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32" r:id="rId6"/>
    <p:sldMasterId id="2147483744" r:id="rId7"/>
    <p:sldMasterId id="2147483756" r:id="rId8"/>
    <p:sldMasterId id="2147483768" r:id="rId9"/>
    <p:sldMasterId id="2147483780" r:id="rId10"/>
    <p:sldMasterId id="2147483792" r:id="rId11"/>
    <p:sldMasterId id="2147483804" r:id="rId12"/>
    <p:sldMasterId id="2147483816" r:id="rId13"/>
    <p:sldMasterId id="2147483840" r:id="rId14"/>
    <p:sldMasterId id="2147483852" r:id="rId15"/>
    <p:sldMasterId id="2147483900" r:id="rId16"/>
  </p:sldMasterIdLst>
  <p:notesMasterIdLst>
    <p:notesMasterId r:id="rId46"/>
  </p:notesMasterIdLst>
  <p:handoutMasterIdLst>
    <p:handoutMasterId r:id="rId47"/>
  </p:handoutMasterIdLst>
  <p:sldIdLst>
    <p:sldId id="297" r:id="rId17"/>
    <p:sldId id="256" r:id="rId18"/>
    <p:sldId id="270" r:id="rId19"/>
    <p:sldId id="257" r:id="rId20"/>
    <p:sldId id="294" r:id="rId21"/>
    <p:sldId id="271" r:id="rId22"/>
    <p:sldId id="273" r:id="rId23"/>
    <p:sldId id="272" r:id="rId24"/>
    <p:sldId id="275" r:id="rId25"/>
    <p:sldId id="282" r:id="rId26"/>
    <p:sldId id="283" r:id="rId27"/>
    <p:sldId id="285" r:id="rId28"/>
    <p:sldId id="301" r:id="rId29"/>
    <p:sldId id="302" r:id="rId30"/>
    <p:sldId id="303" r:id="rId31"/>
    <p:sldId id="304" r:id="rId32"/>
    <p:sldId id="305" r:id="rId33"/>
    <p:sldId id="287" r:id="rId34"/>
    <p:sldId id="286" r:id="rId35"/>
    <p:sldId id="278" r:id="rId36"/>
    <p:sldId id="276" r:id="rId37"/>
    <p:sldId id="290" r:id="rId38"/>
    <p:sldId id="289" r:id="rId39"/>
    <p:sldId id="295" r:id="rId40"/>
    <p:sldId id="264" r:id="rId41"/>
    <p:sldId id="261" r:id="rId42"/>
    <p:sldId id="266" r:id="rId43"/>
    <p:sldId id="306" r:id="rId44"/>
    <p:sldId id="279" r:id="rId4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66FF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648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E9B762-6639-45F0-A542-69F7741F1749}" type="datetimeFigureOut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57BF929-2397-48D6-8AC0-4E47EA134E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882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BCEF7FE-0362-4C5B-A884-6773163CC519}" type="datetimeFigureOut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70986F2-88B5-43C7-B4FC-58088859FA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03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B0A00B6-7346-4ABD-8356-63BB3B719FFA}" type="slidenum">
              <a:rPr lang="en-US" altLang="en-US">
                <a:solidFill>
                  <a:prstClr val="black"/>
                </a:solidFill>
                <a:latin typeface="Albertus Medium" pitchFamily="34" charset="0"/>
              </a:rPr>
              <a:pPr eaLnBrk="1" hangingPunct="1"/>
              <a:t>6</a:t>
            </a:fld>
            <a:endParaRPr lang="en-US" altLang="en-US" dirty="0">
              <a:solidFill>
                <a:prstClr val="black"/>
              </a:solidFill>
              <a:latin typeface="Albertus Medium" pitchFamily="34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5325"/>
            <a:ext cx="4648200" cy="348615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1849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1pPr>
            <a:lvl2pPr marL="716108" indent="-275427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2pPr>
            <a:lvl3pPr marL="1101706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3pPr>
            <a:lvl4pPr marL="1542388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4pPr>
            <a:lvl5pPr marL="1983071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5pPr>
            <a:lvl6pPr marL="2423753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6pPr>
            <a:lvl7pPr marL="2864435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7pPr>
            <a:lvl8pPr marL="3305117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8pPr>
            <a:lvl9pPr marL="3745800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hangingPunct="1"/>
            <a:fld id="{6F6E55A0-7B5D-4C5C-9D66-0A7AAF269F8A}" type="slidenum">
              <a:rPr lang="en-US" altLang="en-US" sz="1100">
                <a:solidFill>
                  <a:prstClr val="black"/>
                </a:solidFill>
                <a:latin typeface="Arial" charset="0"/>
              </a:rPr>
              <a:pPr eaLnBrk="1" hangingPunct="1"/>
              <a:t>15</a:t>
            </a:fld>
            <a:endParaRPr lang="en-US" altLang="en-US" sz="11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1pPr>
            <a:lvl2pPr marL="716108" indent="-275427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2pPr>
            <a:lvl3pPr marL="1101706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3pPr>
            <a:lvl4pPr marL="1542388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4pPr>
            <a:lvl5pPr marL="1983071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5pPr>
            <a:lvl6pPr marL="2423753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6pPr>
            <a:lvl7pPr marL="2864435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7pPr>
            <a:lvl8pPr marL="3305117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8pPr>
            <a:lvl9pPr marL="3745800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hangingPunct="1"/>
            <a:fld id="{6F6E55A0-7B5D-4C5C-9D66-0A7AAF269F8A}" type="slidenum">
              <a:rPr lang="en-US" altLang="en-US" sz="1100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US" altLang="en-US" sz="11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1pPr>
            <a:lvl2pPr marL="716108" indent="-275427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2pPr>
            <a:lvl3pPr marL="1101706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3pPr>
            <a:lvl4pPr marL="1542388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4pPr>
            <a:lvl5pPr marL="1983071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5pPr>
            <a:lvl6pPr marL="2423753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6pPr>
            <a:lvl7pPr marL="2864435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7pPr>
            <a:lvl8pPr marL="3305117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8pPr>
            <a:lvl9pPr marL="3745800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hangingPunct="1"/>
            <a:fld id="{6F6E55A0-7B5D-4C5C-9D66-0A7AAF269F8A}" type="slidenum">
              <a:rPr lang="en-US" altLang="en-US" sz="1100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en-US" altLang="en-US" sz="11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DE61E88-78D5-4A8F-A788-51792D24C3DC}" type="slidenum">
              <a:rPr lang="en-US" altLang="en-US">
                <a:solidFill>
                  <a:prstClr val="black"/>
                </a:solidFill>
              </a:rPr>
              <a:pPr eaLnBrk="1" hangingPunct="1"/>
              <a:t>18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111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8811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CCC11B-7B4B-4854-8FCC-6CF1ECB6C1D8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DEB998C-4463-423A-BB30-18793819C522}" type="slidenum">
              <a:rPr lang="en-US" altLang="en-US">
                <a:solidFill>
                  <a:prstClr val="black"/>
                </a:solidFill>
              </a:rPr>
              <a:pPr eaLnBrk="1" hangingPunct="1"/>
              <a:t>20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434AF0-F475-4557-AC64-19561F621A97}" type="slidenum">
              <a:rPr lang="en-US" altLang="en-US">
                <a:solidFill>
                  <a:prstClr val="black"/>
                </a:solidFill>
                <a:latin typeface="Albertus Medium" pitchFamily="34" charset="0"/>
              </a:rPr>
              <a:pPr eaLnBrk="1" hangingPunct="1"/>
              <a:t>21</a:t>
            </a:fld>
            <a:endParaRPr lang="en-US" altLang="en-US" dirty="0">
              <a:solidFill>
                <a:prstClr val="black"/>
              </a:solidFill>
              <a:latin typeface="Albertus Medium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5325"/>
            <a:ext cx="4648200" cy="348615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1849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DB51FA-E1DC-415F-A1DB-99865A7AB811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DD6011-0E43-4ECB-8DF9-215D8C0B68CF}" type="slidenum">
              <a:rPr lang="en-US" altLang="en-US">
                <a:solidFill>
                  <a:prstClr val="black"/>
                </a:solidFill>
              </a:rPr>
              <a:pPr/>
              <a:t>24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7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8669AF9-FC7D-4EAD-9860-C79E72DD23D3}" type="slidenum">
              <a:rPr lang="en-US" altLang="en-US">
                <a:solidFill>
                  <a:prstClr val="black"/>
                </a:solidFill>
              </a:rPr>
              <a:pPr eaLnBrk="1" hangingPunct="1"/>
              <a:t>25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99E56E-0557-492D-ABD1-0F7EC63AF12A}" type="slidenum">
              <a:rPr lang="en-US" altLang="en-US">
                <a:solidFill>
                  <a:prstClr val="black"/>
                </a:solidFill>
              </a:rPr>
              <a:pPr eaLnBrk="1" hangingPunct="1"/>
              <a:t>26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7197D3-CBEE-4792-BD82-C059973C1145}" type="slidenum">
              <a:rPr lang="en-US" altLang="en-US">
                <a:solidFill>
                  <a:prstClr val="black"/>
                </a:solidFill>
                <a:latin typeface="Albertus Medium" pitchFamily="34" charset="0"/>
              </a:rPr>
              <a:pPr eaLnBrk="1" hangingPunct="1"/>
              <a:t>27</a:t>
            </a:fld>
            <a:endParaRPr lang="en-US" altLang="en-US" dirty="0">
              <a:solidFill>
                <a:prstClr val="black"/>
              </a:solidFill>
              <a:latin typeface="Albertus Medium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5325"/>
            <a:ext cx="4648200" cy="34861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1849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E99E56E-0557-492D-ABD1-0F7EC63AF12A}" type="slidenum">
              <a:rPr lang="en-US" altLang="en-US">
                <a:solidFill>
                  <a:prstClr val="black"/>
                </a:solidFill>
              </a:rPr>
              <a:pPr eaLnBrk="1" hangingPunct="1"/>
              <a:t>28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5434AF0-F475-4557-AC64-19561F621A97}" type="slidenum">
              <a:rPr lang="en-US" altLang="en-US">
                <a:solidFill>
                  <a:prstClr val="black"/>
                </a:solidFill>
                <a:latin typeface="Albertus Medium" pitchFamily="34" charset="0"/>
              </a:rPr>
              <a:pPr eaLnBrk="1" hangingPunct="1"/>
              <a:t>29</a:t>
            </a:fld>
            <a:endParaRPr lang="en-US" altLang="en-US" dirty="0">
              <a:solidFill>
                <a:prstClr val="black"/>
              </a:solidFill>
              <a:latin typeface="Albertus Medium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5325"/>
            <a:ext cx="4648200" cy="348615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1849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95E57B8-FA83-4BFE-AB86-FC034768018B}" type="slidenum">
              <a:rPr lang="en-US" altLang="en-US">
                <a:solidFill>
                  <a:prstClr val="black"/>
                </a:solidFill>
                <a:latin typeface="Albertus Medium" pitchFamily="34" charset="0"/>
              </a:rPr>
              <a:pPr eaLnBrk="1" hangingPunct="1"/>
              <a:t>8</a:t>
            </a:fld>
            <a:endParaRPr lang="en-US" altLang="en-US" dirty="0">
              <a:solidFill>
                <a:prstClr val="black"/>
              </a:solidFill>
              <a:latin typeface="Albertus Medium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5325"/>
            <a:ext cx="4648200" cy="348615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415790"/>
            <a:ext cx="5608320" cy="41849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1pPr>
            <a:lvl2pPr marL="716108" indent="-275427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2pPr>
            <a:lvl3pPr marL="1101706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3pPr>
            <a:lvl4pPr marL="1542388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4pPr>
            <a:lvl5pPr marL="1983071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5pPr>
            <a:lvl6pPr marL="2423753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6pPr>
            <a:lvl7pPr marL="2864435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7pPr>
            <a:lvl8pPr marL="3305117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8pPr>
            <a:lvl9pPr marL="3745800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hangingPunct="1"/>
            <a:fld id="{6F6E55A0-7B5D-4C5C-9D66-0A7AAF269F8A}" type="slidenum">
              <a:rPr lang="en-US" altLang="en-US" sz="110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en-US" altLang="en-US" sz="11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498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1pPr>
            <a:lvl2pPr marL="716108" indent="-275427" defTabSz="913498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2pPr>
            <a:lvl3pPr marL="1101706" indent="-220341" defTabSz="913498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3pPr>
            <a:lvl4pPr marL="1542388" indent="-220341" defTabSz="913498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4pPr>
            <a:lvl5pPr marL="1983071" indent="-220341" defTabSz="913498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5pPr>
            <a:lvl6pPr marL="2423753" indent="-220341" defTabSz="91349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6pPr>
            <a:lvl7pPr marL="2864435" indent="-220341" defTabSz="91349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7pPr>
            <a:lvl8pPr marL="3305117" indent="-220341" defTabSz="91349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8pPr>
            <a:lvl9pPr marL="3745800" indent="-220341" defTabSz="913498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hangingPunct="1"/>
            <a:fld id="{119AC7AC-FF8B-40F7-A100-54CFB55E65DB}" type="slidenum">
              <a:rPr lang="en-US" altLang="en-US" sz="110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US" altLang="en-US" sz="11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11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09" indent="-285734" defTabSz="931811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2937" indent="-228587" defTabSz="931811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111" indent="-228587" defTabSz="931811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287" indent="-228587" defTabSz="931811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461" indent="-228587" defTabSz="931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635" indent="-228587" defTabSz="931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8811" indent="-228587" defTabSz="931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5985" indent="-228587" defTabSz="93181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hangingPunct="1"/>
            <a:fld id="{ECA8A6B6-DE8A-4AB2-82C0-4D90F1ED37AB}" type="slidenum">
              <a:rPr lang="en-US" altLang="en-US" sz="1300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US" altLang="en-US" sz="13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1pPr>
            <a:lvl2pPr marL="716108" indent="-275427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2pPr>
            <a:lvl3pPr marL="1101706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3pPr>
            <a:lvl4pPr marL="1542388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4pPr>
            <a:lvl5pPr marL="1983071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5pPr>
            <a:lvl6pPr marL="2423753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6pPr>
            <a:lvl7pPr marL="2864435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7pPr>
            <a:lvl8pPr marL="3305117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8pPr>
            <a:lvl9pPr marL="3745800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hangingPunct="1"/>
            <a:fld id="{6F6E55A0-7B5D-4C5C-9D66-0A7AAF269F8A}" type="slidenum">
              <a:rPr lang="en-US" altLang="en-US" sz="1100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US" altLang="en-US" sz="11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1pPr>
            <a:lvl2pPr marL="716108" indent="-275427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2pPr>
            <a:lvl3pPr marL="1101706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3pPr>
            <a:lvl4pPr marL="1542388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4pPr>
            <a:lvl5pPr marL="1983071" indent="-220341" defTabSz="930330" eaLnBrk="0" hangingPunct="0">
              <a:defRPr sz="2300">
                <a:solidFill>
                  <a:schemeClr val="tx1"/>
                </a:solidFill>
                <a:latin typeface="BellCent NamNum BT" pitchFamily="34" charset="0"/>
              </a:defRPr>
            </a:lvl5pPr>
            <a:lvl6pPr marL="2423753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6pPr>
            <a:lvl7pPr marL="2864435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7pPr>
            <a:lvl8pPr marL="3305117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8pPr>
            <a:lvl9pPr marL="3745800" indent="-220341" algn="ctr" defTabSz="93033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hangingPunct="1"/>
            <a:fld id="{6F6E55A0-7B5D-4C5C-9D66-0A7AAF269F8A}" type="slidenum">
              <a:rPr lang="en-US" altLang="en-US" sz="1100">
                <a:solidFill>
                  <a:prstClr val="black"/>
                </a:solidFill>
                <a:latin typeface="Arial" charset="0"/>
              </a:rPr>
              <a:pPr eaLnBrk="1" hangingPunct="1"/>
              <a:t>14</a:t>
            </a:fld>
            <a:endParaRPr lang="en-US" altLang="en-US" sz="11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5FA-CA06-4D0D-BECF-8A26B817C495}" type="datetimeFigureOut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AE5E-FC6B-446C-A327-F641DB8762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4706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5FA-CA06-4D0D-BECF-8A26B817C495}" type="datetimeFigureOut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AE5E-FC6B-446C-A327-F641DB8762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57139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2078E-CCEA-41F7-B31E-C5560FB559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175717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792AE-6EA8-4A29-976E-942CD2A09F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647708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229FD-11E8-450A-A31C-E5BDE8BD1A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72969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42F63-3698-4DE7-A8F7-7E41A92EE5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25652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1759F-3C8D-46A6-B9AA-2E833CAA3E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695693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F82072-488B-4007-B7A3-05B127FE93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84185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B1F8C-01BA-4507-82A4-6AD9E0776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83641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1F6C1-2F56-4B19-ACAD-54DC56CC57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14228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8CC31-661A-4893-8FEB-490F7B7B6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3116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60A2E-75A9-4090-A75A-C8E525D69C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15840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5FA-CA06-4D0D-BECF-8A26B817C495}" type="datetimeFigureOut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AE5E-FC6B-446C-A327-F641DB8762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538461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C0552-2AC4-4C40-B722-87B92F4CDA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798272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933E7-1798-454A-A653-4F28A62B1A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388952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F7DBA4-1B5D-42E0-A5CD-D54F2365EA3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204182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DDF32-C0E3-46A3-B12D-EC371AD043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534156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92CA9-9BBA-4944-8BCC-77C476F591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44829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9FDBD6-DDC9-4CE2-B2AA-745CB85905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272984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822803-A07A-41C8-BCB9-94D52EBC15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7655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A215D-86C7-46FA-813E-D7B63A312C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01140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66523-8037-40FA-BED7-1A0D50B1D3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447178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FCE9C-3561-4E0A-9690-6329EE5C6B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8964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CF419-30CE-431A-8253-9153128BF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725984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3FBEF-C541-47BD-B374-CC75D8FC24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68019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46CA5-19D8-49D9-AA8E-2C2EAC40FB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06578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C829B-E1CB-4BEB-A2C6-044A001806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95238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2EF9C-B001-4CBD-AC59-7A9DAB525C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98061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D9F99-99D3-4E8C-94F8-C4E5992640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61325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91F5E-6FF4-4DDD-B8D0-EE0E85294C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474412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407902-8135-49BE-B4E7-08EE9543AE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662069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6FB708-755B-48B4-A7ED-F222ED7284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46659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80C21-C7D1-46FB-88EC-F6A5370CAA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670948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D31B9-F89E-4B0B-A786-E8BCAA41B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6019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E9FFE-DBC1-4451-B4CF-D44B4E7EDF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599319"/>
      </p:ext>
    </p:extLst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66FED-AE77-4BD9-9C7F-CBCB9090DD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7923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1C853F-C0E4-47AC-936B-28C1113BE0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25896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7EC8DF-59AD-439E-A7B0-FC094D19D1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402632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9158C-4768-4318-928E-051F696905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81516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5D5C5-B85A-45BA-9EAA-66182D468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477329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4B480-4C25-4958-93F0-63A260C9D3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58071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A7E50-517A-4DC5-8864-121E13CF29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41625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70B41-A087-4744-AE18-D86A980906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13904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C480D-B8D3-46B6-9224-217FEBC2AE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77860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A082C-3C19-4E22-A945-E31AB9E478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77638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FFF0C-3C7D-4FD1-9C6E-0D7F64A12A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765136"/>
      </p:ext>
    </p:extLst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C4C07-10AA-47C8-B86A-9C5D30DBC0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05996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5B64C-4B53-4A7F-AA29-78173DA608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800084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0B3E1-BBDC-4105-BAFC-CA341269981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26050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0B23D-ACB8-48C6-91FB-483B50D7A4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324147"/>
      </p:ext>
    </p:extLst>
  </p:cSld>
  <p:clrMapOvr>
    <a:masterClrMapping/>
  </p:clrMapOvr>
  <p:transition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42026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59264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67936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382458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31922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66150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09CA1-C9BE-4E10-A65C-991B423D88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845775"/>
      </p:ext>
    </p:extLst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86804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6160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80548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22712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01210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581750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52775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058920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44342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79145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A1932-4279-401A-85D1-F62B2431B9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759766"/>
      </p:ext>
    </p:extLst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48437"/>
      </p:ext>
    </p:extLst>
  </p:cSld>
  <p:clrMapOvr>
    <a:masterClrMapping/>
  </p:clrMapOvr>
  <p:transition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13377"/>
      </p:ext>
    </p:extLst>
  </p:cSld>
  <p:clrMapOvr>
    <a:masterClrMapping/>
  </p:clrMapOvr>
  <p:transition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089578"/>
      </p:ext>
    </p:extLst>
  </p:cSld>
  <p:clrMapOvr>
    <a:masterClrMapping/>
  </p:clrMapOvr>
  <p:transition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902139"/>
      </p:ext>
    </p:extLst>
  </p:cSld>
  <p:clrMapOvr>
    <a:masterClrMapping/>
  </p:clrMapOvr>
  <p:transition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405024"/>
      </p:ext>
    </p:extLst>
  </p:cSld>
  <p:clrMapOvr>
    <a:masterClrMapping/>
  </p:clrMapOvr>
  <p:transition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878197"/>
      </p:ext>
    </p:extLst>
  </p:cSld>
  <p:clrMapOvr>
    <a:masterClrMapping/>
  </p:clrMapOvr>
  <p:transition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E819E9-E546-4C9D-8D71-BBEDDDFC479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595275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9094C-FE4A-4014-984D-E77DC89E82D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7568"/>
      </p:ext>
    </p:extLst>
  </p:cSld>
  <p:clrMapOvr>
    <a:masterClrMapping/>
  </p:clrMapOvr>
  <p:transition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C3A2E-8418-45ED-AA70-A99146A7A5F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768630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3451E-86C7-490B-B886-BCD38ECFF0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34645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34E6F-1C22-4E07-8F0A-507F95B6FE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27383"/>
      </p:ext>
    </p:extLst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9431E-FB70-4ED9-BC90-6280610A2E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13446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B6D1B-266B-428E-B312-64D3570D97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04088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976DF8-6862-4ED4-95D3-3E3A4F27A0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579148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6146E4-88C9-40CD-B1DD-E4A462FA8E9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245072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7A415-664B-4274-ACEF-C424EF07B43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039488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31FA8-F6B5-4E2D-89D2-C50DA622F8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576545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489B18-765A-49D2-828F-CE56D74FD3E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8813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06A1D-B90C-4560-ACA3-6A939BBA0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5043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64236-0562-46B2-A089-6BA3C064EB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02767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5FA-CA06-4D0D-BECF-8A26B817C495}" type="datetimeFigureOut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AE5E-FC6B-446C-A327-F641DB8762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998171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EA2BB-A42A-477A-B015-C24E261AFB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67175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E8FE9-80D1-40F5-B9DC-87815A9F67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9622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0DE0F-A0BD-4D9E-A841-4E1E0C46B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2050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CF419-30CE-431A-8253-9153128BFB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6435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E9FFE-DBC1-4451-B4CF-D44B4E7EDF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21309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FFF0C-3C7D-4FD1-9C6E-0D7F64A12A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0645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D09CA1-C9BE-4E10-A65C-991B423D88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0548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A1932-4279-401A-85D1-F62B2431B9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0031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134E6F-1C22-4E07-8F0A-507F95B6FE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90788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06A1D-B90C-4560-ACA3-6A939BBA03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45656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5FA-CA06-4D0D-BECF-8A26B817C495}" type="datetimeFigureOut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AE5E-FC6B-446C-A327-F641DB8762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53039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64236-0562-46B2-A089-6BA3C064EB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59024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BEA2BB-A42A-477A-B015-C24E261AFB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39397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E8FE9-80D1-40F5-B9DC-87815A9F67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36114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0DE0F-A0BD-4D9E-A841-4E1E0C46BD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58454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834E9-3354-4BA7-9B02-DEE2CCA6A9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6501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FE254-0DDA-46F4-B888-97A19F3B1C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400798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05EF3-102E-455C-80AA-292F693712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141922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17A4E-C8C5-425E-8A72-DC64FA776C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82930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DFA1F-67AC-4CDF-AA12-EDCCB49F7A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4771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206D9-194D-4812-80CD-7A3DD11AC6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64971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5FA-CA06-4D0D-BECF-8A26B817C495}" type="datetimeFigureOut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AE5E-FC6B-446C-A327-F641DB8762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488643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DCEF9B-0E9D-4EA5-819E-C79CBDA9AF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12519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257FE-C95C-4771-B02E-0B4D15A187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296748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09FA1-5C84-46C1-921F-11646D4E1D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70865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D5B6F-25D4-4DF1-97B6-44BA5AAA6D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136940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5C65B-8EEB-43CF-A10B-0E0D5693B3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46769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9F915-161C-49A2-8099-24FBE43E1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5812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A63E9-6ED7-49D4-8319-979E497E1D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81853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EA5B3-09B8-45FD-AF50-7B892C494D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92217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5F738-A5AA-43D0-B268-1DA284855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37718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89431-A10B-4FE0-A20C-81D4A51BED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9181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5FA-CA06-4D0D-BECF-8A26B817C495}" type="datetimeFigureOut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AE5E-FC6B-446C-A327-F641DB8762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70261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295E3-E3D0-4C58-8A45-AA69E8E652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55939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DA2D4-50CC-4AA5-AA49-786EA93D6C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01440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47AB2-D474-4EA4-935C-A9239CE573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1936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45139-03D9-418C-AA83-05330D671A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36274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C3913-F3A0-4E9E-BEB2-C4AE8FF519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92878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F3FE0-A7C7-4C41-AE52-D59A59BF3E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176172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9F915-161C-49A2-8099-24FBE43E1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92792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A63E9-6ED7-49D4-8319-979E497E1D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394726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EA5B3-09B8-45FD-AF50-7B892C494D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688503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5F738-A5AA-43D0-B268-1DA284855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2209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5FA-CA06-4D0D-BECF-8A26B817C495}" type="datetimeFigureOut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AE5E-FC6B-446C-A327-F641DB8762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779295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89431-A10B-4FE0-A20C-81D4A51BED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367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295E3-E3D0-4C58-8A45-AA69E8E652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4632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DA2D4-50CC-4AA5-AA49-786EA93D6C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468974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47AB2-D474-4EA4-935C-A9239CE573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31662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45139-03D9-418C-AA83-05330D671A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82585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C3913-F3A0-4E9E-BEB2-C4AE8FF519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1179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F3FE0-A7C7-4C41-AE52-D59A59BF3E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792395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9F915-161C-49A2-8099-24FBE43E1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39236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A63E9-6ED7-49D4-8319-979E497E1D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084602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EA5B3-09B8-45FD-AF50-7B892C494D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6003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5FA-CA06-4D0D-BECF-8A26B817C495}" type="datetimeFigureOut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AE5E-FC6B-446C-A327-F641DB8762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18509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5F738-A5AA-43D0-B268-1DA284855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3135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89431-A10B-4FE0-A20C-81D4A51BED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256361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295E3-E3D0-4C58-8A45-AA69E8E652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816011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DA2D4-50CC-4AA5-AA49-786EA93D6C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69916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47AB2-D474-4EA4-935C-A9239CE573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777055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45139-03D9-418C-AA83-05330D671A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0002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C3913-F3A0-4E9E-BEB2-C4AE8FF519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707598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F3FE0-A7C7-4C41-AE52-D59A59BF3E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00628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81679-960E-4585-A97C-384D476C18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821949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C9FCB-A409-47C1-B613-1365F6BB62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84458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5FA-CA06-4D0D-BECF-8A26B817C495}" type="datetimeFigureOut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AE5E-FC6B-446C-A327-F641DB8762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846341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786D-DBBF-4C8A-AC16-6C1B2F3152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92567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CC110-AD8E-4749-86C7-62667056E8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72404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D1B79F-C8A6-4658-BBDA-2694B2CD9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08864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4896D-63E4-4631-A3CC-A2559431F7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98148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D9E00-0B16-4BF0-ACCE-F94458913E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322799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FDF94-728A-4E0D-A5B0-2F2228CDCE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92859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55CAC9-0168-4D2F-BA4F-BF838CC0CB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534922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0C7E8-5DAC-4D32-A0CE-9D5341FACF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36322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8BC57-2141-4015-9D84-557146EBA2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94640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D5BA04-338D-4450-84E5-9BE23E20A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7598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EA5FA-CA06-4D0D-BECF-8A26B817C495}" type="datetimeFigureOut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BAE5E-FC6B-446C-A327-F641DB8762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802807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260BA-017C-4A10-B367-491A68C1A5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11296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2F9B2-CB3C-46B9-A29A-AAF2B2669B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61131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F74B-9577-4688-B946-C5A13DDE9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8833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3BAF4-4FF0-4FCF-8456-B9535BD336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915200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CB89C-1EAB-4F97-8EEC-EDD536E8E2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10803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C2F7B-CAEC-4526-9B74-84869590A8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1276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29F98D-94A3-4D4C-B775-97C004FE7A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674958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84333-7D4E-4D73-8ED5-C91EB88913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2486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E4328-3C38-437B-80F9-069A3B4449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30434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E11D7-DCE7-493F-A9A8-BD8557C18A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9109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EA5FA-CA06-4D0D-BECF-8A26B817C495}" type="datetimeFigureOut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BAE5E-FC6B-446C-A327-F641DB8762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8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4BB282-A9A2-491A-A287-8D100E2C9A8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45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rgbClr val="FFFF00">
                <a:alpha val="64000"/>
              </a:srgbClr>
            </a:gs>
            <a:gs pos="56000">
              <a:srgbClr val="00B050">
                <a:alpha val="53000"/>
              </a:srgbClr>
            </a:gs>
            <a:gs pos="0">
              <a:schemeClr val="bg1">
                <a:alpha val="69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70F1CD-15E1-4B54-839A-1B427CDC997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78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EAFFAB2-CB37-48A6-9E48-A3D4012A214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570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DE8393-E05E-455E-9FFB-5BE069032A6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8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3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2F9E3-1601-4C88-986C-10A2EEFDAC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11517-AD85-4DF4-9BC2-45C73B7872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10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4092D6-659C-4D80-A599-11DED1E9F824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14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903228-3690-4473-A493-EBFF19ED62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7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903228-3690-4473-A493-EBFF19ED62A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27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DBD062-359E-4C9F-B987-E5A65259DC8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6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lbertus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lbertus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lbertus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5B55C0-2FFA-4190-BFC0-93393E15CC8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781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Medium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Medium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Medium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Medium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Medium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lbertus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lbertus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lbertus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lbertus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lbertus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lbertus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lbertus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lbertus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5B55C0-2FFA-4190-BFC0-93393E15CC8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6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Medium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Medium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Medium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Medium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Medium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lbertus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lbertus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lbertus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lbertus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lbertus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lbertus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lbertus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lbertus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5B55C0-2FFA-4190-BFC0-93393E15CC85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85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Medium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Medium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Medium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Medium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lbertus Medium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lbertus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lbertus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lbertus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lbertus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lbertus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5016CF-4ACD-4D58-811D-265AC63A9E0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4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3254B2-B18D-4FD5-BEA1-E355AF492E0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40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whitmesj@jmu.edu" TargetMode="External"/><Relationship Id="rId2" Type="http://schemas.openxmlformats.org/officeDocument/2006/relationships/hyperlink" Target="mailto:fichtels@jmu.ed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6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6131" y="533400"/>
            <a:ext cx="67917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Albertus Extra Bold" panose="020E0802040304020204" pitchFamily="34" charset="0"/>
              </a:rPr>
              <a:t>Integrating Structure, Stratigraphy and Tectonics in Undergraduate BA and BS Curricula</a:t>
            </a:r>
            <a:endParaRPr lang="en-US" sz="4000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Albertus Extra Bold" panose="020E08020403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3600271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FICHTER, Lynn S. and WHITMEYER, Steven </a:t>
            </a:r>
            <a:r>
              <a:rPr lang="en-US" dirty="0" smtClean="0">
                <a:solidFill>
                  <a:srgbClr val="FFFF00"/>
                </a:solidFill>
              </a:rPr>
              <a:t>J.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Geology </a:t>
            </a:r>
            <a:r>
              <a:rPr lang="en-US" dirty="0">
                <a:solidFill>
                  <a:srgbClr val="FFFF00"/>
                </a:solidFill>
              </a:rPr>
              <a:t>and Environmental Science, James Madison University, Harrisonburg, VA 22807, </a:t>
            </a:r>
            <a:r>
              <a:rPr lang="en-US" dirty="0" smtClean="0">
                <a:solidFill>
                  <a:srgbClr val="FFFF00"/>
                </a:solidFill>
                <a:hlinkClick r:id="rId2"/>
              </a:rPr>
              <a:t>fichtels@jmu.edu</a:t>
            </a:r>
            <a:r>
              <a:rPr lang="en-US" dirty="0" smtClean="0">
                <a:solidFill>
                  <a:srgbClr val="FFFF00"/>
                </a:solidFill>
              </a:rPr>
              <a:t>, </a:t>
            </a:r>
            <a:r>
              <a:rPr lang="en-US" dirty="0" smtClean="0">
                <a:solidFill>
                  <a:srgbClr val="FFFF00"/>
                </a:solidFill>
                <a:hlinkClick r:id="rId3"/>
              </a:rPr>
              <a:t>whitmesj@jmu.edu</a:t>
            </a:r>
            <a:r>
              <a:rPr lang="en-US" dirty="0" smtClean="0">
                <a:solidFill>
                  <a:srgbClr val="FFFF00"/>
                </a:solidFill>
              </a:rPr>
              <a:t> 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0" y="5553670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T19. Innovative, Multidisciplinary, and Research-Oriented Approaches to Geoscience Courses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Friday, 11 April 2014: 1:00 PM-5:00 PM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9333" y="0"/>
            <a:ext cx="8406919" cy="369332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lbertus Medium" panose="020E0602030304090304" pitchFamily="34" charset="0"/>
              </a:rPr>
              <a:t>SST Geol 467 – Stratigraphy, Structure and Tectonics – Geol 467 SST</a:t>
            </a:r>
            <a:endParaRPr lang="en-US" dirty="0">
              <a:latin typeface="Albertus Medium" panose="020E06020303040903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16200000">
            <a:off x="-3244334" y="3244334"/>
            <a:ext cx="6858000" cy="369332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lbertus Medium" panose="020E0602030304090304" pitchFamily="34" charset="0"/>
              </a:rPr>
              <a:t>SST – Stratigraphy, Structure and Tectonics - SST</a:t>
            </a:r>
            <a:endParaRPr lang="en-US" dirty="0">
              <a:latin typeface="Albertus Medium" panose="020E06020303040903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5400000">
            <a:off x="5531919" y="3244334"/>
            <a:ext cx="6858000" cy="369332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lbertus Medium" panose="020E0602030304090304" pitchFamily="34" charset="0"/>
              </a:rPr>
              <a:t>SST – Stratigraphy, Structure and Tectonics - SST</a:t>
            </a:r>
            <a:endParaRPr lang="en-US" dirty="0">
              <a:latin typeface="Albertus Medium" panose="020E06020303040903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9333" y="6488668"/>
            <a:ext cx="8406920" cy="369332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lbertus Medium" panose="020E0602030304090304" pitchFamily="34" charset="0"/>
              </a:rPr>
              <a:t>SST Geol 467 – Stratigraphy, Structure and Tectonics – Geol 467 SST</a:t>
            </a:r>
            <a:endParaRPr lang="en-US" dirty="0">
              <a:latin typeface="Albertus Medium" panose="020E06020303040903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19400"/>
            <a:ext cx="1501439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476" y="2819400"/>
            <a:ext cx="1415324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25671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0" y="523220"/>
            <a:ext cx="9144000" cy="646331"/>
          </a:xfrm>
          <a:prstGeom prst="rect">
            <a:avLst/>
          </a:prstGeom>
          <a:solidFill>
            <a:srgbClr val="FFFF00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Extra Bold" panose="020E0802040304020204" pitchFamily="34" charset="0"/>
              </a:rPr>
              <a:t>Foreland Basin Theoretical Evolution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Extra Bold" panose="020E08020403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074003"/>
            <a:ext cx="54102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itchFamily="34" charset="0"/>
              </a:rPr>
              <a:t>Effectively, the Hinterland Places a “Load” on the Foreland 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" t="52277" r="2164"/>
          <a:stretch>
            <a:fillRect/>
          </a:stretch>
        </p:blipFill>
        <p:spPr bwMode="auto">
          <a:xfrm>
            <a:off x="146050" y="1828800"/>
            <a:ext cx="88519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57200" y="1905000"/>
            <a:ext cx="2514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Subsidence rate for tectonically stable places like cratons and mature DCMs.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429000" y="1981200"/>
            <a:ext cx="2514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Onset of tectonic activity; e.g. arc-continent collision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2667000" y="2362200"/>
            <a:ext cx="609600" cy="381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457200" y="3657600"/>
            <a:ext cx="2362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Tectonic Subsidence Curve rapidly creates subsidence and subsequent accommodation space; i.e. </a:t>
            </a:r>
            <a:r>
              <a:rPr lang="en-US" sz="1400" dirty="0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cs typeface="Arial" charset="0"/>
              </a:rPr>
              <a:t>Rapid subsidence; slow sedimentation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209800" y="3352800"/>
            <a:ext cx="457200" cy="304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352800" y="2590800"/>
            <a:ext cx="2514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Initiation of deposition: 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2667000" y="2743200"/>
            <a:ext cx="609600" cy="381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124200" y="2971800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Accommodation curve: area above is relative accommodation space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3429000" y="3429000"/>
            <a:ext cx="533400" cy="762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562600" y="4724400"/>
            <a:ext cx="2514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Sediment volume = space between subsidence curve and accommodation curve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57200" y="2667000"/>
            <a:ext cx="2133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cs typeface="Arial" charset="0"/>
              </a:rPr>
              <a:t>Slow subsidence; slow sedimentation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524000" y="5205413"/>
            <a:ext cx="2057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Loading contributes progressively more to Tectonic Subsidence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3124200" y="4876800"/>
            <a:ext cx="457200" cy="304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3048000" y="5876925"/>
            <a:ext cx="281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ln w="31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cs typeface="Arial" charset="0"/>
              </a:rPr>
              <a:t>Exponentially slowing subsidence; rapid sedimentation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 flipV="1">
            <a:off x="4495800" y="5562600"/>
            <a:ext cx="457200" cy="304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3962400" y="3657600"/>
            <a:ext cx="2057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Basin floor: sediment-water interface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flipH="1">
            <a:off x="4267200" y="4114800"/>
            <a:ext cx="533400" cy="762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6553200" y="3352800"/>
            <a:ext cx="152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Basin filling; shallowing -water environments</a:t>
            </a:r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7086600" y="2895600"/>
            <a:ext cx="15240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414338" y="2581275"/>
            <a:ext cx="8534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8305800" y="1981200"/>
            <a:ext cx="685800" cy="457200"/>
          </a:xfrm>
          <a:prstGeom prst="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8229600" y="5715000"/>
            <a:ext cx="914400" cy="457200"/>
          </a:xfrm>
          <a:prstGeom prst="rect">
            <a:avLst/>
          </a:prstGeom>
          <a:solidFill>
            <a:srgbClr val="FF00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9240"/>
            <a:ext cx="1126079" cy="150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 descr="C:\Documents and Settings\fichtels\My Documents\2-ImageScans\Geol467-SST\Rifts\img013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98" r="36163"/>
          <a:stretch>
            <a:fillRect/>
          </a:stretch>
        </p:blipFill>
        <p:spPr bwMode="auto">
          <a:xfrm>
            <a:off x="5867400" y="1189037"/>
            <a:ext cx="1981200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0" y="0"/>
            <a:ext cx="9140686" cy="523220"/>
          </a:xfrm>
          <a:prstGeom prst="rect">
            <a:avLst/>
          </a:prstGeom>
          <a:solidFill>
            <a:srgbClr val="FFFF00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The Tectonic Theory of Lecture</a:t>
            </a:r>
          </a:p>
        </p:txBody>
      </p:sp>
    </p:spTree>
    <p:extLst>
      <p:ext uri="{BB962C8B-B14F-4D97-AF65-F5344CB8AC3E}">
        <p14:creationId xmlns:p14="http://schemas.microsoft.com/office/powerpoint/2010/main" val="6580575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2" t="10587" r="43500" b="39330"/>
          <a:stretch>
            <a:fillRect/>
          </a:stretch>
        </p:blipFill>
        <p:spPr bwMode="auto">
          <a:xfrm>
            <a:off x="0" y="13716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3124200" y="3124200"/>
            <a:ext cx="304800" cy="457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66800" y="3048000"/>
            <a:ext cx="20574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Subareal clastic debris in alluvial fans, river valleys, and lakes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62000" y="2438400"/>
            <a:ext cx="76200" cy="381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6200" y="1990725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Cratonic quartz arenites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343400" y="1447800"/>
            <a:ext cx="457200" cy="990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800600" y="121920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Horsts burying in own debris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143500" y="2105025"/>
            <a:ext cx="457200" cy="9906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562600" y="190500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Shallow evaporates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5910263" y="2524125"/>
            <a:ext cx="366712" cy="7524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943600" y="2133600"/>
            <a:ext cx="312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“Pre-rift “sediments (+ volcanics)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324600" y="2362200"/>
            <a:ext cx="3124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Drainage reversal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5486400" y="2305050"/>
            <a:ext cx="457200" cy="8953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27" idx="1"/>
          </p:cNvCxnSpPr>
          <p:nvPr/>
        </p:nvCxnSpPr>
        <p:spPr>
          <a:xfrm flipH="1">
            <a:off x="6553200" y="3014663"/>
            <a:ext cx="304800" cy="5667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858000" y="2752725"/>
            <a:ext cx="1185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Early DCM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(slope rise)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8229600" y="3581400"/>
            <a:ext cx="914400" cy="762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7086600" y="3429000"/>
            <a:ext cx="1185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Late, mature DCM wedge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523220"/>
            <a:ext cx="9144000" cy="646331"/>
          </a:xfrm>
          <a:prstGeom prst="rect">
            <a:avLst/>
          </a:prstGeom>
          <a:solidFill>
            <a:srgbClr val="FFFF00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Extra Bold" panose="020E0802040304020204" pitchFamily="34" charset="0"/>
              </a:rPr>
              <a:t>Rift-to-Drift Basin Evolution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Extra Bold" panose="020E0802040304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34" y="4495800"/>
            <a:ext cx="5167166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9240"/>
            <a:ext cx="1126079" cy="150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0" y="0"/>
            <a:ext cx="9140686" cy="523220"/>
          </a:xfrm>
          <a:prstGeom prst="rect">
            <a:avLst/>
          </a:prstGeom>
          <a:solidFill>
            <a:srgbClr val="FFFF00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The Tectonic Theory of Lecture</a:t>
            </a:r>
          </a:p>
        </p:txBody>
      </p:sp>
      <p:cxnSp>
        <p:nvCxnSpPr>
          <p:cNvPr id="49" name="Straight Arrow Connector 48"/>
          <p:cNvCxnSpPr>
            <a:stCxn id="27" idx="1"/>
          </p:cNvCxnSpPr>
          <p:nvPr/>
        </p:nvCxnSpPr>
        <p:spPr>
          <a:xfrm flipH="1">
            <a:off x="2743200" y="3014663"/>
            <a:ext cx="4114800" cy="201453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76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0"/>
            <a:ext cx="9140686" cy="523220"/>
          </a:xfrm>
          <a:prstGeom prst="rect">
            <a:avLst/>
          </a:prstGeom>
          <a:solidFill>
            <a:srgbClr val="FFFF00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The Tectonic Theory of Lecture</a:t>
            </a:r>
          </a:p>
        </p:txBody>
      </p:sp>
      <p:pic>
        <p:nvPicPr>
          <p:cNvPr id="70666" name="Picture 10" descr="physio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144000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286000" y="3200400"/>
            <a:ext cx="2003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Albertus Medium" pitchFamily="34" charset="0"/>
              </a:rPr>
              <a:t>Allegheny Plateau</a:t>
            </a:r>
          </a:p>
        </p:txBody>
      </p:sp>
      <p:sp>
        <p:nvSpPr>
          <p:cNvPr id="70663" name="Text Box 7"/>
          <p:cNvSpPr txBox="1">
            <a:spLocks noChangeArrowheads="1"/>
          </p:cNvSpPr>
          <p:nvPr/>
        </p:nvSpPr>
        <p:spPr bwMode="auto">
          <a:xfrm rot="-2950226">
            <a:off x="3961607" y="3963193"/>
            <a:ext cx="1866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Albertus Medium" pitchFamily="34" charset="0"/>
              </a:rPr>
              <a:t>Valley and Ridge</a:t>
            </a:r>
          </a:p>
        </p:txBody>
      </p:sp>
      <p:sp>
        <p:nvSpPr>
          <p:cNvPr id="70664" name="Text Box 8"/>
          <p:cNvSpPr txBox="1">
            <a:spLocks noChangeArrowheads="1"/>
          </p:cNvSpPr>
          <p:nvPr/>
        </p:nvSpPr>
        <p:spPr bwMode="auto">
          <a:xfrm rot="-2950226">
            <a:off x="4636294" y="4434682"/>
            <a:ext cx="1276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Albertus Medium" pitchFamily="34" charset="0"/>
              </a:rPr>
              <a:t>Blue Ridge</a:t>
            </a:r>
          </a:p>
        </p:txBody>
      </p:sp>
      <p:sp>
        <p:nvSpPr>
          <p:cNvPr id="70665" name="Text Box 9"/>
          <p:cNvSpPr txBox="1">
            <a:spLocks noChangeArrowheads="1"/>
          </p:cNvSpPr>
          <p:nvPr/>
        </p:nvSpPr>
        <p:spPr bwMode="auto">
          <a:xfrm rot="-2950226">
            <a:off x="5549107" y="5347493"/>
            <a:ext cx="1155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Albertus Medium" pitchFamily="34" charset="0"/>
              </a:rPr>
              <a:t>Piedmont</a:t>
            </a:r>
          </a:p>
        </p:txBody>
      </p:sp>
      <p:sp>
        <p:nvSpPr>
          <p:cNvPr id="70667" name="Text Box 11"/>
          <p:cNvSpPr txBox="1">
            <a:spLocks noChangeArrowheads="1"/>
          </p:cNvSpPr>
          <p:nvPr/>
        </p:nvSpPr>
        <p:spPr bwMode="auto">
          <a:xfrm rot="-5524512">
            <a:off x="6531769" y="4574381"/>
            <a:ext cx="1628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ellCent NamNum B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ellCent NamNum BT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800" dirty="0">
                <a:solidFill>
                  <a:srgbClr val="000000"/>
                </a:solidFill>
                <a:latin typeface="Albertus Medium" pitchFamily="34" charset="0"/>
              </a:rPr>
              <a:t>Coastal   Plain</a:t>
            </a:r>
          </a:p>
        </p:txBody>
      </p:sp>
      <p:sp>
        <p:nvSpPr>
          <p:cNvPr id="70668" name="Text Box 12"/>
          <p:cNvSpPr txBox="1">
            <a:spLocks noChangeArrowheads="1"/>
          </p:cNvSpPr>
          <p:nvPr/>
        </p:nvSpPr>
        <p:spPr bwMode="auto">
          <a:xfrm rot="18649774">
            <a:off x="3525406" y="3526909"/>
            <a:ext cx="1697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itchFamily="34" charset="0"/>
              </a:rPr>
              <a:t>Allegheny Front</a:t>
            </a:r>
          </a:p>
        </p:txBody>
      </p:sp>
      <p:sp>
        <p:nvSpPr>
          <p:cNvPr id="70669" name="Text Box 13"/>
          <p:cNvSpPr txBox="1">
            <a:spLocks noChangeArrowheads="1"/>
          </p:cNvSpPr>
          <p:nvPr/>
        </p:nvSpPr>
        <p:spPr bwMode="auto">
          <a:xfrm rot="18649774">
            <a:off x="4309631" y="4187309"/>
            <a:ext cx="16979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itchFamily="34" charset="0"/>
              </a:rPr>
              <a:t>Blue Ridge Fault</a:t>
            </a:r>
          </a:p>
        </p:txBody>
      </p:sp>
      <p:sp>
        <p:nvSpPr>
          <p:cNvPr id="70670" name="Text Box 14"/>
          <p:cNvSpPr txBox="1">
            <a:spLocks noChangeArrowheads="1"/>
          </p:cNvSpPr>
          <p:nvPr/>
        </p:nvSpPr>
        <p:spPr bwMode="auto">
          <a:xfrm rot="18649774">
            <a:off x="4752441" y="4350822"/>
            <a:ext cx="2047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itchFamily="34" charset="0"/>
              </a:rPr>
              <a:t>Mountain Run Fault</a:t>
            </a:r>
          </a:p>
        </p:txBody>
      </p:sp>
      <p:sp>
        <p:nvSpPr>
          <p:cNvPr id="70671" name="Text Box 15"/>
          <p:cNvSpPr txBox="1">
            <a:spLocks noChangeArrowheads="1"/>
          </p:cNvSpPr>
          <p:nvPr/>
        </p:nvSpPr>
        <p:spPr bwMode="auto">
          <a:xfrm rot="16200000">
            <a:off x="6563501" y="4603234"/>
            <a:ext cx="9557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itchFamily="34" charset="0"/>
              </a:rPr>
              <a:t>Fall Line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23192" y="523220"/>
            <a:ext cx="9144000" cy="1200329"/>
          </a:xfrm>
          <a:prstGeom prst="rect">
            <a:avLst/>
          </a:prstGeom>
          <a:solidFill>
            <a:srgbClr val="FFFF00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CCFFFF"/>
                </a:solidFill>
                <a:latin typeface="Albertus Extra Bold" panose="020E0802040304020204" pitchFamily="34" charset="0"/>
              </a:rPr>
              <a:t>Application of all this Theory to Mid-Atlantic Physiographic Provinces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CCFFFF"/>
              </a:solidFill>
              <a:latin typeface="Albertus Extra Bold" panose="020E0802040304020204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9240"/>
            <a:ext cx="1126079" cy="150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0"/>
            <a:ext cx="6169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26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0" y="-2061"/>
            <a:ext cx="9144000" cy="523220"/>
          </a:xfrm>
          <a:prstGeom prst="rect">
            <a:avLst/>
          </a:prstGeom>
          <a:solidFill>
            <a:srgbClr val="CCFFFF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lbertus Medium" panose="020E0602030304090304" pitchFamily="34" charset="0"/>
              </a:rPr>
              <a:t>The Structural Theory of Lecture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5319902"/>
            <a:ext cx="1063487" cy="151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2054225" y="2811463"/>
            <a:ext cx="51641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prstTxWarp prst="textNoShape">
              <a:avLst/>
            </a:prstTxWarp>
            <a:spAutoFit/>
          </a:bodyPr>
          <a:lstStyle/>
          <a:p>
            <a:pPr defTabSz="912813">
              <a:buFont typeface="Times" pitchFamily="56" charset="0"/>
              <a:buChar char="•"/>
            </a:pPr>
            <a:r>
              <a:rPr lang="en-US" sz="2200" dirty="0">
                <a:solidFill>
                  <a:srgbClr val="800000"/>
                </a:solidFill>
                <a:latin typeface="Arial" pitchFamily="56" charset="0"/>
              </a:rPr>
              <a:t> Cross-section through western Virginia</a:t>
            </a:r>
          </a:p>
        </p:txBody>
      </p:sp>
      <p:pic>
        <p:nvPicPr>
          <p:cNvPr id="20" name="Picture 7" descr="VA x-sectionW.png                                              0005CE15Steve G5                       BE74DD3D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9144000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oup 18"/>
          <p:cNvGrpSpPr>
            <a:grpSpLocks/>
          </p:cNvGrpSpPr>
          <p:nvPr/>
        </p:nvGrpSpPr>
        <p:grpSpPr bwMode="auto">
          <a:xfrm>
            <a:off x="8212137" y="2819400"/>
            <a:ext cx="855663" cy="273426"/>
            <a:chOff x="144" y="2101"/>
            <a:chExt cx="480" cy="154"/>
          </a:xfrm>
        </p:grpSpPr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144" y="2112"/>
              <a:ext cx="480" cy="0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/>
            </a:ln>
          </p:spPr>
          <p:txBody>
            <a:bodyPr wrap="none" lIns="102577" tIns="51289" rIns="102577" bIns="51289">
              <a:prstTxWarp prst="textNoShape">
                <a:avLst/>
              </a:prstTxWarp>
              <a:spAutoFit/>
            </a:bodyPr>
            <a:lstStyle/>
            <a:p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23" name="Text Box 20"/>
            <p:cNvSpPr txBox="1">
              <a:spLocks noChangeArrowheads="1"/>
            </p:cNvSpPr>
            <p:nvPr/>
          </p:nvSpPr>
          <p:spPr bwMode="auto">
            <a:xfrm>
              <a:off x="201" y="2101"/>
              <a:ext cx="332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102577" tIns="51289" rIns="102577" bIns="51289">
              <a:prstTxWarp prst="textNoShape">
                <a:avLst/>
              </a:prstTxWarp>
              <a:spAutoFit/>
            </a:bodyPr>
            <a:lstStyle/>
            <a:p>
              <a:pPr defTabSz="1025525"/>
              <a:r>
                <a:rPr lang="en-US" sz="1100" dirty="0">
                  <a:solidFill>
                    <a:srgbClr val="800000"/>
                  </a:solidFill>
                  <a:latin typeface="Arial" pitchFamily="56" charset="0"/>
                </a:rPr>
                <a:t>10 km</a:t>
              </a:r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152400" y="3581400"/>
            <a:ext cx="8686800" cy="1676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" pitchFamily="-110" charset="0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09600" y="5334000"/>
            <a:ext cx="72390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Times" pitchFamily="56" charset="0"/>
              <a:buChar char="•"/>
            </a:pPr>
            <a:r>
              <a:rPr lang="en-US" dirty="0" smtClean="0">
                <a:solidFill>
                  <a:srgbClr val="800000"/>
                </a:solidFill>
                <a:latin typeface="Arial" pitchFamily="56" charset="0"/>
                <a:ea typeface="Arial" pitchFamily="56" charset="0"/>
                <a:cs typeface="Arial" pitchFamily="56" charset="0"/>
              </a:rPr>
              <a:t> Formation </a:t>
            </a:r>
            <a:r>
              <a:rPr lang="en-US" dirty="0">
                <a:solidFill>
                  <a:srgbClr val="800000"/>
                </a:solidFill>
                <a:latin typeface="Arial" pitchFamily="56" charset="0"/>
                <a:ea typeface="Arial" pitchFamily="56" charset="0"/>
                <a:cs typeface="Arial" pitchFamily="56" charset="0"/>
              </a:rPr>
              <a:t>of </a:t>
            </a:r>
            <a:r>
              <a:rPr lang="en-US" dirty="0" smtClean="0">
                <a:solidFill>
                  <a:srgbClr val="800000"/>
                </a:solidFill>
                <a:latin typeface="Arial" pitchFamily="56" charset="0"/>
                <a:ea typeface="Arial" pitchFamily="56" charset="0"/>
                <a:cs typeface="Arial" pitchFamily="56" charset="0"/>
              </a:rPr>
              <a:t>a </a:t>
            </a:r>
            <a:r>
              <a:rPr lang="en-US" i="1" dirty="0" smtClean="0">
                <a:solidFill>
                  <a:srgbClr val="800000"/>
                </a:solidFill>
                <a:latin typeface="Arial" pitchFamily="56" charset="0"/>
                <a:ea typeface="Arial" pitchFamily="56" charset="0"/>
                <a:cs typeface="Arial" pitchFamily="56" charset="0"/>
              </a:rPr>
              <a:t>duplex</a:t>
            </a:r>
            <a:r>
              <a:rPr lang="en-US" dirty="0" smtClean="0">
                <a:solidFill>
                  <a:srgbClr val="800000"/>
                </a:solidFill>
                <a:latin typeface="Arial" pitchFamily="56" charset="0"/>
                <a:ea typeface="Arial" pitchFamily="56" charset="0"/>
                <a:cs typeface="Arial" pitchFamily="56" charset="0"/>
              </a:rPr>
              <a:t> system</a:t>
            </a:r>
          </a:p>
          <a:p>
            <a:pPr>
              <a:lnSpc>
                <a:spcPct val="120000"/>
              </a:lnSpc>
              <a:buFont typeface="Times" pitchFamily="56" charset="0"/>
              <a:buChar char="•"/>
            </a:pPr>
            <a:r>
              <a:rPr lang="en-US" dirty="0" smtClean="0">
                <a:solidFill>
                  <a:srgbClr val="800000"/>
                </a:solidFill>
                <a:latin typeface="Arial" pitchFamily="56" charset="0"/>
                <a:ea typeface="Arial" pitchFamily="56" charset="0"/>
                <a:cs typeface="Arial" pitchFamily="56" charset="0"/>
              </a:rPr>
              <a:t> </a:t>
            </a:r>
            <a:r>
              <a:rPr lang="en-US" i="1" dirty="0" smtClean="0">
                <a:solidFill>
                  <a:srgbClr val="800000"/>
                </a:solidFill>
                <a:latin typeface="Arial" pitchFamily="56" charset="0"/>
                <a:ea typeface="Arial" pitchFamily="56" charset="0"/>
                <a:cs typeface="Arial" pitchFamily="56" charset="0"/>
              </a:rPr>
              <a:t>Note: at any given time, the red line is the </a:t>
            </a:r>
            <a:r>
              <a:rPr lang="en-US" i="1" u="sng" dirty="0" smtClean="0">
                <a:solidFill>
                  <a:srgbClr val="800000"/>
                </a:solidFill>
                <a:latin typeface="Arial" pitchFamily="56" charset="0"/>
                <a:ea typeface="Arial" pitchFamily="56" charset="0"/>
                <a:cs typeface="Arial" pitchFamily="56" charset="0"/>
              </a:rPr>
              <a:t>only</a:t>
            </a:r>
            <a:r>
              <a:rPr lang="en-US" i="1" dirty="0" smtClean="0">
                <a:solidFill>
                  <a:srgbClr val="800000"/>
                </a:solidFill>
                <a:latin typeface="Arial" pitchFamily="56" charset="0"/>
                <a:ea typeface="Arial" pitchFamily="56" charset="0"/>
                <a:cs typeface="Arial" pitchFamily="56" charset="0"/>
              </a:rPr>
              <a:t> active fault surface</a:t>
            </a:r>
            <a:endParaRPr lang="en-US" i="1" dirty="0">
              <a:solidFill>
                <a:srgbClr val="800000"/>
              </a:solidFill>
              <a:latin typeface="Arial" pitchFamily="56" charset="0"/>
              <a:ea typeface="Arial" pitchFamily="56" charset="0"/>
              <a:cs typeface="Arial" pitchFamily="56" charset="0"/>
            </a:endParaRPr>
          </a:p>
        </p:txBody>
      </p:sp>
      <p:pic>
        <p:nvPicPr>
          <p:cNvPr id="26" name="Picture 25" descr="Stage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3962400"/>
            <a:ext cx="8373716" cy="1143000"/>
          </a:xfrm>
          <a:prstGeom prst="rect">
            <a:avLst/>
          </a:prstGeom>
        </p:spPr>
      </p:pic>
      <p:pic>
        <p:nvPicPr>
          <p:cNvPr id="27" name="Picture 26" descr="Stage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4586" y="3706368"/>
            <a:ext cx="8132214" cy="1371600"/>
          </a:xfrm>
          <a:prstGeom prst="rect">
            <a:avLst/>
          </a:prstGeom>
        </p:spPr>
      </p:pic>
      <p:pic>
        <p:nvPicPr>
          <p:cNvPr id="28" name="Picture 27" descr="Stage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3752088"/>
            <a:ext cx="8382000" cy="1135409"/>
          </a:xfrm>
          <a:prstGeom prst="rect">
            <a:avLst/>
          </a:prstGeom>
        </p:spPr>
      </p:pic>
      <p:pic>
        <p:nvPicPr>
          <p:cNvPr id="29" name="Picture 28" descr="stage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7200" y="3733800"/>
            <a:ext cx="8229600" cy="133518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-3314" y="521159"/>
            <a:ext cx="9144000" cy="646331"/>
          </a:xfrm>
          <a:prstGeom prst="rect">
            <a:avLst/>
          </a:prstGeom>
          <a:solidFill>
            <a:srgbClr val="CCFFFF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lbertus Extra Bold" panose="020E0802040304020204" pitchFamily="34" charset="0"/>
              </a:rPr>
              <a:t>Models of Deformation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Albertus Extra Bold" panose="020E080204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195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-36444" y="533400"/>
            <a:ext cx="9144000" cy="646331"/>
          </a:xfrm>
          <a:prstGeom prst="rect">
            <a:avLst/>
          </a:prstGeom>
          <a:solidFill>
            <a:srgbClr val="CCFFFF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lbertus Extra Bold" panose="020E0802040304020204" pitchFamily="34" charset="0"/>
              </a:rPr>
              <a:t>. . . supported by field examples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Albertus Extra Bold" panose="020E0802040304020204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5319902"/>
            <a:ext cx="1063487" cy="151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447800" y="2811463"/>
            <a:ext cx="5583554" cy="43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3" rIns="91427" bIns="45713">
            <a:prstTxWarp prst="textNoShape">
              <a:avLst/>
            </a:prstTxWarp>
            <a:spAutoFit/>
          </a:bodyPr>
          <a:lstStyle/>
          <a:p>
            <a:pPr defTabSz="912813">
              <a:buFont typeface="Times" pitchFamily="56" charset="0"/>
              <a:buChar char="•"/>
            </a:pPr>
            <a:r>
              <a:rPr lang="en-US" sz="2200" dirty="0">
                <a:solidFill>
                  <a:srgbClr val="800000"/>
                </a:solidFill>
                <a:latin typeface="Arial" pitchFamily="56" charset="0"/>
              </a:rPr>
              <a:t> Cross-section </a:t>
            </a:r>
            <a:r>
              <a:rPr lang="en-US" sz="2200" dirty="0" smtClean="0">
                <a:solidFill>
                  <a:srgbClr val="800000"/>
                </a:solidFill>
                <a:latin typeface="Arial" pitchFamily="56" charset="0"/>
              </a:rPr>
              <a:t>     through </a:t>
            </a:r>
            <a:r>
              <a:rPr lang="en-US" sz="2200" dirty="0">
                <a:solidFill>
                  <a:srgbClr val="800000"/>
                </a:solidFill>
                <a:latin typeface="Arial" pitchFamily="56" charset="0"/>
              </a:rPr>
              <a:t>western Virginia</a:t>
            </a:r>
          </a:p>
        </p:txBody>
      </p:sp>
      <p:pic>
        <p:nvPicPr>
          <p:cNvPr id="20" name="Picture 7" descr="VA x-sectionW.png                                              0005CE15Steve G5                       BE74DD3D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9144000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Juniata ramp anticlin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05200"/>
            <a:ext cx="4082562" cy="2721708"/>
          </a:xfrm>
          <a:prstGeom prst="rect">
            <a:avLst/>
          </a:prstGeom>
        </p:spPr>
      </p:pic>
      <p:pic>
        <p:nvPicPr>
          <p:cNvPr id="16" name="Picture 15" descr="Break-thrust Rt3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810000"/>
            <a:ext cx="3667793" cy="2819400"/>
          </a:xfrm>
          <a:prstGeom prst="rect">
            <a:avLst/>
          </a:prstGeom>
        </p:spPr>
      </p:pic>
      <p:grpSp>
        <p:nvGrpSpPr>
          <p:cNvPr id="17" name="Group 18"/>
          <p:cNvGrpSpPr>
            <a:grpSpLocks/>
          </p:cNvGrpSpPr>
          <p:nvPr/>
        </p:nvGrpSpPr>
        <p:grpSpPr bwMode="auto">
          <a:xfrm>
            <a:off x="8212137" y="2819400"/>
            <a:ext cx="855663" cy="273426"/>
            <a:chOff x="144" y="2101"/>
            <a:chExt cx="480" cy="154"/>
          </a:xfrm>
        </p:grpSpPr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144" y="2112"/>
              <a:ext cx="480" cy="0"/>
            </a:xfrm>
            <a:prstGeom prst="line">
              <a:avLst/>
            </a:prstGeom>
            <a:noFill/>
            <a:ln w="12700">
              <a:solidFill>
                <a:srgbClr val="800000"/>
              </a:solidFill>
              <a:round/>
              <a:headEnd/>
              <a:tailEnd/>
            </a:ln>
          </p:spPr>
          <p:txBody>
            <a:bodyPr wrap="none" lIns="102577" tIns="51289" rIns="102577" bIns="51289">
              <a:prstTxWarp prst="textNoShape">
                <a:avLst/>
              </a:prstTxWarp>
              <a:spAutoFit/>
            </a:bodyPr>
            <a:lstStyle/>
            <a:p>
              <a:endParaRPr lang="en-US" dirty="0">
                <a:solidFill>
                  <a:srgbClr val="800000"/>
                </a:solidFill>
              </a:endParaRPr>
            </a:p>
          </p:txBody>
        </p:sp>
        <p:sp>
          <p:nvSpPr>
            <p:cNvPr id="30" name="Text Box 20"/>
            <p:cNvSpPr txBox="1">
              <a:spLocks noChangeArrowheads="1"/>
            </p:cNvSpPr>
            <p:nvPr/>
          </p:nvSpPr>
          <p:spPr bwMode="auto">
            <a:xfrm>
              <a:off x="201" y="2101"/>
              <a:ext cx="332" cy="15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102577" tIns="51289" rIns="102577" bIns="51289">
              <a:prstTxWarp prst="textNoShape">
                <a:avLst/>
              </a:prstTxWarp>
              <a:spAutoFit/>
            </a:bodyPr>
            <a:lstStyle/>
            <a:p>
              <a:pPr defTabSz="1025525"/>
              <a:r>
                <a:rPr lang="en-US" sz="1100" dirty="0">
                  <a:solidFill>
                    <a:srgbClr val="800000"/>
                  </a:solidFill>
                  <a:latin typeface="Arial" pitchFamily="56" charset="0"/>
                </a:rPr>
                <a:t>10 km</a:t>
              </a:r>
            </a:p>
          </p:txBody>
        </p:sp>
      </p:grpSp>
      <p:cxnSp>
        <p:nvCxnSpPr>
          <p:cNvPr id="3" name="Straight Arrow Connector 2"/>
          <p:cNvCxnSpPr/>
          <p:nvPr/>
        </p:nvCxnSpPr>
        <p:spPr bwMode="auto">
          <a:xfrm flipH="1" flipV="1">
            <a:off x="762000" y="2057400"/>
            <a:ext cx="457200" cy="18288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H="1" flipV="1">
            <a:off x="2514600" y="2209800"/>
            <a:ext cx="3124200" cy="23622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0" y="-2061"/>
            <a:ext cx="9144000" cy="523220"/>
          </a:xfrm>
          <a:prstGeom prst="rect">
            <a:avLst/>
          </a:prstGeom>
          <a:solidFill>
            <a:srgbClr val="CCFFFF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lbertus Medium" panose="020E0602030304090304" pitchFamily="34" charset="0"/>
              </a:rPr>
              <a:t>The Structural Theory of Lecture</a:t>
            </a:r>
          </a:p>
        </p:txBody>
      </p:sp>
    </p:spTree>
    <p:extLst>
      <p:ext uri="{BB962C8B-B14F-4D97-AF65-F5344CB8AC3E}">
        <p14:creationId xmlns:p14="http://schemas.microsoft.com/office/powerpoint/2010/main" val="543883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0" y="496669"/>
            <a:ext cx="9144000" cy="646331"/>
          </a:xfrm>
          <a:prstGeom prst="rect">
            <a:avLst/>
          </a:prstGeom>
          <a:solidFill>
            <a:srgbClr val="CCFFFF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lbertus Extra Bold" panose="020E0802040304020204" pitchFamily="34" charset="0"/>
              </a:rPr>
              <a:t>Basic methods of Structural Analysis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Albertus Extra Bold" panose="020E0802040304020204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5319902"/>
            <a:ext cx="1063487" cy="151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33751" y="2362200"/>
            <a:ext cx="634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 charset="0"/>
              </a:rPr>
              <a:t>Hillandale</a:t>
            </a:r>
            <a:endParaRPr lang="en-US" sz="8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800" dirty="0" smtClean="0">
                <a:solidFill>
                  <a:srgbClr val="000000"/>
                </a:solidFill>
                <a:latin typeface="Arial" charset="0"/>
              </a:rPr>
              <a:t>Park data</a:t>
            </a:r>
          </a:p>
          <a:p>
            <a:r>
              <a:rPr lang="en-US" sz="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800" dirty="0" smtClean="0">
                <a:solidFill>
                  <a:srgbClr val="000000"/>
                </a:solidFill>
                <a:latin typeface="Arial" charset="0"/>
              </a:rPr>
              <a:t>      2013</a:t>
            </a:r>
            <a:endParaRPr lang="en-US" sz="800" dirty="0">
              <a:solidFill>
                <a:srgbClr val="0000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1371600"/>
            <a:ext cx="3417554" cy="2958598"/>
          </a:xfrm>
          <a:prstGeom prst="rect">
            <a:avLst/>
          </a:prstGeom>
          <a:noFill/>
        </p:spPr>
      </p:pic>
      <p:pic>
        <p:nvPicPr>
          <p:cNvPr id="12" name="Picture 5" descr="&#10;Sheep Mtn.jpg                                                  000C6B58Steve                          BB75487B:"/>
          <p:cNvPicPr>
            <a:picLocks noChangeAspect="1" noChangeArrowheads="1"/>
          </p:cNvPicPr>
          <p:nvPr/>
        </p:nvPicPr>
        <p:blipFill>
          <a:blip r:embed="rId5" cstate="print"/>
          <a:srcRect r="6186"/>
          <a:stretch>
            <a:fillRect/>
          </a:stretch>
        </p:blipFill>
        <p:spPr bwMode="auto">
          <a:xfrm>
            <a:off x="304800" y="1219200"/>
            <a:ext cx="2514600" cy="187213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533400" y="3048000"/>
            <a:ext cx="20438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Arial" pitchFamily="56" charset="0"/>
                <a:ea typeface="Arial" pitchFamily="56" charset="0"/>
                <a:cs typeface="Arial" pitchFamily="56" charset="0"/>
              </a:rPr>
              <a:t>Scale of observation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81600" y="3429000"/>
            <a:ext cx="6636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800000"/>
                </a:solidFill>
                <a:latin typeface="Arial" pitchFamily="56" charset="0"/>
                <a:ea typeface="Arial" pitchFamily="56" charset="0"/>
                <a:cs typeface="Arial" pitchFamily="56" charset="0"/>
              </a:rPr>
              <a:t>T</a:t>
            </a:r>
            <a:r>
              <a:rPr lang="en-US" sz="1600" dirty="0" smtClean="0">
                <a:solidFill>
                  <a:srgbClr val="800000"/>
                </a:solidFill>
                <a:latin typeface="Arial" pitchFamily="56" charset="0"/>
                <a:ea typeface="Arial" pitchFamily="56" charset="0"/>
                <a:cs typeface="Arial" pitchFamily="56" charset="0"/>
              </a:rPr>
              <a:t>ools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33600" y="6324600"/>
            <a:ext cx="218040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Arial" pitchFamily="56" charset="0"/>
                <a:ea typeface="Arial" pitchFamily="56" charset="0"/>
                <a:cs typeface="Arial" pitchFamily="56" charset="0"/>
              </a:rPr>
              <a:t>Interpreting structures</a:t>
            </a:r>
            <a:endParaRPr lang="en-US" sz="1600" dirty="0">
              <a:solidFill>
                <a:srgbClr val="00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9600" y="4648200"/>
            <a:ext cx="3505200" cy="1677194"/>
            <a:chOff x="609600" y="4648200"/>
            <a:chExt cx="3505200" cy="1677194"/>
          </a:xfrm>
        </p:grpSpPr>
        <p:pic>
          <p:nvPicPr>
            <p:cNvPr id="10" name="Picture 3" descr="Sinistral vein array.jpg                                       000BB1E5Steve                          BB75487B: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600" y="4648200"/>
              <a:ext cx="3505200" cy="1677194"/>
            </a:xfrm>
            <a:prstGeom prst="rect">
              <a:avLst/>
            </a:prstGeom>
            <a:noFill/>
          </p:spPr>
        </p:pic>
        <p:sp>
          <p:nvSpPr>
            <p:cNvPr id="16" name="Rectangle 15"/>
            <p:cNvSpPr/>
            <p:nvPr/>
          </p:nvSpPr>
          <p:spPr>
            <a:xfrm>
              <a:off x="685800" y="4724400"/>
              <a:ext cx="133965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  <a:latin typeface="Arial" pitchFamily="56" charset="0"/>
                  <a:ea typeface="Arial" pitchFamily="56" charset="0"/>
                  <a:cs typeface="Arial" pitchFamily="56" charset="0"/>
                </a:rPr>
                <a:t>e</a:t>
              </a:r>
              <a:r>
                <a:rPr lang="en-US" sz="1200" dirty="0" smtClean="0">
                  <a:solidFill>
                    <a:srgbClr val="FFFF00"/>
                  </a:solidFill>
                  <a:latin typeface="Arial" pitchFamily="56" charset="0"/>
                  <a:ea typeface="Arial" pitchFamily="56" charset="0"/>
                  <a:cs typeface="Arial" pitchFamily="56" charset="0"/>
                </a:rPr>
                <a:t>n echelon veins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67200" y="4564975"/>
            <a:ext cx="3166591" cy="2123399"/>
            <a:chOff x="4267200" y="4564975"/>
            <a:chExt cx="3166591" cy="2123399"/>
          </a:xfrm>
        </p:grpSpPr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4267200" y="4564975"/>
              <a:ext cx="3136899" cy="2123399"/>
              <a:chOff x="152400" y="2514600"/>
              <a:chExt cx="4965699" cy="3361333"/>
            </a:xfrm>
          </p:grpSpPr>
          <p:pic>
            <p:nvPicPr>
              <p:cNvPr id="18" name="Picture 17" descr="GR1.jpg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400" y="2514600"/>
                <a:ext cx="4965699" cy="3361333"/>
              </a:xfrm>
              <a:prstGeom prst="rect">
                <a:avLst/>
              </a:prstGeom>
            </p:spPr>
          </p:pic>
          <p:cxnSp>
            <p:nvCxnSpPr>
              <p:cNvPr id="19" name="Elbow Connector 18"/>
              <p:cNvCxnSpPr/>
              <p:nvPr/>
            </p:nvCxnSpPr>
            <p:spPr bwMode="auto">
              <a:xfrm rot="10800000">
                <a:off x="990600" y="3657600"/>
                <a:ext cx="3581400" cy="1219200"/>
              </a:xfrm>
              <a:prstGeom prst="bentConnector3">
                <a:avLst>
                  <a:gd name="adj1" fmla="val 47928"/>
                </a:avLst>
              </a:prstGeom>
              <a:solidFill>
                <a:schemeClr val="accent1"/>
              </a:solidFill>
              <a:ln w="38100" cap="flat" cmpd="sng" algn="ctr">
                <a:solidFill>
                  <a:srgbClr val="F9FF0B"/>
                </a:solidFill>
                <a:prstDash val="lgDash"/>
                <a:round/>
                <a:headEnd type="none" w="med" len="med"/>
                <a:tailEnd type="stealth" w="med" len="med"/>
              </a:ln>
              <a:effectLst/>
            </p:spPr>
          </p:cxnSp>
        </p:grpSp>
        <p:sp>
          <p:nvSpPr>
            <p:cNvPr id="20" name="Rectangle 19"/>
            <p:cNvSpPr/>
            <p:nvPr/>
          </p:nvSpPr>
          <p:spPr>
            <a:xfrm>
              <a:off x="6248400" y="4567535"/>
              <a:ext cx="11853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FF00"/>
                  </a:solidFill>
                  <a:latin typeface="Arial" pitchFamily="56" charset="0"/>
                  <a:ea typeface="Arial" pitchFamily="56" charset="0"/>
                  <a:cs typeface="Arial" pitchFamily="56" charset="0"/>
                </a:rPr>
                <a:t>s</a:t>
              </a:r>
              <a:r>
                <a:rPr lang="en-US" sz="1200" dirty="0" smtClean="0">
                  <a:solidFill>
                    <a:srgbClr val="FFFF00"/>
                  </a:solidFill>
                  <a:latin typeface="Arial" pitchFamily="56" charset="0"/>
                  <a:ea typeface="Arial" pitchFamily="56" charset="0"/>
                  <a:cs typeface="Arial" pitchFamily="56" charset="0"/>
                </a:rPr>
                <a:t>igma</a:t>
              </a:r>
            </a:p>
            <a:p>
              <a:pPr algn="ctr"/>
              <a:r>
                <a:rPr lang="en-US" sz="1200" dirty="0" smtClean="0">
                  <a:solidFill>
                    <a:srgbClr val="FFFF00"/>
                  </a:solidFill>
                  <a:latin typeface="Arial" pitchFamily="56" charset="0"/>
                  <a:ea typeface="Arial" pitchFamily="56" charset="0"/>
                  <a:cs typeface="Arial" pitchFamily="56" charset="0"/>
                </a:rPr>
                <a:t>porphyroclasts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867400" y="1295400"/>
            <a:ext cx="3124200" cy="3124200"/>
            <a:chOff x="5867400" y="1295400"/>
            <a:chExt cx="3124200" cy="3124200"/>
          </a:xfrm>
        </p:grpSpPr>
        <p:grpSp>
          <p:nvGrpSpPr>
            <p:cNvPr id="2" name="Group 1"/>
            <p:cNvGrpSpPr/>
            <p:nvPr/>
          </p:nvGrpSpPr>
          <p:grpSpPr>
            <a:xfrm>
              <a:off x="5867400" y="1295400"/>
              <a:ext cx="3124200" cy="3124200"/>
              <a:chOff x="5943600" y="2133600"/>
              <a:chExt cx="3124200" cy="3124200"/>
            </a:xfrm>
          </p:grpSpPr>
          <p:pic>
            <p:nvPicPr>
              <p:cNvPr id="4" name="Picture 3" descr="Hillandale_contours_2013.pdf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43600" y="2133600"/>
                <a:ext cx="3124200" cy="3124200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943600" y="4648200"/>
                <a:ext cx="685800" cy="2462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 dirty="0" smtClean="0">
                    <a:solidFill>
                      <a:srgbClr val="FF0000"/>
                    </a:solidFill>
                    <a:latin typeface="Arial" charset="0"/>
                  </a:rPr>
                  <a:t>2 -&gt; 223</a:t>
                </a:r>
                <a:endParaRPr lang="en-US" sz="10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8305800" y="1524000"/>
              <a:ext cx="634049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00" dirty="0" smtClean="0">
                  <a:solidFill>
                    <a:srgbClr val="000000"/>
                  </a:solidFill>
                  <a:latin typeface="Arial" charset="0"/>
                </a:rPr>
                <a:t>Hillandale</a:t>
              </a:r>
              <a:endParaRPr lang="en-US" sz="800" dirty="0">
                <a:solidFill>
                  <a:srgbClr val="000000"/>
                </a:solidFill>
                <a:latin typeface="Arial" charset="0"/>
              </a:endParaRPr>
            </a:p>
            <a:p>
              <a:r>
                <a:rPr lang="en-US" sz="800" dirty="0" smtClean="0">
                  <a:solidFill>
                    <a:srgbClr val="000000"/>
                  </a:solidFill>
                  <a:latin typeface="Arial" charset="0"/>
                </a:rPr>
                <a:t>Park data</a:t>
              </a:r>
            </a:p>
            <a:p>
              <a:r>
                <a:rPr lang="en-US" sz="800" dirty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800" dirty="0" smtClean="0">
                  <a:solidFill>
                    <a:srgbClr val="000000"/>
                  </a:solidFill>
                  <a:latin typeface="Arial" charset="0"/>
                </a:rPr>
                <a:t>      2013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0" y="-2061"/>
            <a:ext cx="9144000" cy="523220"/>
          </a:xfrm>
          <a:prstGeom prst="rect">
            <a:avLst/>
          </a:prstGeom>
          <a:solidFill>
            <a:srgbClr val="CCFFFF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lbertus Medium" panose="020E0602030304090304" pitchFamily="34" charset="0"/>
              </a:rPr>
              <a:t>The Structural Theory of Lecture</a:t>
            </a:r>
          </a:p>
        </p:txBody>
      </p:sp>
    </p:spTree>
    <p:extLst>
      <p:ext uri="{BB962C8B-B14F-4D97-AF65-F5344CB8AC3E}">
        <p14:creationId xmlns:p14="http://schemas.microsoft.com/office/powerpoint/2010/main" val="2493032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0" y="533400"/>
            <a:ext cx="9144000" cy="646331"/>
          </a:xfrm>
          <a:prstGeom prst="rect">
            <a:avLst/>
          </a:prstGeom>
          <a:solidFill>
            <a:srgbClr val="CCFFFF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lbertus Extra Bold" panose="020E0802040304020204" pitchFamily="34" charset="0"/>
              </a:rPr>
              <a:t>Basic methods of Structural Analysis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Albertus Extra Bold" panose="020E0802040304020204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5319902"/>
            <a:ext cx="1063487" cy="151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66571" y="3505200"/>
            <a:ext cx="15530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Arial" pitchFamily="56" charset="0"/>
                <a:ea typeface="Arial" pitchFamily="56" charset="0"/>
                <a:cs typeface="Arial" pitchFamily="56" charset="0"/>
              </a:rPr>
              <a:t>Fabric analysis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50740" y="4343400"/>
            <a:ext cx="130226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>
                <a:solidFill>
                  <a:srgbClr val="800000"/>
                </a:solidFill>
                <a:latin typeface="Arial" pitchFamily="56" charset="0"/>
                <a:ea typeface="Arial" pitchFamily="56" charset="0"/>
                <a:cs typeface="Arial" pitchFamily="56" charset="0"/>
              </a:rPr>
              <a:t>Deformation</a:t>
            </a:r>
          </a:p>
          <a:p>
            <a:pPr algn="ctr"/>
            <a:r>
              <a:rPr lang="en-US" sz="1600" dirty="0" smtClean="0">
                <a:solidFill>
                  <a:srgbClr val="800000"/>
                </a:solidFill>
                <a:latin typeface="Arial" pitchFamily="56" charset="0"/>
                <a:ea typeface="Arial" pitchFamily="56" charset="0"/>
                <a:cs typeface="Arial" pitchFamily="56" charset="0"/>
              </a:rPr>
              <a:t>conditions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21" name="Picture 5" descr="generic PT grid.jpg                                            00029184Steve                          BB75487B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114800"/>
            <a:ext cx="321837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914400" y="6096000"/>
            <a:ext cx="24170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dirty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Syntectonic growth of sillimanite,</a:t>
            </a:r>
          </a:p>
          <a:p>
            <a:pPr algn="ctr"/>
            <a:r>
              <a:rPr lang="en-US" sz="1200" dirty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with biotite and garnet stable</a:t>
            </a:r>
          </a:p>
        </p:txBody>
      </p:sp>
      <p:sp>
        <p:nvSpPr>
          <p:cNvPr id="23" name="Line 9"/>
          <p:cNvSpPr>
            <a:spLocks noChangeShapeType="1"/>
          </p:cNvSpPr>
          <p:nvPr/>
        </p:nvSpPr>
        <p:spPr bwMode="auto">
          <a:xfrm>
            <a:off x="3276600" y="5410200"/>
            <a:ext cx="3352800" cy="228600"/>
          </a:xfrm>
          <a:prstGeom prst="line">
            <a:avLst/>
          </a:prstGeom>
          <a:noFill/>
          <a:ln w="38100" cmpd="sng">
            <a:solidFill>
              <a:srgbClr val="FA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4" name="Picture 10" descr="&#10;garnet.jpg                                                     00000029Mac                            ABA78158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0" y="4262438"/>
            <a:ext cx="2952750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1143000" y="1524000"/>
            <a:ext cx="3048000" cy="1969698"/>
            <a:chOff x="152400" y="1219200"/>
            <a:chExt cx="3048000" cy="1969698"/>
          </a:xfrm>
        </p:grpSpPr>
        <p:pic>
          <p:nvPicPr>
            <p:cNvPr id="25" name="Picture 6" descr="qtz lineations.jpg                                             00029184Steve                          BB75487B: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2400" y="1219200"/>
              <a:ext cx="3048000" cy="1969698"/>
            </a:xfrm>
            <a:prstGeom prst="rect">
              <a:avLst/>
            </a:prstGeom>
            <a:noFill/>
          </p:spPr>
        </p:pic>
        <p:sp>
          <p:nvSpPr>
            <p:cNvPr id="26" name="Rectangle 25"/>
            <p:cNvSpPr/>
            <p:nvPr/>
          </p:nvSpPr>
          <p:spPr>
            <a:xfrm>
              <a:off x="228600" y="2819400"/>
              <a:ext cx="97154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  <a:latin typeface="Arial" pitchFamily="56" charset="0"/>
                  <a:ea typeface="Arial" pitchFamily="56" charset="0"/>
                  <a:cs typeface="Arial" pitchFamily="56" charset="0"/>
                </a:rPr>
                <a:t>slickenlines</a:t>
              </a:r>
              <a:endParaRPr lang="en-US" sz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4419600" y="1295400"/>
            <a:ext cx="3556000" cy="2667000"/>
            <a:chOff x="0" y="0"/>
            <a:chExt cx="9144000" cy="6858000"/>
          </a:xfrm>
        </p:grpSpPr>
        <p:pic>
          <p:nvPicPr>
            <p:cNvPr id="28" name="Picture 27" descr="Untitled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>
              <a:off x="38805" y="5094514"/>
              <a:ext cx="2508452" cy="1661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m</a:t>
              </a:r>
              <a:r>
                <a:rPr lang="en-US" sz="1200" i="1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ylonitic</a:t>
              </a:r>
              <a:endParaRPr lang="en-US" sz="1200" i="1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r>
                <a:rPr lang="en-US" sz="1200" i="1" dirty="0" smtClean="0">
                  <a:solidFill>
                    <a:srgbClr val="FF2537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foliations</a:t>
              </a:r>
              <a:r>
                <a:rPr lang="en-US" sz="1200" i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 </a:t>
              </a:r>
              <a:r>
                <a:rPr lang="en-US" sz="1200" i="1" dirty="0" smtClean="0">
                  <a:solidFill>
                    <a:srgbClr val="FFFF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&amp;</a:t>
              </a:r>
              <a:endParaRPr lang="en-US" sz="1200" i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  <a:p>
              <a:r>
                <a:rPr lang="en-US" sz="1200" i="1" dirty="0" smtClean="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cs typeface="Arial"/>
                </a:rPr>
                <a:t>lineations</a:t>
              </a:r>
              <a:endParaRPr lang="en-US" sz="1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066800" y="1828800"/>
              <a:ext cx="3048000" cy="2971800"/>
              <a:chOff x="1066800" y="1828800"/>
              <a:chExt cx="3048000" cy="297180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H="1">
                <a:off x="3352800" y="3352800"/>
                <a:ext cx="762000" cy="13716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flipH="1">
                <a:off x="2895600" y="3352800"/>
                <a:ext cx="762000" cy="14478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H="1">
                <a:off x="1066800" y="1828800"/>
                <a:ext cx="838200" cy="91440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 32"/>
            <p:cNvGrpSpPr/>
            <p:nvPr/>
          </p:nvGrpSpPr>
          <p:grpSpPr>
            <a:xfrm>
              <a:off x="1447800" y="2133600"/>
              <a:ext cx="1295400" cy="1447800"/>
              <a:chOff x="1447800" y="2133600"/>
              <a:chExt cx="1295400" cy="1447800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2209800" y="2133600"/>
                <a:ext cx="533400" cy="53340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676400" y="2286000"/>
                <a:ext cx="228600" cy="22860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447800" y="3048000"/>
                <a:ext cx="381000" cy="38100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057400" y="3352800"/>
                <a:ext cx="228600" cy="228600"/>
              </a:xfrm>
              <a:prstGeom prst="line">
                <a:avLst/>
              </a:prstGeom>
              <a:ln w="19050">
                <a:solidFill>
                  <a:srgbClr val="FFFF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41" name="TextBox 40"/>
          <p:cNvSpPr txBox="1"/>
          <p:nvPr/>
        </p:nvSpPr>
        <p:spPr>
          <a:xfrm>
            <a:off x="0" y="-2061"/>
            <a:ext cx="9144000" cy="523220"/>
          </a:xfrm>
          <a:prstGeom prst="rect">
            <a:avLst/>
          </a:prstGeom>
          <a:solidFill>
            <a:srgbClr val="CCFFFF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lbertus Medium" panose="020E0602030304090304" pitchFamily="34" charset="0"/>
              </a:rPr>
              <a:t>The Structural Theory of Lecture</a:t>
            </a:r>
          </a:p>
        </p:txBody>
      </p:sp>
    </p:spTree>
    <p:extLst>
      <p:ext uri="{BB962C8B-B14F-4D97-AF65-F5344CB8AC3E}">
        <p14:creationId xmlns:p14="http://schemas.microsoft.com/office/powerpoint/2010/main" val="17845883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038600" y="3276600"/>
            <a:ext cx="3513122" cy="3390900"/>
            <a:chOff x="4038600" y="3276600"/>
            <a:chExt cx="3513122" cy="3390900"/>
          </a:xfrm>
        </p:grpSpPr>
        <p:grpSp>
          <p:nvGrpSpPr>
            <p:cNvPr id="42" name="Group 41"/>
            <p:cNvGrpSpPr>
              <a:grpSpLocks noChangeAspect="1"/>
            </p:cNvGrpSpPr>
            <p:nvPr/>
          </p:nvGrpSpPr>
          <p:grpSpPr>
            <a:xfrm>
              <a:off x="4038600" y="3276600"/>
              <a:ext cx="3513122" cy="3390900"/>
              <a:chOff x="1296988" y="904875"/>
              <a:chExt cx="5338762" cy="5153025"/>
            </a:xfrm>
          </p:grpSpPr>
          <p:pic>
            <p:nvPicPr>
              <p:cNvPr id="43" name="Picture 17" descr="Ortho ellipse 2.jpg                                            00029184Steve                          BB75487B: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296988" y="904875"/>
                <a:ext cx="5338762" cy="5153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44" name="Group 25"/>
              <p:cNvGrpSpPr>
                <a:grpSpLocks/>
              </p:cNvGrpSpPr>
              <p:nvPr/>
            </p:nvGrpSpPr>
            <p:grpSpPr bwMode="auto">
              <a:xfrm>
                <a:off x="1744663" y="1068388"/>
                <a:ext cx="2293937" cy="4835525"/>
                <a:chOff x="1099" y="665"/>
                <a:chExt cx="1445" cy="3046"/>
              </a:xfrm>
            </p:grpSpPr>
            <p:sp>
              <p:nvSpPr>
                <p:cNvPr id="50" name="Line 19"/>
                <p:cNvSpPr>
                  <a:spLocks noChangeAspect="1" noChangeShapeType="1"/>
                </p:cNvSpPr>
                <p:nvPr/>
              </p:nvSpPr>
              <p:spPr bwMode="auto">
                <a:xfrm rot="62217" flipH="1">
                  <a:off x="2475" y="665"/>
                  <a:ext cx="69" cy="3046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51" name="Line 20"/>
                <p:cNvSpPr>
                  <a:spLocks noChangeAspect="1" noChangeShapeType="1"/>
                </p:cNvSpPr>
                <p:nvPr/>
              </p:nvSpPr>
              <p:spPr bwMode="auto">
                <a:xfrm flipH="1" flipV="1">
                  <a:off x="1099" y="1570"/>
                  <a:ext cx="1405" cy="625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45" name="Group 24"/>
              <p:cNvGrpSpPr>
                <a:grpSpLocks/>
              </p:cNvGrpSpPr>
              <p:nvPr/>
            </p:nvGrpSpPr>
            <p:grpSpPr bwMode="auto">
              <a:xfrm>
                <a:off x="2209800" y="3702050"/>
                <a:ext cx="674688" cy="1098550"/>
                <a:chOff x="1410" y="2332"/>
                <a:chExt cx="425" cy="692"/>
              </a:xfrm>
            </p:grpSpPr>
            <p:sp>
              <p:nvSpPr>
                <p:cNvPr id="4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410" y="2544"/>
                  <a:ext cx="425" cy="2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400" dirty="0">
                      <a:solidFill>
                        <a:srgbClr val="FF0000"/>
                      </a:solidFill>
                      <a:latin typeface="Arial" charset="0"/>
                      <a:ea typeface="Arial" charset="0"/>
                      <a:cs typeface="Arial" charset="0"/>
                    </a:rPr>
                    <a:t>90˚</a:t>
                  </a:r>
                </a:p>
              </p:txBody>
            </p:sp>
            <p:sp>
              <p:nvSpPr>
                <p:cNvPr id="48" name="Line 22"/>
                <p:cNvSpPr>
                  <a:spLocks noChangeShapeType="1"/>
                </p:cNvSpPr>
                <p:nvPr/>
              </p:nvSpPr>
              <p:spPr bwMode="auto">
                <a:xfrm rot="21311790" flipV="1">
                  <a:off x="1554" y="2332"/>
                  <a:ext cx="0" cy="24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49" name="Line 23"/>
                <p:cNvSpPr>
                  <a:spLocks noChangeShapeType="1"/>
                </p:cNvSpPr>
                <p:nvPr/>
              </p:nvSpPr>
              <p:spPr bwMode="auto">
                <a:xfrm>
                  <a:off x="1584" y="2784"/>
                  <a:ext cx="96" cy="240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arrow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46" name="Text Box 26"/>
              <p:cNvSpPr txBox="1">
                <a:spLocks noChangeArrowheads="1"/>
              </p:cNvSpPr>
              <p:nvPr/>
            </p:nvSpPr>
            <p:spPr bwMode="auto">
              <a:xfrm>
                <a:off x="1552576" y="1082676"/>
                <a:ext cx="1371969" cy="6080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dirty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orthographic</a:t>
                </a:r>
              </a:p>
              <a:p>
                <a:r>
                  <a:rPr lang="en-US" sz="1000" dirty="0">
                    <a:solidFill>
                      <a:srgbClr val="000000"/>
                    </a:solidFill>
                    <a:latin typeface="Arial" charset="0"/>
                    <a:ea typeface="Arial" charset="0"/>
                    <a:cs typeface="Arial" charset="0"/>
                  </a:rPr>
                  <a:t>  net</a:t>
                </a: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6628483" y="6276201"/>
              <a:ext cx="83911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R</a:t>
              </a:r>
              <a:r>
                <a:rPr lang="en-US" sz="1200" baseline="-25000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S</a:t>
              </a:r>
              <a:r>
                <a:rPr lang="en-US" sz="1200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</a:rPr>
                <a:t> = 1.67</a:t>
              </a:r>
              <a:endParaRPr lang="en-US" sz="1200" baseline="-25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5319902"/>
            <a:ext cx="1063487" cy="151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0" y="5105400"/>
            <a:ext cx="394801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 smtClean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Mohr-Coulomb failure envelope for stress</a:t>
            </a:r>
          </a:p>
          <a:p>
            <a:pPr algn="ctr"/>
            <a:r>
              <a:rPr lang="en-US" sz="1400" dirty="0" smtClean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with effects of increased pore fluid pressure</a:t>
            </a:r>
            <a:endParaRPr lang="en-US" sz="1400" dirty="0">
              <a:solidFill>
                <a:srgbClr val="8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1" name="Picture 4" descr="Mohr pore pressure.jpg                                         00029184Steve                          BB75487B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1066800"/>
            <a:ext cx="393001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" name="Group 3"/>
          <p:cNvGrpSpPr>
            <a:grpSpLocks noChangeAspect="1"/>
          </p:cNvGrpSpPr>
          <p:nvPr/>
        </p:nvGrpSpPr>
        <p:grpSpPr bwMode="auto">
          <a:xfrm>
            <a:off x="7239000" y="1143000"/>
            <a:ext cx="1828800" cy="2991859"/>
            <a:chOff x="3840" y="1920"/>
            <a:chExt cx="1379" cy="2256"/>
          </a:xfrm>
        </p:grpSpPr>
        <p:pic>
          <p:nvPicPr>
            <p:cNvPr id="53" name="Picture 4" descr="trilobite scan 2.jpg                                           00029184Steve                          BB75487B: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40" y="1920"/>
              <a:ext cx="1379" cy="2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4" name="Group 5"/>
            <p:cNvGrpSpPr>
              <a:grpSpLocks/>
            </p:cNvGrpSpPr>
            <p:nvPr/>
          </p:nvGrpSpPr>
          <p:grpSpPr bwMode="auto">
            <a:xfrm>
              <a:off x="4176" y="1968"/>
              <a:ext cx="864" cy="2208"/>
              <a:chOff x="4176" y="1968"/>
              <a:chExt cx="864" cy="2208"/>
            </a:xfrm>
          </p:grpSpPr>
          <p:sp>
            <p:nvSpPr>
              <p:cNvPr id="55" name="Line 6"/>
              <p:cNvSpPr>
                <a:spLocks noChangeShapeType="1"/>
              </p:cNvSpPr>
              <p:nvPr/>
            </p:nvSpPr>
            <p:spPr bwMode="auto">
              <a:xfrm rot="62217" flipH="1">
                <a:off x="4560" y="1968"/>
                <a:ext cx="48" cy="2208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Line 7"/>
              <p:cNvSpPr>
                <a:spLocks noChangeShapeType="1"/>
              </p:cNvSpPr>
              <p:nvPr/>
            </p:nvSpPr>
            <p:spPr bwMode="auto">
              <a:xfrm flipH="1" flipV="1">
                <a:off x="4176" y="3168"/>
                <a:ext cx="864" cy="38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</p:grpSp>
      <p:cxnSp>
        <p:nvCxnSpPr>
          <p:cNvPr id="57" name="Straight Arrow Connector 56"/>
          <p:cNvCxnSpPr/>
          <p:nvPr/>
        </p:nvCxnSpPr>
        <p:spPr bwMode="auto">
          <a:xfrm flipH="1">
            <a:off x="6781800" y="3276600"/>
            <a:ext cx="1143000" cy="838200"/>
          </a:xfrm>
          <a:prstGeom prst="straightConnector1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>
          <a:xfrm>
            <a:off x="5257800" y="2895600"/>
            <a:ext cx="1980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Arial" charset="0"/>
                <a:ea typeface="Arial" charset="0"/>
                <a:cs typeface="Arial" charset="0"/>
              </a:rPr>
              <a:t>Quantifying strain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-2061"/>
            <a:ext cx="9144000" cy="523220"/>
          </a:xfrm>
          <a:prstGeom prst="rect">
            <a:avLst/>
          </a:prstGeom>
          <a:solidFill>
            <a:srgbClr val="CCFFFF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lbertus Medium" panose="020E0602030304090304" pitchFamily="34" charset="0"/>
              </a:rPr>
              <a:t>The Structural Theory of Lecture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0" y="496669"/>
            <a:ext cx="9144000" cy="646331"/>
          </a:xfrm>
          <a:prstGeom prst="rect">
            <a:avLst/>
          </a:prstGeom>
          <a:solidFill>
            <a:srgbClr val="CCFFFF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latin typeface="Albertus Extra Bold" panose="020E0802040304020204" pitchFamily="34" charset="0"/>
              </a:rPr>
              <a:t>Evaluating stress &amp; strain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92D050"/>
              </a:solidFill>
              <a:latin typeface="Albertus Extra Bold" panose="020E080204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0126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400" y="1062335"/>
            <a:ext cx="419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itchFamily="34" charset="0"/>
              </a:rPr>
              <a:t>Tectonic events produce basins:</a:t>
            </a:r>
          </a:p>
        </p:txBody>
      </p:sp>
      <p:pic>
        <p:nvPicPr>
          <p:cNvPr id="5" name="Picture 2" descr="C:\Documents and Settings\fichtels\My Documents\2-ImageScans\Geol467-SST\Rifts\img01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59"/>
          <a:stretch>
            <a:fillRect/>
          </a:stretch>
        </p:blipFill>
        <p:spPr bwMode="auto">
          <a:xfrm>
            <a:off x="4267200" y="609600"/>
            <a:ext cx="22860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M:\img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1" b="55969"/>
          <a:stretch>
            <a:fillRect/>
          </a:stretch>
        </p:blipFill>
        <p:spPr bwMode="auto">
          <a:xfrm>
            <a:off x="6553200" y="990600"/>
            <a:ext cx="2590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2400" y="1697935"/>
            <a:ext cx="4114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itchFamily="34" charset="0"/>
              </a:rPr>
              <a:t>Basins have histories: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13" y="1981200"/>
            <a:ext cx="2743200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2400" y="2333535"/>
            <a:ext cx="472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itchFamily="34" charset="0"/>
              </a:rPr>
              <a:t>Histories are recorded as sequences of depositional environments.</a:t>
            </a:r>
          </a:p>
        </p:txBody>
      </p:sp>
      <p:pic>
        <p:nvPicPr>
          <p:cNvPr id="11" name="Picture 5" descr="forehist-color-sequenc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9" r="67529"/>
          <a:stretch>
            <a:fillRect/>
          </a:stretch>
        </p:blipFill>
        <p:spPr bwMode="auto">
          <a:xfrm>
            <a:off x="7620000" y="1793875"/>
            <a:ext cx="12192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" y="3338467"/>
            <a:ext cx="472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itchFamily="34" charset="0"/>
              </a:rPr>
              <a:t>Which are accumulated as individual depositional events.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52400" y="4343400"/>
            <a:ext cx="472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itchFamily="34" charset="0"/>
              </a:rPr>
              <a:t>Which reflect the energy passing through the environment.</a:t>
            </a:r>
          </a:p>
        </p:txBody>
      </p:sp>
      <p:pic>
        <p:nvPicPr>
          <p:cNvPr id="14" name="Picture 16" descr="Brallier9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7" b="42043"/>
          <a:stretch>
            <a:fillRect/>
          </a:stretch>
        </p:blipFill>
        <p:spPr bwMode="auto">
          <a:xfrm>
            <a:off x="4686300" y="3733800"/>
            <a:ext cx="27384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410200"/>
            <a:ext cx="550068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523220"/>
            <a:ext cx="9144000" cy="646331"/>
          </a:xfrm>
          <a:prstGeom prst="rect">
            <a:avLst/>
          </a:prstGeom>
          <a:solidFill>
            <a:srgbClr val="FFCC99">
              <a:alpha val="6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66FF66"/>
                </a:solidFill>
                <a:latin typeface="Albertus Extra Bold" panose="020E0802040304020204" pitchFamily="34" charset="0"/>
              </a:rPr>
              <a:t>Tectonics and Depositional Systems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66FF66"/>
              </a:solidFill>
              <a:latin typeface="Albertus Extra Bold" panose="020E0802040304020204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9240"/>
            <a:ext cx="1126079" cy="150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99">
              <a:alpha val="6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66FF66"/>
                </a:solidFill>
                <a:latin typeface="Albertus Medium" panose="020E0602030304090304" pitchFamily="34" charset="0"/>
              </a:rPr>
              <a:t>The Stratigraphic Theory of Lecture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1600200"/>
            <a:ext cx="9144000" cy="1107996"/>
          </a:xfrm>
          <a:prstGeom prst="rect">
            <a:avLst/>
          </a:prstGeom>
          <a:solidFill>
            <a:srgbClr val="FFFF00">
              <a:alpha val="90000"/>
            </a:srgb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hallenge Extra Bold" pitchFamily="82" charset="0"/>
              </a:rPr>
              <a:t>Follow the energy.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hallenge Extra Bold" pitchFamily="8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302204"/>
            <a:ext cx="9144000" cy="1107996"/>
          </a:xfrm>
          <a:prstGeom prst="rect">
            <a:avLst/>
          </a:prstGeom>
          <a:solidFill>
            <a:srgbClr val="FFFF00">
              <a:alpha val="90000"/>
            </a:srgb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hallenge Extra Bold" pitchFamily="82" charset="0"/>
              </a:rPr>
              <a:t>No rock is accidental.</a:t>
            </a:r>
            <a:endParaRPr lang="en-US" sz="6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hallenge Extra Bold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117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9956"/>
          <a:stretch>
            <a:fillRect/>
          </a:stretch>
        </p:blipFill>
        <p:spPr bwMode="auto">
          <a:xfrm>
            <a:off x="0" y="1344612"/>
            <a:ext cx="9144000" cy="551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99">
              <a:alpha val="6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66FF66"/>
                </a:solidFill>
                <a:latin typeface="Albertus Medium" panose="020E0602030304090304" pitchFamily="34" charset="0"/>
              </a:rPr>
              <a:t>The Stratigraphic Theory of Lecture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9240"/>
            <a:ext cx="1126079" cy="150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523220"/>
            <a:ext cx="9144000" cy="646331"/>
          </a:xfrm>
          <a:prstGeom prst="rect">
            <a:avLst/>
          </a:prstGeom>
          <a:solidFill>
            <a:srgbClr val="FFCC99">
              <a:alpha val="67843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66FF66"/>
                </a:solidFill>
                <a:latin typeface="Albertus Extra Bold" panose="020E0802040304020204" pitchFamily="34" charset="0"/>
              </a:rPr>
              <a:t>Stratigraphic Signatures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66FF66"/>
              </a:solidFill>
              <a:latin typeface="Albertus Extra Bold" panose="020E080204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490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7" t="15891" r="26083"/>
          <a:stretch/>
        </p:blipFill>
        <p:spPr bwMode="auto">
          <a:xfrm>
            <a:off x="914400" y="54429"/>
            <a:ext cx="7315200" cy="674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194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5" b="1924"/>
          <a:stretch>
            <a:fillRect/>
          </a:stretch>
        </p:blipFill>
        <p:spPr bwMode="auto">
          <a:xfrm>
            <a:off x="822325" y="0"/>
            <a:ext cx="7499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-17455"/>
            <a:ext cx="9144000" cy="1323439"/>
          </a:xfrm>
          <a:prstGeom prst="rect">
            <a:avLst/>
          </a:prstGeom>
          <a:solidFill>
            <a:srgbClr val="FFFF00">
              <a:alpha val="8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Extra Bold" panose="020E0802040304020204" pitchFamily="34" charset="0"/>
              </a:rPr>
              <a:t>The Bottom-Up Empirical Practice of Field Trips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Extra Bold" panose="020E08020403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solidFill>
            <a:srgbClr val="FFFF00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We are well aware of the enormous advantage our location give us.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Medium" panose="020E06020303040903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872408" y="5506279"/>
            <a:ext cx="381000" cy="381000"/>
          </a:xfrm>
          <a:prstGeom prst="ellipse">
            <a:avLst/>
          </a:prstGeom>
          <a:solidFill>
            <a:srgbClr val="FF0000">
              <a:alpha val="48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752600"/>
            <a:ext cx="3276600" cy="830997"/>
          </a:xfrm>
          <a:prstGeom prst="rect">
            <a:avLst/>
          </a:prstGeom>
          <a:solidFill>
            <a:srgbClr val="FFFF00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1</a:t>
            </a:r>
            <a:r>
              <a:rPr lang="en-US" sz="2400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st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 trip Sedimentary Tectonics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Medium" panose="020E06020303040903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7300" y="1295400"/>
            <a:ext cx="2438400" cy="461665"/>
          </a:xfrm>
          <a:prstGeom prst="rect">
            <a:avLst/>
          </a:prstGeom>
          <a:solidFill>
            <a:srgbClr val="FFFF00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5 all day fieldtrips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Medium" panose="020E060203030409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15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5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6210300" y="2946400"/>
            <a:ext cx="785813" cy="168275"/>
          </a:xfrm>
          <a:custGeom>
            <a:avLst/>
            <a:gdLst>
              <a:gd name="connsiteX0" fmla="*/ 0 w 1762125"/>
              <a:gd name="connsiteY0" fmla="*/ 25400 h 796925"/>
              <a:gd name="connsiteX1" fmla="*/ 200025 w 1762125"/>
              <a:gd name="connsiteY1" fmla="*/ 6350 h 796925"/>
              <a:gd name="connsiteX2" fmla="*/ 419100 w 1762125"/>
              <a:gd name="connsiteY2" fmla="*/ 63500 h 796925"/>
              <a:gd name="connsiteX3" fmla="*/ 590550 w 1762125"/>
              <a:gd name="connsiteY3" fmla="*/ 130175 h 796925"/>
              <a:gd name="connsiteX4" fmla="*/ 885825 w 1762125"/>
              <a:gd name="connsiteY4" fmla="*/ 177800 h 796925"/>
              <a:gd name="connsiteX5" fmla="*/ 1076325 w 1762125"/>
              <a:gd name="connsiteY5" fmla="*/ 330200 h 796925"/>
              <a:gd name="connsiteX6" fmla="*/ 1381125 w 1762125"/>
              <a:gd name="connsiteY6" fmla="*/ 587375 h 796925"/>
              <a:gd name="connsiteX7" fmla="*/ 1762125 w 1762125"/>
              <a:gd name="connsiteY7" fmla="*/ 796925 h 796925"/>
              <a:gd name="connsiteX0" fmla="*/ 0 w 1381125"/>
              <a:gd name="connsiteY0" fmla="*/ 25400 h 587375"/>
              <a:gd name="connsiteX1" fmla="*/ 200025 w 1381125"/>
              <a:gd name="connsiteY1" fmla="*/ 6350 h 587375"/>
              <a:gd name="connsiteX2" fmla="*/ 419100 w 1381125"/>
              <a:gd name="connsiteY2" fmla="*/ 63500 h 587375"/>
              <a:gd name="connsiteX3" fmla="*/ 590550 w 1381125"/>
              <a:gd name="connsiteY3" fmla="*/ 130175 h 587375"/>
              <a:gd name="connsiteX4" fmla="*/ 885825 w 1381125"/>
              <a:gd name="connsiteY4" fmla="*/ 177800 h 587375"/>
              <a:gd name="connsiteX5" fmla="*/ 1076325 w 1381125"/>
              <a:gd name="connsiteY5" fmla="*/ 330200 h 587375"/>
              <a:gd name="connsiteX6" fmla="*/ 1381125 w 1381125"/>
              <a:gd name="connsiteY6" fmla="*/ 587375 h 587375"/>
              <a:gd name="connsiteX0" fmla="*/ 0 w 1076325"/>
              <a:gd name="connsiteY0" fmla="*/ 25400 h 330200"/>
              <a:gd name="connsiteX1" fmla="*/ 200025 w 1076325"/>
              <a:gd name="connsiteY1" fmla="*/ 6350 h 330200"/>
              <a:gd name="connsiteX2" fmla="*/ 419100 w 1076325"/>
              <a:gd name="connsiteY2" fmla="*/ 63500 h 330200"/>
              <a:gd name="connsiteX3" fmla="*/ 590550 w 1076325"/>
              <a:gd name="connsiteY3" fmla="*/ 130175 h 330200"/>
              <a:gd name="connsiteX4" fmla="*/ 885825 w 1076325"/>
              <a:gd name="connsiteY4" fmla="*/ 177800 h 330200"/>
              <a:gd name="connsiteX5" fmla="*/ 1076325 w 1076325"/>
              <a:gd name="connsiteY5" fmla="*/ 330200 h 330200"/>
              <a:gd name="connsiteX0" fmla="*/ 0 w 885825"/>
              <a:gd name="connsiteY0" fmla="*/ 25400 h 177800"/>
              <a:gd name="connsiteX1" fmla="*/ 200025 w 885825"/>
              <a:gd name="connsiteY1" fmla="*/ 6350 h 177800"/>
              <a:gd name="connsiteX2" fmla="*/ 419100 w 885825"/>
              <a:gd name="connsiteY2" fmla="*/ 63500 h 177800"/>
              <a:gd name="connsiteX3" fmla="*/ 590550 w 885825"/>
              <a:gd name="connsiteY3" fmla="*/ 130175 h 177800"/>
              <a:gd name="connsiteX4" fmla="*/ 885825 w 885825"/>
              <a:gd name="connsiteY4" fmla="*/ 177800 h 177800"/>
              <a:gd name="connsiteX0" fmla="*/ 0 w 790575"/>
              <a:gd name="connsiteY0" fmla="*/ 25400 h 163513"/>
              <a:gd name="connsiteX1" fmla="*/ 200025 w 790575"/>
              <a:gd name="connsiteY1" fmla="*/ 6350 h 163513"/>
              <a:gd name="connsiteX2" fmla="*/ 419100 w 790575"/>
              <a:gd name="connsiteY2" fmla="*/ 63500 h 163513"/>
              <a:gd name="connsiteX3" fmla="*/ 590550 w 790575"/>
              <a:gd name="connsiteY3" fmla="*/ 130175 h 163513"/>
              <a:gd name="connsiteX4" fmla="*/ 790575 w 790575"/>
              <a:gd name="connsiteY4" fmla="*/ 163513 h 163513"/>
              <a:gd name="connsiteX0" fmla="*/ 0 w 785813"/>
              <a:gd name="connsiteY0" fmla="*/ 25400 h 168276"/>
              <a:gd name="connsiteX1" fmla="*/ 200025 w 785813"/>
              <a:gd name="connsiteY1" fmla="*/ 6350 h 168276"/>
              <a:gd name="connsiteX2" fmla="*/ 419100 w 785813"/>
              <a:gd name="connsiteY2" fmla="*/ 63500 h 168276"/>
              <a:gd name="connsiteX3" fmla="*/ 590550 w 785813"/>
              <a:gd name="connsiteY3" fmla="*/ 130175 h 168276"/>
              <a:gd name="connsiteX4" fmla="*/ 785813 w 785813"/>
              <a:gd name="connsiteY4" fmla="*/ 168276 h 16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813" h="168276">
                <a:moveTo>
                  <a:pt x="0" y="25400"/>
                </a:moveTo>
                <a:cubicBezTo>
                  <a:pt x="65087" y="12700"/>
                  <a:pt x="130175" y="0"/>
                  <a:pt x="200025" y="6350"/>
                </a:cubicBezTo>
                <a:cubicBezTo>
                  <a:pt x="269875" y="12700"/>
                  <a:pt x="354013" y="42863"/>
                  <a:pt x="419100" y="63500"/>
                </a:cubicBezTo>
                <a:cubicBezTo>
                  <a:pt x="484187" y="84137"/>
                  <a:pt x="529431" y="112712"/>
                  <a:pt x="590550" y="130175"/>
                </a:cubicBezTo>
                <a:cubicBezTo>
                  <a:pt x="651669" y="147638"/>
                  <a:pt x="704851" y="134939"/>
                  <a:pt x="785813" y="168276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000000"/>
              </a:solidFill>
              <a:latin typeface="Albertus Medium" pitchFamily="34" charset="0"/>
            </a:endParaRP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 rot="-3024225">
            <a:off x="5127625" y="3913188"/>
            <a:ext cx="17351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Blue Ridge Mtn.</a:t>
            </a:r>
          </a:p>
        </p:txBody>
      </p:sp>
      <p:sp>
        <p:nvSpPr>
          <p:cNvPr id="44037" name="TextBox 4"/>
          <p:cNvSpPr txBox="1">
            <a:spLocks noChangeArrowheads="1"/>
          </p:cNvSpPr>
          <p:nvPr/>
        </p:nvSpPr>
        <p:spPr bwMode="auto">
          <a:xfrm rot="-3395252">
            <a:off x="4775201" y="3663950"/>
            <a:ext cx="1312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Page Valley</a:t>
            </a:r>
          </a:p>
        </p:txBody>
      </p:sp>
      <p:sp>
        <p:nvSpPr>
          <p:cNvPr id="44038" name="TextBox 5"/>
          <p:cNvSpPr txBox="1">
            <a:spLocks noChangeArrowheads="1"/>
          </p:cNvSpPr>
          <p:nvPr/>
        </p:nvSpPr>
        <p:spPr bwMode="auto">
          <a:xfrm rot="-2625694">
            <a:off x="7405688" y="5345113"/>
            <a:ext cx="11191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Piedmont</a:t>
            </a:r>
          </a:p>
        </p:txBody>
      </p:sp>
      <p:sp>
        <p:nvSpPr>
          <p:cNvPr id="44039" name="TextBox 6"/>
          <p:cNvSpPr txBox="1">
            <a:spLocks noChangeArrowheads="1"/>
          </p:cNvSpPr>
          <p:nvPr/>
        </p:nvSpPr>
        <p:spPr bwMode="auto">
          <a:xfrm rot="-2826457">
            <a:off x="5380038" y="1716088"/>
            <a:ext cx="191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Massanutten Mtn.</a:t>
            </a:r>
          </a:p>
        </p:txBody>
      </p:sp>
      <p:sp>
        <p:nvSpPr>
          <p:cNvPr id="44040" name="TextBox 7"/>
          <p:cNvSpPr txBox="1">
            <a:spLocks noChangeArrowheads="1"/>
          </p:cNvSpPr>
          <p:nvPr/>
        </p:nvSpPr>
        <p:spPr bwMode="auto">
          <a:xfrm rot="-2738345">
            <a:off x="4706144" y="1615281"/>
            <a:ext cx="20526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Shenandoah Valley</a:t>
            </a:r>
          </a:p>
        </p:txBody>
      </p:sp>
      <p:sp>
        <p:nvSpPr>
          <p:cNvPr id="44041" name="TextBox 8"/>
          <p:cNvSpPr txBox="1">
            <a:spLocks noChangeArrowheads="1"/>
          </p:cNvSpPr>
          <p:nvPr/>
        </p:nvSpPr>
        <p:spPr bwMode="auto">
          <a:xfrm rot="-3024225">
            <a:off x="5984082" y="4968081"/>
            <a:ext cx="2178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Blue Ridge Province</a:t>
            </a:r>
          </a:p>
        </p:txBody>
      </p:sp>
      <p:sp>
        <p:nvSpPr>
          <p:cNvPr id="44042" name="TextBox 9"/>
          <p:cNvSpPr txBox="1">
            <a:spLocks noChangeArrowheads="1"/>
          </p:cNvSpPr>
          <p:nvPr/>
        </p:nvSpPr>
        <p:spPr bwMode="auto">
          <a:xfrm rot="-3309738">
            <a:off x="1714500" y="4210050"/>
            <a:ext cx="1893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Shenandoah Mtn.</a:t>
            </a:r>
          </a:p>
        </p:txBody>
      </p:sp>
      <p:sp>
        <p:nvSpPr>
          <p:cNvPr id="44043" name="TextBox 10"/>
          <p:cNvSpPr txBox="1">
            <a:spLocks noChangeArrowheads="1"/>
          </p:cNvSpPr>
          <p:nvPr/>
        </p:nvSpPr>
        <p:spPr bwMode="auto">
          <a:xfrm rot="-3561240">
            <a:off x="2201069" y="1866106"/>
            <a:ext cx="1873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Valley and Ridge</a:t>
            </a:r>
          </a:p>
        </p:txBody>
      </p:sp>
      <p:sp>
        <p:nvSpPr>
          <p:cNvPr id="44044" name="TextBox 11"/>
          <p:cNvSpPr txBox="1">
            <a:spLocks noChangeArrowheads="1"/>
          </p:cNvSpPr>
          <p:nvPr/>
        </p:nvSpPr>
        <p:spPr bwMode="auto">
          <a:xfrm rot="-3561240">
            <a:off x="1045369" y="1866106"/>
            <a:ext cx="1746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Allgeheny Front</a:t>
            </a:r>
          </a:p>
        </p:txBody>
      </p:sp>
      <p:sp>
        <p:nvSpPr>
          <p:cNvPr id="44045" name="TextBox 12"/>
          <p:cNvSpPr txBox="1">
            <a:spLocks noChangeArrowheads="1"/>
          </p:cNvSpPr>
          <p:nvPr/>
        </p:nvSpPr>
        <p:spPr bwMode="auto">
          <a:xfrm rot="-3561240">
            <a:off x="148432" y="1124744"/>
            <a:ext cx="19510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Allegheny Plateau</a:t>
            </a:r>
          </a:p>
        </p:txBody>
      </p:sp>
      <p:sp>
        <p:nvSpPr>
          <p:cNvPr id="14" name="Freeform 13"/>
          <p:cNvSpPr/>
          <p:nvPr/>
        </p:nvSpPr>
        <p:spPr>
          <a:xfrm>
            <a:off x="4845050" y="2917825"/>
            <a:ext cx="1346200" cy="233363"/>
          </a:xfrm>
          <a:custGeom>
            <a:avLst/>
            <a:gdLst>
              <a:gd name="connsiteX0" fmla="*/ 1485900 w 1485900"/>
              <a:gd name="connsiteY0" fmla="*/ 114300 h 284162"/>
              <a:gd name="connsiteX1" fmla="*/ 1181100 w 1485900"/>
              <a:gd name="connsiteY1" fmla="*/ 228600 h 284162"/>
              <a:gd name="connsiteX2" fmla="*/ 809625 w 1485900"/>
              <a:gd name="connsiteY2" fmla="*/ 266700 h 284162"/>
              <a:gd name="connsiteX3" fmla="*/ 581025 w 1485900"/>
              <a:gd name="connsiteY3" fmla="*/ 257175 h 284162"/>
              <a:gd name="connsiteX4" fmla="*/ 257175 w 1485900"/>
              <a:gd name="connsiteY4" fmla="*/ 104775 h 284162"/>
              <a:gd name="connsiteX5" fmla="*/ 0 w 1485900"/>
              <a:gd name="connsiteY5" fmla="*/ 0 h 284162"/>
              <a:gd name="connsiteX0" fmla="*/ 1346200 w 1346200"/>
              <a:gd name="connsiteY0" fmla="*/ 63500 h 233362"/>
              <a:gd name="connsiteX1" fmla="*/ 1041400 w 1346200"/>
              <a:gd name="connsiteY1" fmla="*/ 177800 h 233362"/>
              <a:gd name="connsiteX2" fmla="*/ 669925 w 1346200"/>
              <a:gd name="connsiteY2" fmla="*/ 215900 h 233362"/>
              <a:gd name="connsiteX3" fmla="*/ 441325 w 1346200"/>
              <a:gd name="connsiteY3" fmla="*/ 206375 h 233362"/>
              <a:gd name="connsiteX4" fmla="*/ 117475 w 1346200"/>
              <a:gd name="connsiteY4" fmla="*/ 53975 h 233362"/>
              <a:gd name="connsiteX5" fmla="*/ 0 w 1346200"/>
              <a:gd name="connsiteY5" fmla="*/ 0 h 23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6200" h="233362">
                <a:moveTo>
                  <a:pt x="1346200" y="63500"/>
                </a:moveTo>
                <a:cubicBezTo>
                  <a:pt x="1250156" y="107950"/>
                  <a:pt x="1154112" y="152400"/>
                  <a:pt x="1041400" y="177800"/>
                </a:cubicBezTo>
                <a:cubicBezTo>
                  <a:pt x="928688" y="203200"/>
                  <a:pt x="769937" y="211138"/>
                  <a:pt x="669925" y="215900"/>
                </a:cubicBezTo>
                <a:cubicBezTo>
                  <a:pt x="569913" y="220662"/>
                  <a:pt x="533400" y="233362"/>
                  <a:pt x="441325" y="206375"/>
                </a:cubicBezTo>
                <a:cubicBezTo>
                  <a:pt x="349250" y="179388"/>
                  <a:pt x="191029" y="88371"/>
                  <a:pt x="117475" y="53975"/>
                </a:cubicBezTo>
                <a:cubicBezTo>
                  <a:pt x="43921" y="19579"/>
                  <a:pt x="80168" y="30956"/>
                  <a:pt x="0" y="0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n w="38100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4548188" y="2995612"/>
            <a:ext cx="304800" cy="257175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4191000" y="3086100"/>
            <a:ext cx="361950" cy="234950"/>
          </a:xfrm>
          <a:custGeom>
            <a:avLst/>
            <a:gdLst>
              <a:gd name="connsiteX0" fmla="*/ 361950 w 361950"/>
              <a:gd name="connsiteY0" fmla="*/ 234950 h 234950"/>
              <a:gd name="connsiteX1" fmla="*/ 266700 w 361950"/>
              <a:gd name="connsiteY1" fmla="*/ 158750 h 234950"/>
              <a:gd name="connsiteX2" fmla="*/ 165100 w 361950"/>
              <a:gd name="connsiteY2" fmla="*/ 114300 h 234950"/>
              <a:gd name="connsiteX3" fmla="*/ 107950 w 361950"/>
              <a:gd name="connsiteY3" fmla="*/ 57150 h 234950"/>
              <a:gd name="connsiteX4" fmla="*/ 0 w 361950"/>
              <a:gd name="connsiteY4" fmla="*/ 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50" h="234950">
                <a:moveTo>
                  <a:pt x="361950" y="234950"/>
                </a:moveTo>
                <a:cubicBezTo>
                  <a:pt x="330729" y="206904"/>
                  <a:pt x="299508" y="178858"/>
                  <a:pt x="266700" y="158750"/>
                </a:cubicBezTo>
                <a:cubicBezTo>
                  <a:pt x="233892" y="138642"/>
                  <a:pt x="191558" y="131233"/>
                  <a:pt x="165100" y="114300"/>
                </a:cubicBezTo>
                <a:cubicBezTo>
                  <a:pt x="138642" y="97367"/>
                  <a:pt x="135467" y="76200"/>
                  <a:pt x="107950" y="57150"/>
                </a:cubicBezTo>
                <a:cubicBezTo>
                  <a:pt x="80433" y="38100"/>
                  <a:pt x="40216" y="19050"/>
                  <a:pt x="0" y="0"/>
                </a:cubicBezTo>
              </a:path>
            </a:pathLst>
          </a:custGeom>
          <a:ln w="28575">
            <a:solidFill>
              <a:srgbClr val="33CC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ln w="38100">
                <a:solidFill>
                  <a:schemeClr val="tx1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374900" y="3024188"/>
            <a:ext cx="1847850" cy="1217612"/>
          </a:xfrm>
          <a:custGeom>
            <a:avLst/>
            <a:gdLst>
              <a:gd name="connsiteX0" fmla="*/ 1847850 w 1847850"/>
              <a:gd name="connsiteY0" fmla="*/ 1217083 h 1217083"/>
              <a:gd name="connsiteX1" fmla="*/ 1778000 w 1847850"/>
              <a:gd name="connsiteY1" fmla="*/ 1153583 h 1217083"/>
              <a:gd name="connsiteX2" fmla="*/ 1568450 w 1847850"/>
              <a:gd name="connsiteY2" fmla="*/ 1121833 h 1217083"/>
              <a:gd name="connsiteX3" fmla="*/ 1397000 w 1847850"/>
              <a:gd name="connsiteY3" fmla="*/ 1026583 h 1217083"/>
              <a:gd name="connsiteX4" fmla="*/ 1187450 w 1847850"/>
              <a:gd name="connsiteY4" fmla="*/ 886883 h 1217083"/>
              <a:gd name="connsiteX5" fmla="*/ 1073150 w 1847850"/>
              <a:gd name="connsiteY5" fmla="*/ 759883 h 1217083"/>
              <a:gd name="connsiteX6" fmla="*/ 1028700 w 1847850"/>
              <a:gd name="connsiteY6" fmla="*/ 607483 h 1217083"/>
              <a:gd name="connsiteX7" fmla="*/ 952500 w 1847850"/>
              <a:gd name="connsiteY7" fmla="*/ 531283 h 1217083"/>
              <a:gd name="connsiteX8" fmla="*/ 869950 w 1847850"/>
              <a:gd name="connsiteY8" fmla="*/ 474133 h 1217083"/>
              <a:gd name="connsiteX9" fmla="*/ 793750 w 1847850"/>
              <a:gd name="connsiteY9" fmla="*/ 436033 h 1217083"/>
              <a:gd name="connsiteX10" fmla="*/ 685800 w 1847850"/>
              <a:gd name="connsiteY10" fmla="*/ 455083 h 1217083"/>
              <a:gd name="connsiteX11" fmla="*/ 546100 w 1847850"/>
              <a:gd name="connsiteY11" fmla="*/ 378883 h 1217083"/>
              <a:gd name="connsiteX12" fmla="*/ 501650 w 1847850"/>
              <a:gd name="connsiteY12" fmla="*/ 321733 h 1217083"/>
              <a:gd name="connsiteX13" fmla="*/ 355600 w 1847850"/>
              <a:gd name="connsiteY13" fmla="*/ 226483 h 1217083"/>
              <a:gd name="connsiteX14" fmla="*/ 412750 w 1847850"/>
              <a:gd name="connsiteY14" fmla="*/ 112183 h 1217083"/>
              <a:gd name="connsiteX15" fmla="*/ 431800 w 1847850"/>
              <a:gd name="connsiteY15" fmla="*/ 16933 h 1217083"/>
              <a:gd name="connsiteX16" fmla="*/ 273050 w 1847850"/>
              <a:gd name="connsiteY16" fmla="*/ 10583 h 1217083"/>
              <a:gd name="connsiteX17" fmla="*/ 165100 w 1847850"/>
              <a:gd name="connsiteY17" fmla="*/ 23283 h 1217083"/>
              <a:gd name="connsiteX18" fmla="*/ 0 w 1847850"/>
              <a:gd name="connsiteY18" fmla="*/ 150283 h 1217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7850" h="1217083">
                <a:moveTo>
                  <a:pt x="1847850" y="1217083"/>
                </a:moveTo>
                <a:cubicBezTo>
                  <a:pt x="1836208" y="1193270"/>
                  <a:pt x="1824567" y="1169458"/>
                  <a:pt x="1778000" y="1153583"/>
                </a:cubicBezTo>
                <a:cubicBezTo>
                  <a:pt x="1731433" y="1137708"/>
                  <a:pt x="1631950" y="1143000"/>
                  <a:pt x="1568450" y="1121833"/>
                </a:cubicBezTo>
                <a:cubicBezTo>
                  <a:pt x="1504950" y="1100666"/>
                  <a:pt x="1460500" y="1065741"/>
                  <a:pt x="1397000" y="1026583"/>
                </a:cubicBezTo>
                <a:cubicBezTo>
                  <a:pt x="1333500" y="987425"/>
                  <a:pt x="1241425" y="931333"/>
                  <a:pt x="1187450" y="886883"/>
                </a:cubicBezTo>
                <a:cubicBezTo>
                  <a:pt x="1133475" y="842433"/>
                  <a:pt x="1099608" y="806450"/>
                  <a:pt x="1073150" y="759883"/>
                </a:cubicBezTo>
                <a:cubicBezTo>
                  <a:pt x="1046692" y="713316"/>
                  <a:pt x="1048808" y="645583"/>
                  <a:pt x="1028700" y="607483"/>
                </a:cubicBezTo>
                <a:cubicBezTo>
                  <a:pt x="1008592" y="569383"/>
                  <a:pt x="978958" y="553508"/>
                  <a:pt x="952500" y="531283"/>
                </a:cubicBezTo>
                <a:cubicBezTo>
                  <a:pt x="926042" y="509058"/>
                  <a:pt x="896408" y="490008"/>
                  <a:pt x="869950" y="474133"/>
                </a:cubicBezTo>
                <a:cubicBezTo>
                  <a:pt x="843492" y="458258"/>
                  <a:pt x="824442" y="439208"/>
                  <a:pt x="793750" y="436033"/>
                </a:cubicBezTo>
                <a:cubicBezTo>
                  <a:pt x="763058" y="432858"/>
                  <a:pt x="727075" y="464608"/>
                  <a:pt x="685800" y="455083"/>
                </a:cubicBezTo>
                <a:cubicBezTo>
                  <a:pt x="644525" y="445558"/>
                  <a:pt x="576792" y="401108"/>
                  <a:pt x="546100" y="378883"/>
                </a:cubicBezTo>
                <a:cubicBezTo>
                  <a:pt x="515408" y="356658"/>
                  <a:pt x="533400" y="347133"/>
                  <a:pt x="501650" y="321733"/>
                </a:cubicBezTo>
                <a:cubicBezTo>
                  <a:pt x="469900" y="296333"/>
                  <a:pt x="370417" y="261408"/>
                  <a:pt x="355600" y="226483"/>
                </a:cubicBezTo>
                <a:cubicBezTo>
                  <a:pt x="340783" y="191558"/>
                  <a:pt x="400050" y="147108"/>
                  <a:pt x="412750" y="112183"/>
                </a:cubicBezTo>
                <a:cubicBezTo>
                  <a:pt x="425450" y="77258"/>
                  <a:pt x="455083" y="33866"/>
                  <a:pt x="431800" y="16933"/>
                </a:cubicBezTo>
                <a:cubicBezTo>
                  <a:pt x="408517" y="0"/>
                  <a:pt x="317500" y="9525"/>
                  <a:pt x="273050" y="10583"/>
                </a:cubicBezTo>
                <a:cubicBezTo>
                  <a:pt x="228600" y="11641"/>
                  <a:pt x="210608" y="0"/>
                  <a:pt x="165100" y="23283"/>
                </a:cubicBezTo>
                <a:cubicBezTo>
                  <a:pt x="119592" y="46566"/>
                  <a:pt x="59796" y="98424"/>
                  <a:pt x="0" y="150283"/>
                </a:cubicBezTo>
              </a:path>
            </a:pathLst>
          </a:custGeom>
          <a:ln w="3810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416050" y="2816225"/>
            <a:ext cx="939800" cy="365125"/>
          </a:xfrm>
          <a:custGeom>
            <a:avLst/>
            <a:gdLst>
              <a:gd name="connsiteX0" fmla="*/ 939800 w 939800"/>
              <a:gd name="connsiteY0" fmla="*/ 365125 h 365125"/>
              <a:gd name="connsiteX1" fmla="*/ 869950 w 939800"/>
              <a:gd name="connsiteY1" fmla="*/ 301625 h 365125"/>
              <a:gd name="connsiteX2" fmla="*/ 717550 w 939800"/>
              <a:gd name="connsiteY2" fmla="*/ 282575 h 365125"/>
              <a:gd name="connsiteX3" fmla="*/ 609600 w 939800"/>
              <a:gd name="connsiteY3" fmla="*/ 225425 h 365125"/>
              <a:gd name="connsiteX4" fmla="*/ 590550 w 939800"/>
              <a:gd name="connsiteY4" fmla="*/ 155575 h 365125"/>
              <a:gd name="connsiteX5" fmla="*/ 596900 w 939800"/>
              <a:gd name="connsiteY5" fmla="*/ 22225 h 365125"/>
              <a:gd name="connsiteX6" fmla="*/ 546100 w 939800"/>
              <a:gd name="connsiteY6" fmla="*/ 22225 h 365125"/>
              <a:gd name="connsiteX7" fmla="*/ 438150 w 939800"/>
              <a:gd name="connsiteY7" fmla="*/ 142875 h 365125"/>
              <a:gd name="connsiteX8" fmla="*/ 311150 w 939800"/>
              <a:gd name="connsiteY8" fmla="*/ 174625 h 365125"/>
              <a:gd name="connsiteX9" fmla="*/ 215900 w 939800"/>
              <a:gd name="connsiteY9" fmla="*/ 187325 h 365125"/>
              <a:gd name="connsiteX10" fmla="*/ 196850 w 939800"/>
              <a:gd name="connsiteY10" fmla="*/ 117475 h 365125"/>
              <a:gd name="connsiteX11" fmla="*/ 139700 w 939800"/>
              <a:gd name="connsiteY11" fmla="*/ 53975 h 365125"/>
              <a:gd name="connsiteX12" fmla="*/ 0 w 939800"/>
              <a:gd name="connsiteY12" fmla="*/ 28575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9800" h="365125">
                <a:moveTo>
                  <a:pt x="939800" y="365125"/>
                </a:moveTo>
                <a:cubicBezTo>
                  <a:pt x="923396" y="340254"/>
                  <a:pt x="906992" y="315383"/>
                  <a:pt x="869950" y="301625"/>
                </a:cubicBezTo>
                <a:cubicBezTo>
                  <a:pt x="832908" y="287867"/>
                  <a:pt x="760942" y="295275"/>
                  <a:pt x="717550" y="282575"/>
                </a:cubicBezTo>
                <a:cubicBezTo>
                  <a:pt x="674158" y="269875"/>
                  <a:pt x="630767" y="246592"/>
                  <a:pt x="609600" y="225425"/>
                </a:cubicBezTo>
                <a:cubicBezTo>
                  <a:pt x="588433" y="204258"/>
                  <a:pt x="592667" y="189442"/>
                  <a:pt x="590550" y="155575"/>
                </a:cubicBezTo>
                <a:cubicBezTo>
                  <a:pt x="588433" y="121708"/>
                  <a:pt x="604308" y="44450"/>
                  <a:pt x="596900" y="22225"/>
                </a:cubicBezTo>
                <a:cubicBezTo>
                  <a:pt x="589492" y="0"/>
                  <a:pt x="572558" y="2117"/>
                  <a:pt x="546100" y="22225"/>
                </a:cubicBezTo>
                <a:cubicBezTo>
                  <a:pt x="519642" y="42333"/>
                  <a:pt x="477308" y="117475"/>
                  <a:pt x="438150" y="142875"/>
                </a:cubicBezTo>
                <a:cubicBezTo>
                  <a:pt x="398992" y="168275"/>
                  <a:pt x="348192" y="167217"/>
                  <a:pt x="311150" y="174625"/>
                </a:cubicBezTo>
                <a:cubicBezTo>
                  <a:pt x="274108" y="182033"/>
                  <a:pt x="234950" y="196850"/>
                  <a:pt x="215900" y="187325"/>
                </a:cubicBezTo>
                <a:cubicBezTo>
                  <a:pt x="196850" y="177800"/>
                  <a:pt x="209550" y="139700"/>
                  <a:pt x="196850" y="117475"/>
                </a:cubicBezTo>
                <a:cubicBezTo>
                  <a:pt x="184150" y="95250"/>
                  <a:pt x="172508" y="68792"/>
                  <a:pt x="139700" y="53975"/>
                </a:cubicBezTo>
                <a:cubicBezTo>
                  <a:pt x="106892" y="39158"/>
                  <a:pt x="53446" y="33866"/>
                  <a:pt x="0" y="28575"/>
                </a:cubicBezTo>
              </a:path>
            </a:pathLst>
          </a:custGeom>
          <a:ln w="38100">
            <a:solidFill>
              <a:srgbClr val="FF99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114800" y="4038600"/>
            <a:ext cx="381000" cy="381000"/>
          </a:xfrm>
          <a:prstGeom prst="ellipse">
            <a:avLst/>
          </a:prstGeom>
          <a:solidFill>
            <a:srgbClr val="FF0000">
              <a:alpha val="48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4052" name="TextBox 7"/>
          <p:cNvSpPr txBox="1">
            <a:spLocks noChangeArrowheads="1"/>
          </p:cNvSpPr>
          <p:nvPr/>
        </p:nvSpPr>
        <p:spPr bwMode="auto">
          <a:xfrm rot="-2738345">
            <a:off x="7140575" y="33338"/>
            <a:ext cx="7667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Great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Valley</a:t>
            </a:r>
          </a:p>
        </p:txBody>
      </p:sp>
      <p:sp>
        <p:nvSpPr>
          <p:cNvPr id="27" name="Freeform 26"/>
          <p:cNvSpPr/>
          <p:nvPr/>
        </p:nvSpPr>
        <p:spPr>
          <a:xfrm>
            <a:off x="5781675" y="4557713"/>
            <a:ext cx="1071563" cy="588962"/>
          </a:xfrm>
          <a:custGeom>
            <a:avLst/>
            <a:gdLst>
              <a:gd name="connsiteX0" fmla="*/ 0 w 1071563"/>
              <a:gd name="connsiteY0" fmla="*/ 219075 h 588963"/>
              <a:gd name="connsiteX1" fmla="*/ 119063 w 1071563"/>
              <a:gd name="connsiteY1" fmla="*/ 304800 h 588963"/>
              <a:gd name="connsiteX2" fmla="*/ 171450 w 1071563"/>
              <a:gd name="connsiteY2" fmla="*/ 419100 h 588963"/>
              <a:gd name="connsiteX3" fmla="*/ 228600 w 1071563"/>
              <a:gd name="connsiteY3" fmla="*/ 457200 h 588963"/>
              <a:gd name="connsiteX4" fmla="*/ 323850 w 1071563"/>
              <a:gd name="connsiteY4" fmla="*/ 504825 h 588963"/>
              <a:gd name="connsiteX5" fmla="*/ 414338 w 1071563"/>
              <a:gd name="connsiteY5" fmla="*/ 581025 h 588963"/>
              <a:gd name="connsiteX6" fmla="*/ 528638 w 1071563"/>
              <a:gd name="connsiteY6" fmla="*/ 457200 h 588963"/>
              <a:gd name="connsiteX7" fmla="*/ 714375 w 1071563"/>
              <a:gd name="connsiteY7" fmla="*/ 447675 h 588963"/>
              <a:gd name="connsiteX8" fmla="*/ 781050 w 1071563"/>
              <a:gd name="connsiteY8" fmla="*/ 414337 h 588963"/>
              <a:gd name="connsiteX9" fmla="*/ 885825 w 1071563"/>
              <a:gd name="connsiteY9" fmla="*/ 276225 h 588963"/>
              <a:gd name="connsiteX10" fmla="*/ 995363 w 1071563"/>
              <a:gd name="connsiteY10" fmla="*/ 114300 h 588963"/>
              <a:gd name="connsiteX11" fmla="*/ 1071563 w 1071563"/>
              <a:gd name="connsiteY11" fmla="*/ 0 h 588963"/>
              <a:gd name="connsiteX12" fmla="*/ 1071563 w 1071563"/>
              <a:gd name="connsiteY12" fmla="*/ 0 h 58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1563" h="588963">
                <a:moveTo>
                  <a:pt x="0" y="219075"/>
                </a:moveTo>
                <a:cubicBezTo>
                  <a:pt x="45244" y="245269"/>
                  <a:pt x="90488" y="271463"/>
                  <a:pt x="119063" y="304800"/>
                </a:cubicBezTo>
                <a:cubicBezTo>
                  <a:pt x="147638" y="338138"/>
                  <a:pt x="153194" y="393700"/>
                  <a:pt x="171450" y="419100"/>
                </a:cubicBezTo>
                <a:cubicBezTo>
                  <a:pt x="189706" y="444500"/>
                  <a:pt x="203200" y="442913"/>
                  <a:pt x="228600" y="457200"/>
                </a:cubicBezTo>
                <a:cubicBezTo>
                  <a:pt x="254000" y="471487"/>
                  <a:pt x="292894" y="484188"/>
                  <a:pt x="323850" y="504825"/>
                </a:cubicBezTo>
                <a:cubicBezTo>
                  <a:pt x="354806" y="525462"/>
                  <a:pt x="380207" y="588963"/>
                  <a:pt x="414338" y="581025"/>
                </a:cubicBezTo>
                <a:cubicBezTo>
                  <a:pt x="448469" y="573087"/>
                  <a:pt x="478632" y="479425"/>
                  <a:pt x="528638" y="457200"/>
                </a:cubicBezTo>
                <a:cubicBezTo>
                  <a:pt x="578644" y="434975"/>
                  <a:pt x="672306" y="454819"/>
                  <a:pt x="714375" y="447675"/>
                </a:cubicBezTo>
                <a:cubicBezTo>
                  <a:pt x="756444" y="440531"/>
                  <a:pt x="752475" y="442912"/>
                  <a:pt x="781050" y="414337"/>
                </a:cubicBezTo>
                <a:cubicBezTo>
                  <a:pt x="809625" y="385762"/>
                  <a:pt x="850106" y="326231"/>
                  <a:pt x="885825" y="276225"/>
                </a:cubicBezTo>
                <a:cubicBezTo>
                  <a:pt x="921544" y="226219"/>
                  <a:pt x="964407" y="160338"/>
                  <a:pt x="995363" y="114300"/>
                </a:cubicBezTo>
                <a:cubicBezTo>
                  <a:pt x="1026319" y="68263"/>
                  <a:pt x="1071563" y="0"/>
                  <a:pt x="1071563" y="0"/>
                </a:cubicBezTo>
                <a:lnTo>
                  <a:pt x="1071563" y="0"/>
                </a:ln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6700838" y="3124200"/>
            <a:ext cx="280987" cy="1457325"/>
          </a:xfrm>
          <a:custGeom>
            <a:avLst/>
            <a:gdLst>
              <a:gd name="connsiteX0" fmla="*/ 152400 w 533400"/>
              <a:gd name="connsiteY0" fmla="*/ 1319212 h 1319212"/>
              <a:gd name="connsiteX1" fmla="*/ 152400 w 533400"/>
              <a:gd name="connsiteY1" fmla="*/ 1123950 h 1319212"/>
              <a:gd name="connsiteX2" fmla="*/ 66675 w 533400"/>
              <a:gd name="connsiteY2" fmla="*/ 1009650 h 1319212"/>
              <a:gd name="connsiteX3" fmla="*/ 4762 w 533400"/>
              <a:gd name="connsiteY3" fmla="*/ 876300 h 1319212"/>
              <a:gd name="connsiteX4" fmla="*/ 95250 w 533400"/>
              <a:gd name="connsiteY4" fmla="*/ 638175 h 1319212"/>
              <a:gd name="connsiteX5" fmla="*/ 180975 w 533400"/>
              <a:gd name="connsiteY5" fmla="*/ 481012 h 1319212"/>
              <a:gd name="connsiteX6" fmla="*/ 309562 w 533400"/>
              <a:gd name="connsiteY6" fmla="*/ 309562 h 1319212"/>
              <a:gd name="connsiteX7" fmla="*/ 428625 w 533400"/>
              <a:gd name="connsiteY7" fmla="*/ 176212 h 1319212"/>
              <a:gd name="connsiteX8" fmla="*/ 533400 w 533400"/>
              <a:gd name="connsiteY8" fmla="*/ 0 h 1319212"/>
              <a:gd name="connsiteX0" fmla="*/ 152400 w 428625"/>
              <a:gd name="connsiteY0" fmla="*/ 1495425 h 1495425"/>
              <a:gd name="connsiteX1" fmla="*/ 152400 w 428625"/>
              <a:gd name="connsiteY1" fmla="*/ 1300163 h 1495425"/>
              <a:gd name="connsiteX2" fmla="*/ 66675 w 428625"/>
              <a:gd name="connsiteY2" fmla="*/ 1185863 h 1495425"/>
              <a:gd name="connsiteX3" fmla="*/ 4762 w 428625"/>
              <a:gd name="connsiteY3" fmla="*/ 1052513 h 1495425"/>
              <a:gd name="connsiteX4" fmla="*/ 95250 w 428625"/>
              <a:gd name="connsiteY4" fmla="*/ 814388 h 1495425"/>
              <a:gd name="connsiteX5" fmla="*/ 180975 w 428625"/>
              <a:gd name="connsiteY5" fmla="*/ 657225 h 1495425"/>
              <a:gd name="connsiteX6" fmla="*/ 309562 w 428625"/>
              <a:gd name="connsiteY6" fmla="*/ 485775 h 1495425"/>
              <a:gd name="connsiteX7" fmla="*/ 428625 w 428625"/>
              <a:gd name="connsiteY7" fmla="*/ 352425 h 1495425"/>
              <a:gd name="connsiteX8" fmla="*/ 309562 w 428625"/>
              <a:gd name="connsiteY8" fmla="*/ 0 h 1495425"/>
              <a:gd name="connsiteX0" fmla="*/ 152400 w 320674"/>
              <a:gd name="connsiteY0" fmla="*/ 1495425 h 1495425"/>
              <a:gd name="connsiteX1" fmla="*/ 152400 w 320674"/>
              <a:gd name="connsiteY1" fmla="*/ 1300163 h 1495425"/>
              <a:gd name="connsiteX2" fmla="*/ 66675 w 320674"/>
              <a:gd name="connsiteY2" fmla="*/ 1185863 h 1495425"/>
              <a:gd name="connsiteX3" fmla="*/ 4762 w 320674"/>
              <a:gd name="connsiteY3" fmla="*/ 1052513 h 1495425"/>
              <a:gd name="connsiteX4" fmla="*/ 95250 w 320674"/>
              <a:gd name="connsiteY4" fmla="*/ 814388 h 1495425"/>
              <a:gd name="connsiteX5" fmla="*/ 180975 w 320674"/>
              <a:gd name="connsiteY5" fmla="*/ 657225 h 1495425"/>
              <a:gd name="connsiteX6" fmla="*/ 309562 w 320674"/>
              <a:gd name="connsiteY6" fmla="*/ 485775 h 1495425"/>
              <a:gd name="connsiteX7" fmla="*/ 247650 w 320674"/>
              <a:gd name="connsiteY7" fmla="*/ 319087 h 1495425"/>
              <a:gd name="connsiteX8" fmla="*/ 309562 w 320674"/>
              <a:gd name="connsiteY8" fmla="*/ 0 h 1495425"/>
              <a:gd name="connsiteX0" fmla="*/ 152400 w 309562"/>
              <a:gd name="connsiteY0" fmla="*/ 1495425 h 1495425"/>
              <a:gd name="connsiteX1" fmla="*/ 152400 w 309562"/>
              <a:gd name="connsiteY1" fmla="*/ 1300163 h 1495425"/>
              <a:gd name="connsiteX2" fmla="*/ 66675 w 309562"/>
              <a:gd name="connsiteY2" fmla="*/ 1185863 h 1495425"/>
              <a:gd name="connsiteX3" fmla="*/ 4762 w 309562"/>
              <a:gd name="connsiteY3" fmla="*/ 1052513 h 1495425"/>
              <a:gd name="connsiteX4" fmla="*/ 95250 w 309562"/>
              <a:gd name="connsiteY4" fmla="*/ 814388 h 1495425"/>
              <a:gd name="connsiteX5" fmla="*/ 180975 w 309562"/>
              <a:gd name="connsiteY5" fmla="*/ 657225 h 1495425"/>
              <a:gd name="connsiteX6" fmla="*/ 261937 w 309562"/>
              <a:gd name="connsiteY6" fmla="*/ 519113 h 1495425"/>
              <a:gd name="connsiteX7" fmla="*/ 247650 w 309562"/>
              <a:gd name="connsiteY7" fmla="*/ 319087 h 1495425"/>
              <a:gd name="connsiteX8" fmla="*/ 309562 w 309562"/>
              <a:gd name="connsiteY8" fmla="*/ 0 h 1495425"/>
              <a:gd name="connsiteX0" fmla="*/ 152400 w 295275"/>
              <a:gd name="connsiteY0" fmla="*/ 1466850 h 1466850"/>
              <a:gd name="connsiteX1" fmla="*/ 152400 w 295275"/>
              <a:gd name="connsiteY1" fmla="*/ 1271588 h 1466850"/>
              <a:gd name="connsiteX2" fmla="*/ 66675 w 295275"/>
              <a:gd name="connsiteY2" fmla="*/ 1157288 h 1466850"/>
              <a:gd name="connsiteX3" fmla="*/ 4762 w 295275"/>
              <a:gd name="connsiteY3" fmla="*/ 1023938 h 1466850"/>
              <a:gd name="connsiteX4" fmla="*/ 95250 w 295275"/>
              <a:gd name="connsiteY4" fmla="*/ 785813 h 1466850"/>
              <a:gd name="connsiteX5" fmla="*/ 180975 w 295275"/>
              <a:gd name="connsiteY5" fmla="*/ 628650 h 1466850"/>
              <a:gd name="connsiteX6" fmla="*/ 261937 w 295275"/>
              <a:gd name="connsiteY6" fmla="*/ 490538 h 1466850"/>
              <a:gd name="connsiteX7" fmla="*/ 247650 w 295275"/>
              <a:gd name="connsiteY7" fmla="*/ 290512 h 1466850"/>
              <a:gd name="connsiteX8" fmla="*/ 295275 w 295275"/>
              <a:gd name="connsiteY8" fmla="*/ 0 h 1466850"/>
              <a:gd name="connsiteX0" fmla="*/ 152400 w 280988"/>
              <a:gd name="connsiteY0" fmla="*/ 1404937 h 1404937"/>
              <a:gd name="connsiteX1" fmla="*/ 152400 w 280988"/>
              <a:gd name="connsiteY1" fmla="*/ 1209675 h 1404937"/>
              <a:gd name="connsiteX2" fmla="*/ 66675 w 280988"/>
              <a:gd name="connsiteY2" fmla="*/ 1095375 h 1404937"/>
              <a:gd name="connsiteX3" fmla="*/ 4762 w 280988"/>
              <a:gd name="connsiteY3" fmla="*/ 962025 h 1404937"/>
              <a:gd name="connsiteX4" fmla="*/ 95250 w 280988"/>
              <a:gd name="connsiteY4" fmla="*/ 723900 h 1404937"/>
              <a:gd name="connsiteX5" fmla="*/ 180975 w 280988"/>
              <a:gd name="connsiteY5" fmla="*/ 566737 h 1404937"/>
              <a:gd name="connsiteX6" fmla="*/ 261937 w 280988"/>
              <a:gd name="connsiteY6" fmla="*/ 428625 h 1404937"/>
              <a:gd name="connsiteX7" fmla="*/ 247650 w 280988"/>
              <a:gd name="connsiteY7" fmla="*/ 228599 h 1404937"/>
              <a:gd name="connsiteX8" fmla="*/ 280988 w 280988"/>
              <a:gd name="connsiteY8" fmla="*/ 0 h 1404937"/>
              <a:gd name="connsiteX0" fmla="*/ 152400 w 280988"/>
              <a:gd name="connsiteY0" fmla="*/ 1419224 h 1419224"/>
              <a:gd name="connsiteX1" fmla="*/ 152400 w 280988"/>
              <a:gd name="connsiteY1" fmla="*/ 1223962 h 1419224"/>
              <a:gd name="connsiteX2" fmla="*/ 66675 w 280988"/>
              <a:gd name="connsiteY2" fmla="*/ 1109662 h 1419224"/>
              <a:gd name="connsiteX3" fmla="*/ 4762 w 280988"/>
              <a:gd name="connsiteY3" fmla="*/ 976312 h 1419224"/>
              <a:gd name="connsiteX4" fmla="*/ 95250 w 280988"/>
              <a:gd name="connsiteY4" fmla="*/ 738187 h 1419224"/>
              <a:gd name="connsiteX5" fmla="*/ 180975 w 280988"/>
              <a:gd name="connsiteY5" fmla="*/ 581024 h 1419224"/>
              <a:gd name="connsiteX6" fmla="*/ 261937 w 280988"/>
              <a:gd name="connsiteY6" fmla="*/ 442912 h 1419224"/>
              <a:gd name="connsiteX7" fmla="*/ 247650 w 280988"/>
              <a:gd name="connsiteY7" fmla="*/ 242886 h 1419224"/>
              <a:gd name="connsiteX8" fmla="*/ 280988 w 280988"/>
              <a:gd name="connsiteY8" fmla="*/ 0 h 1419224"/>
              <a:gd name="connsiteX0" fmla="*/ 152400 w 280988"/>
              <a:gd name="connsiteY0" fmla="*/ 1419224 h 1419224"/>
              <a:gd name="connsiteX1" fmla="*/ 152400 w 280988"/>
              <a:gd name="connsiteY1" fmla="*/ 1223962 h 1419224"/>
              <a:gd name="connsiteX2" fmla="*/ 66675 w 280988"/>
              <a:gd name="connsiteY2" fmla="*/ 1109662 h 1419224"/>
              <a:gd name="connsiteX3" fmla="*/ 4762 w 280988"/>
              <a:gd name="connsiteY3" fmla="*/ 976312 h 1419224"/>
              <a:gd name="connsiteX4" fmla="*/ 95250 w 280988"/>
              <a:gd name="connsiteY4" fmla="*/ 738187 h 1419224"/>
              <a:gd name="connsiteX5" fmla="*/ 180975 w 280988"/>
              <a:gd name="connsiteY5" fmla="*/ 581024 h 1419224"/>
              <a:gd name="connsiteX6" fmla="*/ 261937 w 280988"/>
              <a:gd name="connsiteY6" fmla="*/ 442912 h 1419224"/>
              <a:gd name="connsiteX7" fmla="*/ 247650 w 280988"/>
              <a:gd name="connsiteY7" fmla="*/ 242886 h 1419224"/>
              <a:gd name="connsiteX8" fmla="*/ 280988 w 280988"/>
              <a:gd name="connsiteY8" fmla="*/ 0 h 1419224"/>
              <a:gd name="connsiteX0" fmla="*/ 147638 w 280988"/>
              <a:gd name="connsiteY0" fmla="*/ 1419224 h 1419224"/>
              <a:gd name="connsiteX1" fmla="*/ 152400 w 280988"/>
              <a:gd name="connsiteY1" fmla="*/ 1223962 h 1419224"/>
              <a:gd name="connsiteX2" fmla="*/ 66675 w 280988"/>
              <a:gd name="connsiteY2" fmla="*/ 1109662 h 1419224"/>
              <a:gd name="connsiteX3" fmla="*/ 4762 w 280988"/>
              <a:gd name="connsiteY3" fmla="*/ 976312 h 1419224"/>
              <a:gd name="connsiteX4" fmla="*/ 95250 w 280988"/>
              <a:gd name="connsiteY4" fmla="*/ 738187 h 1419224"/>
              <a:gd name="connsiteX5" fmla="*/ 180975 w 280988"/>
              <a:gd name="connsiteY5" fmla="*/ 581024 h 1419224"/>
              <a:gd name="connsiteX6" fmla="*/ 261937 w 280988"/>
              <a:gd name="connsiteY6" fmla="*/ 442912 h 1419224"/>
              <a:gd name="connsiteX7" fmla="*/ 247650 w 280988"/>
              <a:gd name="connsiteY7" fmla="*/ 242886 h 1419224"/>
              <a:gd name="connsiteX8" fmla="*/ 280988 w 280988"/>
              <a:gd name="connsiteY8" fmla="*/ 0 h 1419224"/>
              <a:gd name="connsiteX0" fmla="*/ 147638 w 280988"/>
              <a:gd name="connsiteY0" fmla="*/ 1419224 h 1456531"/>
              <a:gd name="connsiteX1" fmla="*/ 157164 w 280988"/>
              <a:gd name="connsiteY1" fmla="*/ 1423987 h 1456531"/>
              <a:gd name="connsiteX2" fmla="*/ 152400 w 280988"/>
              <a:gd name="connsiteY2" fmla="*/ 1223962 h 1456531"/>
              <a:gd name="connsiteX3" fmla="*/ 66675 w 280988"/>
              <a:gd name="connsiteY3" fmla="*/ 1109662 h 1456531"/>
              <a:gd name="connsiteX4" fmla="*/ 4762 w 280988"/>
              <a:gd name="connsiteY4" fmla="*/ 976312 h 1456531"/>
              <a:gd name="connsiteX5" fmla="*/ 95250 w 280988"/>
              <a:gd name="connsiteY5" fmla="*/ 738187 h 1456531"/>
              <a:gd name="connsiteX6" fmla="*/ 180975 w 280988"/>
              <a:gd name="connsiteY6" fmla="*/ 581024 h 1456531"/>
              <a:gd name="connsiteX7" fmla="*/ 261937 w 280988"/>
              <a:gd name="connsiteY7" fmla="*/ 442912 h 1456531"/>
              <a:gd name="connsiteX8" fmla="*/ 247650 w 280988"/>
              <a:gd name="connsiteY8" fmla="*/ 242886 h 1456531"/>
              <a:gd name="connsiteX9" fmla="*/ 280988 w 280988"/>
              <a:gd name="connsiteY9" fmla="*/ 0 h 145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988" h="1456531">
                <a:moveTo>
                  <a:pt x="147638" y="1419224"/>
                </a:moveTo>
                <a:cubicBezTo>
                  <a:pt x="148432" y="1416843"/>
                  <a:pt x="156370" y="1456531"/>
                  <a:pt x="157164" y="1423987"/>
                </a:cubicBezTo>
                <a:cubicBezTo>
                  <a:pt x="157958" y="1391443"/>
                  <a:pt x="167481" y="1276349"/>
                  <a:pt x="152400" y="1223962"/>
                </a:cubicBezTo>
                <a:cubicBezTo>
                  <a:pt x="137319" y="1171575"/>
                  <a:pt x="91281" y="1150937"/>
                  <a:pt x="66675" y="1109662"/>
                </a:cubicBezTo>
                <a:cubicBezTo>
                  <a:pt x="42069" y="1068387"/>
                  <a:pt x="0" y="1038225"/>
                  <a:pt x="4762" y="976312"/>
                </a:cubicBezTo>
                <a:cubicBezTo>
                  <a:pt x="9525" y="914400"/>
                  <a:pt x="65881" y="804068"/>
                  <a:pt x="95250" y="738187"/>
                </a:cubicBezTo>
                <a:cubicBezTo>
                  <a:pt x="124619" y="672306"/>
                  <a:pt x="153194" y="630237"/>
                  <a:pt x="180975" y="581024"/>
                </a:cubicBezTo>
                <a:cubicBezTo>
                  <a:pt x="208756" y="531812"/>
                  <a:pt x="250825" y="499268"/>
                  <a:pt x="261937" y="442912"/>
                </a:cubicBezTo>
                <a:cubicBezTo>
                  <a:pt x="273049" y="386556"/>
                  <a:pt x="244475" y="316705"/>
                  <a:pt x="247650" y="242886"/>
                </a:cubicBezTo>
                <a:cubicBezTo>
                  <a:pt x="250825" y="169067"/>
                  <a:pt x="271066" y="57547"/>
                  <a:pt x="280988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10400" y="3588603"/>
            <a:ext cx="2119793" cy="1200329"/>
          </a:xfrm>
          <a:prstGeom prst="rect">
            <a:avLst/>
          </a:prstGeom>
          <a:solidFill>
            <a:srgbClr val="FFFF00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2</a:t>
            </a:r>
            <a:r>
              <a:rPr lang="en-US" sz="2400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nd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 trip petrology and structure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Medium" panose="020E06020303040903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1" y="5657671"/>
            <a:ext cx="9130193" cy="1200329"/>
          </a:xfrm>
          <a:prstGeom prst="rect">
            <a:avLst/>
          </a:prstGeom>
          <a:solidFill>
            <a:srgbClr val="FFFF00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Every outcrop is analyzed for stratigraphic/environmental interpretations, tectonics as structure, and tectonics as basin evolution.  For example . . . 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Medium" panose="020E06020303040903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29200" y="2590800"/>
            <a:ext cx="671993" cy="461665"/>
          </a:xfrm>
          <a:prstGeom prst="rect">
            <a:avLst/>
          </a:prstGeom>
          <a:solidFill>
            <a:srgbClr val="FFFF00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3</a:t>
            </a:r>
            <a:r>
              <a:rPr lang="en-US" sz="2400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rd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 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Medium" panose="020E06020303040903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14600" y="3505200"/>
            <a:ext cx="671993" cy="461665"/>
          </a:xfrm>
          <a:prstGeom prst="rect">
            <a:avLst/>
          </a:prstGeom>
          <a:solidFill>
            <a:srgbClr val="FFFF00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4</a:t>
            </a:r>
            <a:r>
              <a:rPr lang="en-US" sz="2400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th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 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Medium" panose="020E06020303040903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19200" y="3124200"/>
            <a:ext cx="671993" cy="461665"/>
          </a:xfrm>
          <a:prstGeom prst="rect">
            <a:avLst/>
          </a:prstGeom>
          <a:solidFill>
            <a:srgbClr val="FFFF00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5</a:t>
            </a:r>
            <a:r>
              <a:rPr lang="en-US" sz="2400" baseline="30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th</a:t>
            </a:r>
            <a:r>
              <a:rPr lang="en-US" sz="24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 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Medium" panose="020E060203030409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82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1" grpId="0" animBg="1"/>
      <p:bldP spid="25" grpId="0" animBg="1"/>
      <p:bldP spid="29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fichtels\Desktop\SST-Luray-BrocksGap-2011\DSCN14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9"/>
            <a:ext cx="9144000" cy="685662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76400" y="0"/>
            <a:ext cx="57912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BellCent NamNum BT" pitchFamily="34" charset="0"/>
              </a:rPr>
              <a:t>SST – Luray to Brocks Gap Field Trip:</a:t>
            </a:r>
          </a:p>
          <a:p>
            <a:pPr algn="ctr"/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BellCent NamNum BT" pitchFamily="34" charset="0"/>
              </a:rPr>
              <a:t>Stop Three: Cub Sandstone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5657671"/>
            <a:ext cx="746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Lucida Casual" pitchFamily="66" charset="0"/>
              </a:rPr>
              <a:t>Badly weathered outcrop, but with good hummocky sequences, and a complex cleavage pattern</a:t>
            </a:r>
          </a:p>
        </p:txBody>
      </p:sp>
      <p:sp>
        <p:nvSpPr>
          <p:cNvPr id="7" name="Oval 6"/>
          <p:cNvSpPr/>
          <p:nvPr/>
        </p:nvSpPr>
        <p:spPr>
          <a:xfrm>
            <a:off x="7543800" y="2743200"/>
            <a:ext cx="1066800" cy="1447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5301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fichtels\My Documents\3-FieldtripImages\Stratigraphy,Structure,Tectonics\SST-Luray-BrocksGap-2011\DSCN1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9775" y="0"/>
            <a:ext cx="5124450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2" name="Picture 2" descr="C:\Documents and Settings\fichtels\My Documents\3-FieldtripImages\Stratigraphy,Structure,Tectonics\SST-Luray-BrocksGap-2011\DSCN1420.JPG"/>
          <p:cNvPicPr>
            <a:picLocks noChangeAspect="1" noChangeArrowheads="1"/>
          </p:cNvPicPr>
          <p:nvPr/>
        </p:nvPicPr>
        <p:blipFill>
          <a:blip r:embed="rId4" cstate="print"/>
          <a:srcRect l="43098" t="15434" r="9644" b="9969"/>
          <a:stretch>
            <a:fillRect/>
          </a:stretch>
        </p:blipFill>
        <p:spPr bwMode="auto">
          <a:xfrm>
            <a:off x="3748088" y="190500"/>
            <a:ext cx="5472112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6972300" y="2400300"/>
            <a:ext cx="990600" cy="152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16200000" flipH="1">
            <a:off x="7353300" y="2781300"/>
            <a:ext cx="990600" cy="152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6200000" flipH="1">
            <a:off x="7734300" y="3238500"/>
            <a:ext cx="990600" cy="152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H="1">
            <a:off x="838200" y="4114800"/>
            <a:ext cx="1143000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876300" y="4838700"/>
            <a:ext cx="1066800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H="1">
            <a:off x="800100" y="5448300"/>
            <a:ext cx="1066800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7"/>
          <p:cNvSpPr txBox="1">
            <a:spLocks noChangeArrowheads="1"/>
          </p:cNvSpPr>
          <p:nvPr/>
        </p:nvSpPr>
        <p:spPr bwMode="auto">
          <a:xfrm>
            <a:off x="0" y="2133600"/>
            <a:ext cx="4191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ln w="12700">
                  <a:solidFill>
                    <a:prstClr val="black"/>
                  </a:solidFill>
                </a:ln>
                <a:solidFill>
                  <a:srgbClr val="FFFF00"/>
                </a:solidFill>
                <a:latin typeface="Albertus Medium" pitchFamily="34" charset="0"/>
              </a:rPr>
              <a:t>Note that the cleavage on the west end of the </a:t>
            </a:r>
            <a:r>
              <a:rPr lang="en-US" sz="2400" dirty="0" smtClean="0">
                <a:ln w="12700">
                  <a:solidFill>
                    <a:prstClr val="black"/>
                  </a:solidFill>
                </a:ln>
                <a:solidFill>
                  <a:srgbClr val="FFFF00"/>
                </a:solidFill>
                <a:latin typeface="Albertus Medium" pitchFamily="34" charset="0"/>
              </a:rPr>
              <a:t>outcrop </a:t>
            </a:r>
            <a:r>
              <a:rPr lang="en-US" sz="2400" dirty="0">
                <a:ln w="12700">
                  <a:solidFill>
                    <a:prstClr val="black"/>
                  </a:solidFill>
                </a:ln>
                <a:solidFill>
                  <a:srgbClr val="FFFF00"/>
                </a:solidFill>
                <a:latin typeface="Albertus Medium" pitchFamily="34" charset="0"/>
              </a:rPr>
              <a:t>goes like this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953000" y="762000"/>
            <a:ext cx="419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ln w="12700">
                  <a:solidFill>
                    <a:prstClr val="black"/>
                  </a:solidFill>
                </a:ln>
                <a:solidFill>
                  <a:srgbClr val="FFFF00"/>
                </a:solidFill>
                <a:latin typeface="Albertus Medium" pitchFamily="34" charset="0"/>
              </a:rPr>
              <a:t>While cleavage on the east end goes like this</a:t>
            </a: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auto">
          <a:xfrm>
            <a:off x="952500" y="5657671"/>
            <a:ext cx="7239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dirty="0">
                <a:ln w="12700">
                  <a:solidFill>
                    <a:prstClr val="black"/>
                  </a:solidFill>
                </a:ln>
                <a:solidFill>
                  <a:srgbClr val="FFFF00"/>
                </a:solidFill>
                <a:latin typeface="Albertus Medium" pitchFamily="34" charset="0"/>
              </a:rPr>
              <a:t>Do you know what to do with this information to build interpretations</a:t>
            </a: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 rot="16200000">
            <a:off x="950267" y="3083868"/>
            <a:ext cx="419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 smtClean="0">
                <a:ln w="12700">
                  <a:solidFill>
                    <a:prstClr val="black"/>
                  </a:solidFill>
                </a:ln>
                <a:solidFill>
                  <a:srgbClr val="FFFF00"/>
                </a:solidFill>
                <a:latin typeface="Albertus Medium" pitchFamily="34" charset="0"/>
              </a:rPr>
              <a:t>Hummocky cross stratification</a:t>
            </a:r>
            <a:endParaRPr lang="en-US" sz="2400" dirty="0">
              <a:ln w="12700">
                <a:solidFill>
                  <a:prstClr val="black"/>
                </a:solidFill>
              </a:ln>
              <a:solidFill>
                <a:srgbClr val="FFFF00"/>
              </a:solidFill>
              <a:latin typeface="Albertus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807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2" name="Picture 2" descr="brocksgap-x-se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48088"/>
            <a:ext cx="8839200" cy="30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8563" name="Picture 3" descr="tacx-sec-b-b'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9"/>
          <a:stretch>
            <a:fillRect/>
          </a:stretch>
        </p:blipFill>
        <p:spPr bwMode="auto">
          <a:xfrm>
            <a:off x="152400" y="228600"/>
            <a:ext cx="8839200" cy="330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8564" name="Line 4"/>
          <p:cNvSpPr>
            <a:spLocks noChangeShapeType="1"/>
          </p:cNvSpPr>
          <p:nvPr/>
        </p:nvSpPr>
        <p:spPr bwMode="auto">
          <a:xfrm flipH="1">
            <a:off x="228600" y="609600"/>
            <a:ext cx="4038600" cy="411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BellCent NamNum BT" pitchFamily="34" charset="0"/>
            </a:endParaRPr>
          </a:p>
        </p:txBody>
      </p:sp>
      <p:sp>
        <p:nvSpPr>
          <p:cNvPr id="578565" name="Line 5"/>
          <p:cNvSpPr>
            <a:spLocks noChangeShapeType="1"/>
          </p:cNvSpPr>
          <p:nvPr/>
        </p:nvSpPr>
        <p:spPr bwMode="auto">
          <a:xfrm>
            <a:off x="5334000" y="685800"/>
            <a:ext cx="3581400" cy="3810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BellCent NamNum BT" pitchFamily="34" charset="0"/>
            </a:endParaRPr>
          </a:p>
        </p:txBody>
      </p:sp>
      <p:sp>
        <p:nvSpPr>
          <p:cNvPr id="578566" name="Text Box 6"/>
          <p:cNvSpPr txBox="1">
            <a:spLocks noChangeArrowheads="1"/>
          </p:cNvSpPr>
          <p:nvPr/>
        </p:nvSpPr>
        <p:spPr bwMode="auto">
          <a:xfrm>
            <a:off x="7848600" y="6172200"/>
            <a:ext cx="893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BellCent NamNum BT" pitchFamily="34" charset="0"/>
              </a:rPr>
              <a:t>Edinburg</a:t>
            </a:r>
          </a:p>
        </p:txBody>
      </p:sp>
      <p:sp>
        <p:nvSpPr>
          <p:cNvPr id="578567" name="Line 7"/>
          <p:cNvSpPr>
            <a:spLocks noChangeShapeType="1"/>
          </p:cNvSpPr>
          <p:nvPr/>
        </p:nvSpPr>
        <p:spPr bwMode="auto">
          <a:xfrm flipV="1">
            <a:off x="8229600" y="55626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  <a:latin typeface="BellCent NamNum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4355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58978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734" y="457200"/>
            <a:ext cx="4596266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90600" y="1771233"/>
            <a:ext cx="716280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8800" dirty="0">
                <a:ln w="1905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BellCent NamNum BT" pitchFamily="34" charset="0"/>
              </a:rPr>
              <a:t>Field Trip Data Sheets</a:t>
            </a:r>
          </a:p>
        </p:txBody>
      </p:sp>
    </p:spTree>
    <p:extLst>
      <p:ext uri="{BB962C8B-B14F-4D97-AF65-F5344CB8AC3E}">
        <p14:creationId xmlns:p14="http://schemas.microsoft.com/office/powerpoint/2010/main" val="384184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6800" y="0"/>
            <a:ext cx="7315200" cy="10290086"/>
            <a:chOff x="1066800" y="0"/>
            <a:chExt cx="7315200" cy="10290086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0"/>
              <a:ext cx="7315200" cy="892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6934200"/>
              <a:ext cx="7315200" cy="3355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876300" y="609600"/>
            <a:ext cx="7391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66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200025" dir="15000000" sx="101000" sy="101000" kx="-1800000" algn="bl" rotWithShape="0">
                    <a:prstClr val="black">
                      <a:alpha val="32000"/>
                    </a:prstClr>
                  </a:outerShdw>
                </a:effectLst>
                <a:latin typeface="BellCent BdList BT" pitchFamily="34" charset="0"/>
              </a:rPr>
              <a:t>Final Deliverables:</a:t>
            </a:r>
            <a:endParaRPr lang="en-US" sz="66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FF9900"/>
              </a:solidFill>
              <a:effectLst>
                <a:outerShdw blurRad="60007" dist="200025" dir="15000000" sx="101000" sy="101000" kx="-1800000" algn="bl" rotWithShape="0">
                  <a:prstClr val="black">
                    <a:alpha val="32000"/>
                  </a:prstClr>
                </a:outerShdw>
              </a:effectLst>
              <a:latin typeface="BellCent BdList B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2895600"/>
            <a:ext cx="6324600" cy="1752600"/>
          </a:xfrm>
          <a:prstGeom prst="rect">
            <a:avLst/>
          </a:prstGeom>
          <a:solidFill>
            <a:srgbClr val="FFFF00">
              <a:alpha val="29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84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6725"/>
            <a:ext cx="91440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4314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6800" y="0"/>
            <a:ext cx="7315200" cy="10290086"/>
            <a:chOff x="1066800" y="0"/>
            <a:chExt cx="7315200" cy="10290086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0"/>
              <a:ext cx="7315200" cy="8920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6934200"/>
              <a:ext cx="7315200" cy="3355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1600200" y="1219200"/>
            <a:ext cx="6324600" cy="2286000"/>
          </a:xfrm>
          <a:prstGeom prst="rect">
            <a:avLst/>
          </a:prstGeom>
          <a:solidFill>
            <a:srgbClr val="FFFF00">
              <a:alpha val="29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00200" y="3505200"/>
            <a:ext cx="6324600" cy="1371600"/>
          </a:xfrm>
          <a:prstGeom prst="rect">
            <a:avLst/>
          </a:prstGeom>
          <a:solidFill>
            <a:srgbClr val="FFFF00">
              <a:alpha val="29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00200" y="4876800"/>
            <a:ext cx="6324600" cy="1600200"/>
          </a:xfrm>
          <a:prstGeom prst="rect">
            <a:avLst/>
          </a:prstGeom>
          <a:solidFill>
            <a:srgbClr val="FFFF00">
              <a:alpha val="29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00200" y="6477000"/>
            <a:ext cx="6324600" cy="533400"/>
          </a:xfrm>
          <a:prstGeom prst="rect">
            <a:avLst/>
          </a:prstGeom>
          <a:solidFill>
            <a:srgbClr val="FFFF00">
              <a:alpha val="29000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4843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3.33333E-6 -0.5057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725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6210300" y="2946400"/>
            <a:ext cx="785813" cy="168275"/>
          </a:xfrm>
          <a:custGeom>
            <a:avLst/>
            <a:gdLst>
              <a:gd name="connsiteX0" fmla="*/ 0 w 1762125"/>
              <a:gd name="connsiteY0" fmla="*/ 25400 h 796925"/>
              <a:gd name="connsiteX1" fmla="*/ 200025 w 1762125"/>
              <a:gd name="connsiteY1" fmla="*/ 6350 h 796925"/>
              <a:gd name="connsiteX2" fmla="*/ 419100 w 1762125"/>
              <a:gd name="connsiteY2" fmla="*/ 63500 h 796925"/>
              <a:gd name="connsiteX3" fmla="*/ 590550 w 1762125"/>
              <a:gd name="connsiteY3" fmla="*/ 130175 h 796925"/>
              <a:gd name="connsiteX4" fmla="*/ 885825 w 1762125"/>
              <a:gd name="connsiteY4" fmla="*/ 177800 h 796925"/>
              <a:gd name="connsiteX5" fmla="*/ 1076325 w 1762125"/>
              <a:gd name="connsiteY5" fmla="*/ 330200 h 796925"/>
              <a:gd name="connsiteX6" fmla="*/ 1381125 w 1762125"/>
              <a:gd name="connsiteY6" fmla="*/ 587375 h 796925"/>
              <a:gd name="connsiteX7" fmla="*/ 1762125 w 1762125"/>
              <a:gd name="connsiteY7" fmla="*/ 796925 h 796925"/>
              <a:gd name="connsiteX0" fmla="*/ 0 w 1381125"/>
              <a:gd name="connsiteY0" fmla="*/ 25400 h 587375"/>
              <a:gd name="connsiteX1" fmla="*/ 200025 w 1381125"/>
              <a:gd name="connsiteY1" fmla="*/ 6350 h 587375"/>
              <a:gd name="connsiteX2" fmla="*/ 419100 w 1381125"/>
              <a:gd name="connsiteY2" fmla="*/ 63500 h 587375"/>
              <a:gd name="connsiteX3" fmla="*/ 590550 w 1381125"/>
              <a:gd name="connsiteY3" fmla="*/ 130175 h 587375"/>
              <a:gd name="connsiteX4" fmla="*/ 885825 w 1381125"/>
              <a:gd name="connsiteY4" fmla="*/ 177800 h 587375"/>
              <a:gd name="connsiteX5" fmla="*/ 1076325 w 1381125"/>
              <a:gd name="connsiteY5" fmla="*/ 330200 h 587375"/>
              <a:gd name="connsiteX6" fmla="*/ 1381125 w 1381125"/>
              <a:gd name="connsiteY6" fmla="*/ 587375 h 587375"/>
              <a:gd name="connsiteX0" fmla="*/ 0 w 1076325"/>
              <a:gd name="connsiteY0" fmla="*/ 25400 h 330200"/>
              <a:gd name="connsiteX1" fmla="*/ 200025 w 1076325"/>
              <a:gd name="connsiteY1" fmla="*/ 6350 h 330200"/>
              <a:gd name="connsiteX2" fmla="*/ 419100 w 1076325"/>
              <a:gd name="connsiteY2" fmla="*/ 63500 h 330200"/>
              <a:gd name="connsiteX3" fmla="*/ 590550 w 1076325"/>
              <a:gd name="connsiteY3" fmla="*/ 130175 h 330200"/>
              <a:gd name="connsiteX4" fmla="*/ 885825 w 1076325"/>
              <a:gd name="connsiteY4" fmla="*/ 177800 h 330200"/>
              <a:gd name="connsiteX5" fmla="*/ 1076325 w 1076325"/>
              <a:gd name="connsiteY5" fmla="*/ 330200 h 330200"/>
              <a:gd name="connsiteX0" fmla="*/ 0 w 885825"/>
              <a:gd name="connsiteY0" fmla="*/ 25400 h 177800"/>
              <a:gd name="connsiteX1" fmla="*/ 200025 w 885825"/>
              <a:gd name="connsiteY1" fmla="*/ 6350 h 177800"/>
              <a:gd name="connsiteX2" fmla="*/ 419100 w 885825"/>
              <a:gd name="connsiteY2" fmla="*/ 63500 h 177800"/>
              <a:gd name="connsiteX3" fmla="*/ 590550 w 885825"/>
              <a:gd name="connsiteY3" fmla="*/ 130175 h 177800"/>
              <a:gd name="connsiteX4" fmla="*/ 885825 w 885825"/>
              <a:gd name="connsiteY4" fmla="*/ 177800 h 177800"/>
              <a:gd name="connsiteX0" fmla="*/ 0 w 790575"/>
              <a:gd name="connsiteY0" fmla="*/ 25400 h 163513"/>
              <a:gd name="connsiteX1" fmla="*/ 200025 w 790575"/>
              <a:gd name="connsiteY1" fmla="*/ 6350 h 163513"/>
              <a:gd name="connsiteX2" fmla="*/ 419100 w 790575"/>
              <a:gd name="connsiteY2" fmla="*/ 63500 h 163513"/>
              <a:gd name="connsiteX3" fmla="*/ 590550 w 790575"/>
              <a:gd name="connsiteY3" fmla="*/ 130175 h 163513"/>
              <a:gd name="connsiteX4" fmla="*/ 790575 w 790575"/>
              <a:gd name="connsiteY4" fmla="*/ 163513 h 163513"/>
              <a:gd name="connsiteX0" fmla="*/ 0 w 785813"/>
              <a:gd name="connsiteY0" fmla="*/ 25400 h 168276"/>
              <a:gd name="connsiteX1" fmla="*/ 200025 w 785813"/>
              <a:gd name="connsiteY1" fmla="*/ 6350 h 168276"/>
              <a:gd name="connsiteX2" fmla="*/ 419100 w 785813"/>
              <a:gd name="connsiteY2" fmla="*/ 63500 h 168276"/>
              <a:gd name="connsiteX3" fmla="*/ 590550 w 785813"/>
              <a:gd name="connsiteY3" fmla="*/ 130175 h 168276"/>
              <a:gd name="connsiteX4" fmla="*/ 785813 w 785813"/>
              <a:gd name="connsiteY4" fmla="*/ 168276 h 168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813" h="168276">
                <a:moveTo>
                  <a:pt x="0" y="25400"/>
                </a:moveTo>
                <a:cubicBezTo>
                  <a:pt x="65087" y="12700"/>
                  <a:pt x="130175" y="0"/>
                  <a:pt x="200025" y="6350"/>
                </a:cubicBezTo>
                <a:cubicBezTo>
                  <a:pt x="269875" y="12700"/>
                  <a:pt x="354013" y="42863"/>
                  <a:pt x="419100" y="63500"/>
                </a:cubicBezTo>
                <a:cubicBezTo>
                  <a:pt x="484187" y="84137"/>
                  <a:pt x="529431" y="112712"/>
                  <a:pt x="590550" y="130175"/>
                </a:cubicBezTo>
                <a:cubicBezTo>
                  <a:pt x="651669" y="147638"/>
                  <a:pt x="704851" y="134939"/>
                  <a:pt x="785813" y="168276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srgbClr val="000000"/>
              </a:solidFill>
              <a:latin typeface="Albertus Medium" pitchFamily="34" charset="0"/>
            </a:endParaRPr>
          </a:p>
        </p:txBody>
      </p:sp>
      <p:sp>
        <p:nvSpPr>
          <p:cNvPr id="44036" name="TextBox 3"/>
          <p:cNvSpPr txBox="1">
            <a:spLocks noChangeArrowheads="1"/>
          </p:cNvSpPr>
          <p:nvPr/>
        </p:nvSpPr>
        <p:spPr bwMode="auto">
          <a:xfrm rot="-3024225">
            <a:off x="5127625" y="3913188"/>
            <a:ext cx="17351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Blue Ridge Mtn.</a:t>
            </a:r>
          </a:p>
        </p:txBody>
      </p:sp>
      <p:sp>
        <p:nvSpPr>
          <p:cNvPr id="44037" name="TextBox 4"/>
          <p:cNvSpPr txBox="1">
            <a:spLocks noChangeArrowheads="1"/>
          </p:cNvSpPr>
          <p:nvPr/>
        </p:nvSpPr>
        <p:spPr bwMode="auto">
          <a:xfrm rot="-3395252">
            <a:off x="4775201" y="3663950"/>
            <a:ext cx="1312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Page Valley</a:t>
            </a:r>
          </a:p>
        </p:txBody>
      </p:sp>
      <p:sp>
        <p:nvSpPr>
          <p:cNvPr id="44038" name="TextBox 5"/>
          <p:cNvSpPr txBox="1">
            <a:spLocks noChangeArrowheads="1"/>
          </p:cNvSpPr>
          <p:nvPr/>
        </p:nvSpPr>
        <p:spPr bwMode="auto">
          <a:xfrm rot="-2625694">
            <a:off x="7405688" y="5345113"/>
            <a:ext cx="11191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Piedmont</a:t>
            </a:r>
          </a:p>
        </p:txBody>
      </p:sp>
      <p:sp>
        <p:nvSpPr>
          <p:cNvPr id="44039" name="TextBox 6"/>
          <p:cNvSpPr txBox="1">
            <a:spLocks noChangeArrowheads="1"/>
          </p:cNvSpPr>
          <p:nvPr/>
        </p:nvSpPr>
        <p:spPr bwMode="auto">
          <a:xfrm rot="-2826457">
            <a:off x="5380038" y="1716088"/>
            <a:ext cx="19192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Massanutten Mtn.</a:t>
            </a:r>
          </a:p>
        </p:txBody>
      </p:sp>
      <p:sp>
        <p:nvSpPr>
          <p:cNvPr id="44040" name="TextBox 7"/>
          <p:cNvSpPr txBox="1">
            <a:spLocks noChangeArrowheads="1"/>
          </p:cNvSpPr>
          <p:nvPr/>
        </p:nvSpPr>
        <p:spPr bwMode="auto">
          <a:xfrm rot="-2738345">
            <a:off x="4706144" y="1615281"/>
            <a:ext cx="20526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Shenandoah Valley</a:t>
            </a:r>
          </a:p>
        </p:txBody>
      </p:sp>
      <p:sp>
        <p:nvSpPr>
          <p:cNvPr id="44041" name="TextBox 8"/>
          <p:cNvSpPr txBox="1">
            <a:spLocks noChangeArrowheads="1"/>
          </p:cNvSpPr>
          <p:nvPr/>
        </p:nvSpPr>
        <p:spPr bwMode="auto">
          <a:xfrm rot="-3024225">
            <a:off x="5984082" y="4968081"/>
            <a:ext cx="2178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Blue Ridge Province</a:t>
            </a:r>
          </a:p>
        </p:txBody>
      </p:sp>
      <p:sp>
        <p:nvSpPr>
          <p:cNvPr id="44042" name="TextBox 9"/>
          <p:cNvSpPr txBox="1">
            <a:spLocks noChangeArrowheads="1"/>
          </p:cNvSpPr>
          <p:nvPr/>
        </p:nvSpPr>
        <p:spPr bwMode="auto">
          <a:xfrm rot="-3309738">
            <a:off x="1714500" y="4210050"/>
            <a:ext cx="1893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Shenandoah Mtn.</a:t>
            </a:r>
          </a:p>
        </p:txBody>
      </p:sp>
      <p:sp>
        <p:nvSpPr>
          <p:cNvPr id="44043" name="TextBox 10"/>
          <p:cNvSpPr txBox="1">
            <a:spLocks noChangeArrowheads="1"/>
          </p:cNvSpPr>
          <p:nvPr/>
        </p:nvSpPr>
        <p:spPr bwMode="auto">
          <a:xfrm rot="-3561240">
            <a:off x="2201069" y="1866106"/>
            <a:ext cx="1873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Valley and Ridge</a:t>
            </a:r>
          </a:p>
        </p:txBody>
      </p:sp>
      <p:sp>
        <p:nvSpPr>
          <p:cNvPr id="44044" name="TextBox 11"/>
          <p:cNvSpPr txBox="1">
            <a:spLocks noChangeArrowheads="1"/>
          </p:cNvSpPr>
          <p:nvPr/>
        </p:nvSpPr>
        <p:spPr bwMode="auto">
          <a:xfrm rot="-3561240">
            <a:off x="1045369" y="1866106"/>
            <a:ext cx="1746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Allgeheny Front</a:t>
            </a:r>
          </a:p>
        </p:txBody>
      </p:sp>
      <p:sp>
        <p:nvSpPr>
          <p:cNvPr id="44045" name="TextBox 12"/>
          <p:cNvSpPr txBox="1">
            <a:spLocks noChangeArrowheads="1"/>
          </p:cNvSpPr>
          <p:nvPr/>
        </p:nvSpPr>
        <p:spPr bwMode="auto">
          <a:xfrm rot="-3561240">
            <a:off x="148432" y="1124744"/>
            <a:ext cx="195103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Allegheny Plateau</a:t>
            </a:r>
          </a:p>
        </p:txBody>
      </p:sp>
      <p:sp>
        <p:nvSpPr>
          <p:cNvPr id="14" name="Freeform 13"/>
          <p:cNvSpPr/>
          <p:nvPr/>
        </p:nvSpPr>
        <p:spPr>
          <a:xfrm>
            <a:off x="4845050" y="2917825"/>
            <a:ext cx="1346200" cy="233363"/>
          </a:xfrm>
          <a:custGeom>
            <a:avLst/>
            <a:gdLst>
              <a:gd name="connsiteX0" fmla="*/ 1485900 w 1485900"/>
              <a:gd name="connsiteY0" fmla="*/ 114300 h 284162"/>
              <a:gd name="connsiteX1" fmla="*/ 1181100 w 1485900"/>
              <a:gd name="connsiteY1" fmla="*/ 228600 h 284162"/>
              <a:gd name="connsiteX2" fmla="*/ 809625 w 1485900"/>
              <a:gd name="connsiteY2" fmla="*/ 266700 h 284162"/>
              <a:gd name="connsiteX3" fmla="*/ 581025 w 1485900"/>
              <a:gd name="connsiteY3" fmla="*/ 257175 h 284162"/>
              <a:gd name="connsiteX4" fmla="*/ 257175 w 1485900"/>
              <a:gd name="connsiteY4" fmla="*/ 104775 h 284162"/>
              <a:gd name="connsiteX5" fmla="*/ 0 w 1485900"/>
              <a:gd name="connsiteY5" fmla="*/ 0 h 284162"/>
              <a:gd name="connsiteX0" fmla="*/ 1346200 w 1346200"/>
              <a:gd name="connsiteY0" fmla="*/ 63500 h 233362"/>
              <a:gd name="connsiteX1" fmla="*/ 1041400 w 1346200"/>
              <a:gd name="connsiteY1" fmla="*/ 177800 h 233362"/>
              <a:gd name="connsiteX2" fmla="*/ 669925 w 1346200"/>
              <a:gd name="connsiteY2" fmla="*/ 215900 h 233362"/>
              <a:gd name="connsiteX3" fmla="*/ 441325 w 1346200"/>
              <a:gd name="connsiteY3" fmla="*/ 206375 h 233362"/>
              <a:gd name="connsiteX4" fmla="*/ 117475 w 1346200"/>
              <a:gd name="connsiteY4" fmla="*/ 53975 h 233362"/>
              <a:gd name="connsiteX5" fmla="*/ 0 w 1346200"/>
              <a:gd name="connsiteY5" fmla="*/ 0 h 23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6200" h="233362">
                <a:moveTo>
                  <a:pt x="1346200" y="63500"/>
                </a:moveTo>
                <a:cubicBezTo>
                  <a:pt x="1250156" y="107950"/>
                  <a:pt x="1154112" y="152400"/>
                  <a:pt x="1041400" y="177800"/>
                </a:cubicBezTo>
                <a:cubicBezTo>
                  <a:pt x="928688" y="203200"/>
                  <a:pt x="769937" y="211138"/>
                  <a:pt x="669925" y="215900"/>
                </a:cubicBezTo>
                <a:cubicBezTo>
                  <a:pt x="569913" y="220662"/>
                  <a:pt x="533400" y="233362"/>
                  <a:pt x="441325" y="206375"/>
                </a:cubicBezTo>
                <a:cubicBezTo>
                  <a:pt x="349250" y="179388"/>
                  <a:pt x="191029" y="88371"/>
                  <a:pt x="117475" y="53975"/>
                </a:cubicBezTo>
                <a:cubicBezTo>
                  <a:pt x="43921" y="19579"/>
                  <a:pt x="80168" y="30956"/>
                  <a:pt x="0" y="0"/>
                </a:cubicBezTo>
              </a:path>
            </a:pathLst>
          </a:cu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4548188" y="2995612"/>
            <a:ext cx="304800" cy="257175"/>
          </a:xfrm>
          <a:prstGeom prst="line">
            <a:avLst/>
          </a:prstGeom>
          <a:ln w="28575">
            <a:solidFill>
              <a:srgbClr val="00B05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Freeform 22"/>
          <p:cNvSpPr/>
          <p:nvPr/>
        </p:nvSpPr>
        <p:spPr>
          <a:xfrm>
            <a:off x="4191000" y="3086100"/>
            <a:ext cx="361950" cy="234950"/>
          </a:xfrm>
          <a:custGeom>
            <a:avLst/>
            <a:gdLst>
              <a:gd name="connsiteX0" fmla="*/ 361950 w 361950"/>
              <a:gd name="connsiteY0" fmla="*/ 234950 h 234950"/>
              <a:gd name="connsiteX1" fmla="*/ 266700 w 361950"/>
              <a:gd name="connsiteY1" fmla="*/ 158750 h 234950"/>
              <a:gd name="connsiteX2" fmla="*/ 165100 w 361950"/>
              <a:gd name="connsiteY2" fmla="*/ 114300 h 234950"/>
              <a:gd name="connsiteX3" fmla="*/ 107950 w 361950"/>
              <a:gd name="connsiteY3" fmla="*/ 57150 h 234950"/>
              <a:gd name="connsiteX4" fmla="*/ 0 w 361950"/>
              <a:gd name="connsiteY4" fmla="*/ 0 h 234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1950" h="234950">
                <a:moveTo>
                  <a:pt x="361950" y="234950"/>
                </a:moveTo>
                <a:cubicBezTo>
                  <a:pt x="330729" y="206904"/>
                  <a:pt x="299508" y="178858"/>
                  <a:pt x="266700" y="158750"/>
                </a:cubicBezTo>
                <a:cubicBezTo>
                  <a:pt x="233892" y="138642"/>
                  <a:pt x="191558" y="131233"/>
                  <a:pt x="165100" y="114300"/>
                </a:cubicBezTo>
                <a:cubicBezTo>
                  <a:pt x="138642" y="97367"/>
                  <a:pt x="135467" y="76200"/>
                  <a:pt x="107950" y="57150"/>
                </a:cubicBezTo>
                <a:cubicBezTo>
                  <a:pt x="80433" y="38100"/>
                  <a:pt x="40216" y="19050"/>
                  <a:pt x="0" y="0"/>
                </a:cubicBezTo>
              </a:path>
            </a:pathLst>
          </a:custGeom>
          <a:ln w="28575">
            <a:solidFill>
              <a:srgbClr val="33CC33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2374900" y="3024188"/>
            <a:ext cx="1847850" cy="1217612"/>
          </a:xfrm>
          <a:custGeom>
            <a:avLst/>
            <a:gdLst>
              <a:gd name="connsiteX0" fmla="*/ 1847850 w 1847850"/>
              <a:gd name="connsiteY0" fmla="*/ 1217083 h 1217083"/>
              <a:gd name="connsiteX1" fmla="*/ 1778000 w 1847850"/>
              <a:gd name="connsiteY1" fmla="*/ 1153583 h 1217083"/>
              <a:gd name="connsiteX2" fmla="*/ 1568450 w 1847850"/>
              <a:gd name="connsiteY2" fmla="*/ 1121833 h 1217083"/>
              <a:gd name="connsiteX3" fmla="*/ 1397000 w 1847850"/>
              <a:gd name="connsiteY3" fmla="*/ 1026583 h 1217083"/>
              <a:gd name="connsiteX4" fmla="*/ 1187450 w 1847850"/>
              <a:gd name="connsiteY4" fmla="*/ 886883 h 1217083"/>
              <a:gd name="connsiteX5" fmla="*/ 1073150 w 1847850"/>
              <a:gd name="connsiteY5" fmla="*/ 759883 h 1217083"/>
              <a:gd name="connsiteX6" fmla="*/ 1028700 w 1847850"/>
              <a:gd name="connsiteY6" fmla="*/ 607483 h 1217083"/>
              <a:gd name="connsiteX7" fmla="*/ 952500 w 1847850"/>
              <a:gd name="connsiteY7" fmla="*/ 531283 h 1217083"/>
              <a:gd name="connsiteX8" fmla="*/ 869950 w 1847850"/>
              <a:gd name="connsiteY8" fmla="*/ 474133 h 1217083"/>
              <a:gd name="connsiteX9" fmla="*/ 793750 w 1847850"/>
              <a:gd name="connsiteY9" fmla="*/ 436033 h 1217083"/>
              <a:gd name="connsiteX10" fmla="*/ 685800 w 1847850"/>
              <a:gd name="connsiteY10" fmla="*/ 455083 h 1217083"/>
              <a:gd name="connsiteX11" fmla="*/ 546100 w 1847850"/>
              <a:gd name="connsiteY11" fmla="*/ 378883 h 1217083"/>
              <a:gd name="connsiteX12" fmla="*/ 501650 w 1847850"/>
              <a:gd name="connsiteY12" fmla="*/ 321733 h 1217083"/>
              <a:gd name="connsiteX13" fmla="*/ 355600 w 1847850"/>
              <a:gd name="connsiteY13" fmla="*/ 226483 h 1217083"/>
              <a:gd name="connsiteX14" fmla="*/ 412750 w 1847850"/>
              <a:gd name="connsiteY14" fmla="*/ 112183 h 1217083"/>
              <a:gd name="connsiteX15" fmla="*/ 431800 w 1847850"/>
              <a:gd name="connsiteY15" fmla="*/ 16933 h 1217083"/>
              <a:gd name="connsiteX16" fmla="*/ 273050 w 1847850"/>
              <a:gd name="connsiteY16" fmla="*/ 10583 h 1217083"/>
              <a:gd name="connsiteX17" fmla="*/ 165100 w 1847850"/>
              <a:gd name="connsiteY17" fmla="*/ 23283 h 1217083"/>
              <a:gd name="connsiteX18" fmla="*/ 0 w 1847850"/>
              <a:gd name="connsiteY18" fmla="*/ 150283 h 1217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47850" h="1217083">
                <a:moveTo>
                  <a:pt x="1847850" y="1217083"/>
                </a:moveTo>
                <a:cubicBezTo>
                  <a:pt x="1836208" y="1193270"/>
                  <a:pt x="1824567" y="1169458"/>
                  <a:pt x="1778000" y="1153583"/>
                </a:cubicBezTo>
                <a:cubicBezTo>
                  <a:pt x="1731433" y="1137708"/>
                  <a:pt x="1631950" y="1143000"/>
                  <a:pt x="1568450" y="1121833"/>
                </a:cubicBezTo>
                <a:cubicBezTo>
                  <a:pt x="1504950" y="1100666"/>
                  <a:pt x="1460500" y="1065741"/>
                  <a:pt x="1397000" y="1026583"/>
                </a:cubicBezTo>
                <a:cubicBezTo>
                  <a:pt x="1333500" y="987425"/>
                  <a:pt x="1241425" y="931333"/>
                  <a:pt x="1187450" y="886883"/>
                </a:cubicBezTo>
                <a:cubicBezTo>
                  <a:pt x="1133475" y="842433"/>
                  <a:pt x="1099608" y="806450"/>
                  <a:pt x="1073150" y="759883"/>
                </a:cubicBezTo>
                <a:cubicBezTo>
                  <a:pt x="1046692" y="713316"/>
                  <a:pt x="1048808" y="645583"/>
                  <a:pt x="1028700" y="607483"/>
                </a:cubicBezTo>
                <a:cubicBezTo>
                  <a:pt x="1008592" y="569383"/>
                  <a:pt x="978958" y="553508"/>
                  <a:pt x="952500" y="531283"/>
                </a:cubicBezTo>
                <a:cubicBezTo>
                  <a:pt x="926042" y="509058"/>
                  <a:pt x="896408" y="490008"/>
                  <a:pt x="869950" y="474133"/>
                </a:cubicBezTo>
                <a:cubicBezTo>
                  <a:pt x="843492" y="458258"/>
                  <a:pt x="824442" y="439208"/>
                  <a:pt x="793750" y="436033"/>
                </a:cubicBezTo>
                <a:cubicBezTo>
                  <a:pt x="763058" y="432858"/>
                  <a:pt x="727075" y="464608"/>
                  <a:pt x="685800" y="455083"/>
                </a:cubicBezTo>
                <a:cubicBezTo>
                  <a:pt x="644525" y="445558"/>
                  <a:pt x="576792" y="401108"/>
                  <a:pt x="546100" y="378883"/>
                </a:cubicBezTo>
                <a:cubicBezTo>
                  <a:pt x="515408" y="356658"/>
                  <a:pt x="533400" y="347133"/>
                  <a:pt x="501650" y="321733"/>
                </a:cubicBezTo>
                <a:cubicBezTo>
                  <a:pt x="469900" y="296333"/>
                  <a:pt x="370417" y="261408"/>
                  <a:pt x="355600" y="226483"/>
                </a:cubicBezTo>
                <a:cubicBezTo>
                  <a:pt x="340783" y="191558"/>
                  <a:pt x="400050" y="147108"/>
                  <a:pt x="412750" y="112183"/>
                </a:cubicBezTo>
                <a:cubicBezTo>
                  <a:pt x="425450" y="77258"/>
                  <a:pt x="455083" y="33866"/>
                  <a:pt x="431800" y="16933"/>
                </a:cubicBezTo>
                <a:cubicBezTo>
                  <a:pt x="408517" y="0"/>
                  <a:pt x="317500" y="9525"/>
                  <a:pt x="273050" y="10583"/>
                </a:cubicBezTo>
                <a:cubicBezTo>
                  <a:pt x="228600" y="11641"/>
                  <a:pt x="210608" y="0"/>
                  <a:pt x="165100" y="23283"/>
                </a:cubicBezTo>
                <a:cubicBezTo>
                  <a:pt x="119592" y="46566"/>
                  <a:pt x="59796" y="98424"/>
                  <a:pt x="0" y="150283"/>
                </a:cubicBezTo>
              </a:path>
            </a:pathLst>
          </a:custGeom>
          <a:ln w="28575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1416050" y="2816225"/>
            <a:ext cx="939800" cy="365125"/>
          </a:xfrm>
          <a:custGeom>
            <a:avLst/>
            <a:gdLst>
              <a:gd name="connsiteX0" fmla="*/ 939800 w 939800"/>
              <a:gd name="connsiteY0" fmla="*/ 365125 h 365125"/>
              <a:gd name="connsiteX1" fmla="*/ 869950 w 939800"/>
              <a:gd name="connsiteY1" fmla="*/ 301625 h 365125"/>
              <a:gd name="connsiteX2" fmla="*/ 717550 w 939800"/>
              <a:gd name="connsiteY2" fmla="*/ 282575 h 365125"/>
              <a:gd name="connsiteX3" fmla="*/ 609600 w 939800"/>
              <a:gd name="connsiteY3" fmla="*/ 225425 h 365125"/>
              <a:gd name="connsiteX4" fmla="*/ 590550 w 939800"/>
              <a:gd name="connsiteY4" fmla="*/ 155575 h 365125"/>
              <a:gd name="connsiteX5" fmla="*/ 596900 w 939800"/>
              <a:gd name="connsiteY5" fmla="*/ 22225 h 365125"/>
              <a:gd name="connsiteX6" fmla="*/ 546100 w 939800"/>
              <a:gd name="connsiteY6" fmla="*/ 22225 h 365125"/>
              <a:gd name="connsiteX7" fmla="*/ 438150 w 939800"/>
              <a:gd name="connsiteY7" fmla="*/ 142875 h 365125"/>
              <a:gd name="connsiteX8" fmla="*/ 311150 w 939800"/>
              <a:gd name="connsiteY8" fmla="*/ 174625 h 365125"/>
              <a:gd name="connsiteX9" fmla="*/ 215900 w 939800"/>
              <a:gd name="connsiteY9" fmla="*/ 187325 h 365125"/>
              <a:gd name="connsiteX10" fmla="*/ 196850 w 939800"/>
              <a:gd name="connsiteY10" fmla="*/ 117475 h 365125"/>
              <a:gd name="connsiteX11" fmla="*/ 139700 w 939800"/>
              <a:gd name="connsiteY11" fmla="*/ 53975 h 365125"/>
              <a:gd name="connsiteX12" fmla="*/ 0 w 939800"/>
              <a:gd name="connsiteY12" fmla="*/ 28575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9800" h="365125">
                <a:moveTo>
                  <a:pt x="939800" y="365125"/>
                </a:moveTo>
                <a:cubicBezTo>
                  <a:pt x="923396" y="340254"/>
                  <a:pt x="906992" y="315383"/>
                  <a:pt x="869950" y="301625"/>
                </a:cubicBezTo>
                <a:cubicBezTo>
                  <a:pt x="832908" y="287867"/>
                  <a:pt x="760942" y="295275"/>
                  <a:pt x="717550" y="282575"/>
                </a:cubicBezTo>
                <a:cubicBezTo>
                  <a:pt x="674158" y="269875"/>
                  <a:pt x="630767" y="246592"/>
                  <a:pt x="609600" y="225425"/>
                </a:cubicBezTo>
                <a:cubicBezTo>
                  <a:pt x="588433" y="204258"/>
                  <a:pt x="592667" y="189442"/>
                  <a:pt x="590550" y="155575"/>
                </a:cubicBezTo>
                <a:cubicBezTo>
                  <a:pt x="588433" y="121708"/>
                  <a:pt x="604308" y="44450"/>
                  <a:pt x="596900" y="22225"/>
                </a:cubicBezTo>
                <a:cubicBezTo>
                  <a:pt x="589492" y="0"/>
                  <a:pt x="572558" y="2117"/>
                  <a:pt x="546100" y="22225"/>
                </a:cubicBezTo>
                <a:cubicBezTo>
                  <a:pt x="519642" y="42333"/>
                  <a:pt x="477308" y="117475"/>
                  <a:pt x="438150" y="142875"/>
                </a:cubicBezTo>
                <a:cubicBezTo>
                  <a:pt x="398992" y="168275"/>
                  <a:pt x="348192" y="167217"/>
                  <a:pt x="311150" y="174625"/>
                </a:cubicBezTo>
                <a:cubicBezTo>
                  <a:pt x="274108" y="182033"/>
                  <a:pt x="234950" y="196850"/>
                  <a:pt x="215900" y="187325"/>
                </a:cubicBezTo>
                <a:cubicBezTo>
                  <a:pt x="196850" y="177800"/>
                  <a:pt x="209550" y="139700"/>
                  <a:pt x="196850" y="117475"/>
                </a:cubicBezTo>
                <a:cubicBezTo>
                  <a:pt x="184150" y="95250"/>
                  <a:pt x="172508" y="68792"/>
                  <a:pt x="139700" y="53975"/>
                </a:cubicBezTo>
                <a:cubicBezTo>
                  <a:pt x="106892" y="39158"/>
                  <a:pt x="53446" y="33866"/>
                  <a:pt x="0" y="28575"/>
                </a:cubicBezTo>
              </a:path>
            </a:pathLst>
          </a:custGeom>
          <a:ln w="28575">
            <a:solidFill>
              <a:srgbClr val="FF99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4114800" y="4038600"/>
            <a:ext cx="381000" cy="381000"/>
          </a:xfrm>
          <a:prstGeom prst="ellipse">
            <a:avLst/>
          </a:prstGeom>
          <a:solidFill>
            <a:srgbClr val="FF0000">
              <a:alpha val="48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4052" name="TextBox 7"/>
          <p:cNvSpPr txBox="1">
            <a:spLocks noChangeArrowheads="1"/>
          </p:cNvSpPr>
          <p:nvPr/>
        </p:nvSpPr>
        <p:spPr bwMode="auto">
          <a:xfrm rot="-2738345">
            <a:off x="7140575" y="33338"/>
            <a:ext cx="7667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Great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solidFill>
                  <a:srgbClr val="000000"/>
                </a:solidFill>
              </a:rPr>
              <a:t>Valley</a:t>
            </a:r>
          </a:p>
        </p:txBody>
      </p:sp>
      <p:sp>
        <p:nvSpPr>
          <p:cNvPr id="27" name="Freeform 26"/>
          <p:cNvSpPr/>
          <p:nvPr/>
        </p:nvSpPr>
        <p:spPr>
          <a:xfrm>
            <a:off x="5781675" y="4557713"/>
            <a:ext cx="1071563" cy="588962"/>
          </a:xfrm>
          <a:custGeom>
            <a:avLst/>
            <a:gdLst>
              <a:gd name="connsiteX0" fmla="*/ 0 w 1071563"/>
              <a:gd name="connsiteY0" fmla="*/ 219075 h 588963"/>
              <a:gd name="connsiteX1" fmla="*/ 119063 w 1071563"/>
              <a:gd name="connsiteY1" fmla="*/ 304800 h 588963"/>
              <a:gd name="connsiteX2" fmla="*/ 171450 w 1071563"/>
              <a:gd name="connsiteY2" fmla="*/ 419100 h 588963"/>
              <a:gd name="connsiteX3" fmla="*/ 228600 w 1071563"/>
              <a:gd name="connsiteY3" fmla="*/ 457200 h 588963"/>
              <a:gd name="connsiteX4" fmla="*/ 323850 w 1071563"/>
              <a:gd name="connsiteY4" fmla="*/ 504825 h 588963"/>
              <a:gd name="connsiteX5" fmla="*/ 414338 w 1071563"/>
              <a:gd name="connsiteY5" fmla="*/ 581025 h 588963"/>
              <a:gd name="connsiteX6" fmla="*/ 528638 w 1071563"/>
              <a:gd name="connsiteY6" fmla="*/ 457200 h 588963"/>
              <a:gd name="connsiteX7" fmla="*/ 714375 w 1071563"/>
              <a:gd name="connsiteY7" fmla="*/ 447675 h 588963"/>
              <a:gd name="connsiteX8" fmla="*/ 781050 w 1071563"/>
              <a:gd name="connsiteY8" fmla="*/ 414337 h 588963"/>
              <a:gd name="connsiteX9" fmla="*/ 885825 w 1071563"/>
              <a:gd name="connsiteY9" fmla="*/ 276225 h 588963"/>
              <a:gd name="connsiteX10" fmla="*/ 995363 w 1071563"/>
              <a:gd name="connsiteY10" fmla="*/ 114300 h 588963"/>
              <a:gd name="connsiteX11" fmla="*/ 1071563 w 1071563"/>
              <a:gd name="connsiteY11" fmla="*/ 0 h 588963"/>
              <a:gd name="connsiteX12" fmla="*/ 1071563 w 1071563"/>
              <a:gd name="connsiteY12" fmla="*/ 0 h 58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71563" h="588963">
                <a:moveTo>
                  <a:pt x="0" y="219075"/>
                </a:moveTo>
                <a:cubicBezTo>
                  <a:pt x="45244" y="245269"/>
                  <a:pt x="90488" y="271463"/>
                  <a:pt x="119063" y="304800"/>
                </a:cubicBezTo>
                <a:cubicBezTo>
                  <a:pt x="147638" y="338138"/>
                  <a:pt x="153194" y="393700"/>
                  <a:pt x="171450" y="419100"/>
                </a:cubicBezTo>
                <a:cubicBezTo>
                  <a:pt x="189706" y="444500"/>
                  <a:pt x="203200" y="442913"/>
                  <a:pt x="228600" y="457200"/>
                </a:cubicBezTo>
                <a:cubicBezTo>
                  <a:pt x="254000" y="471487"/>
                  <a:pt x="292894" y="484188"/>
                  <a:pt x="323850" y="504825"/>
                </a:cubicBezTo>
                <a:cubicBezTo>
                  <a:pt x="354806" y="525462"/>
                  <a:pt x="380207" y="588963"/>
                  <a:pt x="414338" y="581025"/>
                </a:cubicBezTo>
                <a:cubicBezTo>
                  <a:pt x="448469" y="573087"/>
                  <a:pt x="478632" y="479425"/>
                  <a:pt x="528638" y="457200"/>
                </a:cubicBezTo>
                <a:cubicBezTo>
                  <a:pt x="578644" y="434975"/>
                  <a:pt x="672306" y="454819"/>
                  <a:pt x="714375" y="447675"/>
                </a:cubicBezTo>
                <a:cubicBezTo>
                  <a:pt x="756444" y="440531"/>
                  <a:pt x="752475" y="442912"/>
                  <a:pt x="781050" y="414337"/>
                </a:cubicBezTo>
                <a:cubicBezTo>
                  <a:pt x="809625" y="385762"/>
                  <a:pt x="850106" y="326231"/>
                  <a:pt x="885825" y="276225"/>
                </a:cubicBezTo>
                <a:cubicBezTo>
                  <a:pt x="921544" y="226219"/>
                  <a:pt x="964407" y="160338"/>
                  <a:pt x="995363" y="114300"/>
                </a:cubicBezTo>
                <a:cubicBezTo>
                  <a:pt x="1026319" y="68263"/>
                  <a:pt x="1071563" y="0"/>
                  <a:pt x="1071563" y="0"/>
                </a:cubicBezTo>
                <a:lnTo>
                  <a:pt x="1071563" y="0"/>
                </a:ln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6700838" y="3124200"/>
            <a:ext cx="280987" cy="1457325"/>
          </a:xfrm>
          <a:custGeom>
            <a:avLst/>
            <a:gdLst>
              <a:gd name="connsiteX0" fmla="*/ 152400 w 533400"/>
              <a:gd name="connsiteY0" fmla="*/ 1319212 h 1319212"/>
              <a:gd name="connsiteX1" fmla="*/ 152400 w 533400"/>
              <a:gd name="connsiteY1" fmla="*/ 1123950 h 1319212"/>
              <a:gd name="connsiteX2" fmla="*/ 66675 w 533400"/>
              <a:gd name="connsiteY2" fmla="*/ 1009650 h 1319212"/>
              <a:gd name="connsiteX3" fmla="*/ 4762 w 533400"/>
              <a:gd name="connsiteY3" fmla="*/ 876300 h 1319212"/>
              <a:gd name="connsiteX4" fmla="*/ 95250 w 533400"/>
              <a:gd name="connsiteY4" fmla="*/ 638175 h 1319212"/>
              <a:gd name="connsiteX5" fmla="*/ 180975 w 533400"/>
              <a:gd name="connsiteY5" fmla="*/ 481012 h 1319212"/>
              <a:gd name="connsiteX6" fmla="*/ 309562 w 533400"/>
              <a:gd name="connsiteY6" fmla="*/ 309562 h 1319212"/>
              <a:gd name="connsiteX7" fmla="*/ 428625 w 533400"/>
              <a:gd name="connsiteY7" fmla="*/ 176212 h 1319212"/>
              <a:gd name="connsiteX8" fmla="*/ 533400 w 533400"/>
              <a:gd name="connsiteY8" fmla="*/ 0 h 1319212"/>
              <a:gd name="connsiteX0" fmla="*/ 152400 w 428625"/>
              <a:gd name="connsiteY0" fmla="*/ 1495425 h 1495425"/>
              <a:gd name="connsiteX1" fmla="*/ 152400 w 428625"/>
              <a:gd name="connsiteY1" fmla="*/ 1300163 h 1495425"/>
              <a:gd name="connsiteX2" fmla="*/ 66675 w 428625"/>
              <a:gd name="connsiteY2" fmla="*/ 1185863 h 1495425"/>
              <a:gd name="connsiteX3" fmla="*/ 4762 w 428625"/>
              <a:gd name="connsiteY3" fmla="*/ 1052513 h 1495425"/>
              <a:gd name="connsiteX4" fmla="*/ 95250 w 428625"/>
              <a:gd name="connsiteY4" fmla="*/ 814388 h 1495425"/>
              <a:gd name="connsiteX5" fmla="*/ 180975 w 428625"/>
              <a:gd name="connsiteY5" fmla="*/ 657225 h 1495425"/>
              <a:gd name="connsiteX6" fmla="*/ 309562 w 428625"/>
              <a:gd name="connsiteY6" fmla="*/ 485775 h 1495425"/>
              <a:gd name="connsiteX7" fmla="*/ 428625 w 428625"/>
              <a:gd name="connsiteY7" fmla="*/ 352425 h 1495425"/>
              <a:gd name="connsiteX8" fmla="*/ 309562 w 428625"/>
              <a:gd name="connsiteY8" fmla="*/ 0 h 1495425"/>
              <a:gd name="connsiteX0" fmla="*/ 152400 w 320674"/>
              <a:gd name="connsiteY0" fmla="*/ 1495425 h 1495425"/>
              <a:gd name="connsiteX1" fmla="*/ 152400 w 320674"/>
              <a:gd name="connsiteY1" fmla="*/ 1300163 h 1495425"/>
              <a:gd name="connsiteX2" fmla="*/ 66675 w 320674"/>
              <a:gd name="connsiteY2" fmla="*/ 1185863 h 1495425"/>
              <a:gd name="connsiteX3" fmla="*/ 4762 w 320674"/>
              <a:gd name="connsiteY3" fmla="*/ 1052513 h 1495425"/>
              <a:gd name="connsiteX4" fmla="*/ 95250 w 320674"/>
              <a:gd name="connsiteY4" fmla="*/ 814388 h 1495425"/>
              <a:gd name="connsiteX5" fmla="*/ 180975 w 320674"/>
              <a:gd name="connsiteY5" fmla="*/ 657225 h 1495425"/>
              <a:gd name="connsiteX6" fmla="*/ 309562 w 320674"/>
              <a:gd name="connsiteY6" fmla="*/ 485775 h 1495425"/>
              <a:gd name="connsiteX7" fmla="*/ 247650 w 320674"/>
              <a:gd name="connsiteY7" fmla="*/ 319087 h 1495425"/>
              <a:gd name="connsiteX8" fmla="*/ 309562 w 320674"/>
              <a:gd name="connsiteY8" fmla="*/ 0 h 1495425"/>
              <a:gd name="connsiteX0" fmla="*/ 152400 w 309562"/>
              <a:gd name="connsiteY0" fmla="*/ 1495425 h 1495425"/>
              <a:gd name="connsiteX1" fmla="*/ 152400 w 309562"/>
              <a:gd name="connsiteY1" fmla="*/ 1300163 h 1495425"/>
              <a:gd name="connsiteX2" fmla="*/ 66675 w 309562"/>
              <a:gd name="connsiteY2" fmla="*/ 1185863 h 1495425"/>
              <a:gd name="connsiteX3" fmla="*/ 4762 w 309562"/>
              <a:gd name="connsiteY3" fmla="*/ 1052513 h 1495425"/>
              <a:gd name="connsiteX4" fmla="*/ 95250 w 309562"/>
              <a:gd name="connsiteY4" fmla="*/ 814388 h 1495425"/>
              <a:gd name="connsiteX5" fmla="*/ 180975 w 309562"/>
              <a:gd name="connsiteY5" fmla="*/ 657225 h 1495425"/>
              <a:gd name="connsiteX6" fmla="*/ 261937 w 309562"/>
              <a:gd name="connsiteY6" fmla="*/ 519113 h 1495425"/>
              <a:gd name="connsiteX7" fmla="*/ 247650 w 309562"/>
              <a:gd name="connsiteY7" fmla="*/ 319087 h 1495425"/>
              <a:gd name="connsiteX8" fmla="*/ 309562 w 309562"/>
              <a:gd name="connsiteY8" fmla="*/ 0 h 1495425"/>
              <a:gd name="connsiteX0" fmla="*/ 152400 w 295275"/>
              <a:gd name="connsiteY0" fmla="*/ 1466850 h 1466850"/>
              <a:gd name="connsiteX1" fmla="*/ 152400 w 295275"/>
              <a:gd name="connsiteY1" fmla="*/ 1271588 h 1466850"/>
              <a:gd name="connsiteX2" fmla="*/ 66675 w 295275"/>
              <a:gd name="connsiteY2" fmla="*/ 1157288 h 1466850"/>
              <a:gd name="connsiteX3" fmla="*/ 4762 w 295275"/>
              <a:gd name="connsiteY3" fmla="*/ 1023938 h 1466850"/>
              <a:gd name="connsiteX4" fmla="*/ 95250 w 295275"/>
              <a:gd name="connsiteY4" fmla="*/ 785813 h 1466850"/>
              <a:gd name="connsiteX5" fmla="*/ 180975 w 295275"/>
              <a:gd name="connsiteY5" fmla="*/ 628650 h 1466850"/>
              <a:gd name="connsiteX6" fmla="*/ 261937 w 295275"/>
              <a:gd name="connsiteY6" fmla="*/ 490538 h 1466850"/>
              <a:gd name="connsiteX7" fmla="*/ 247650 w 295275"/>
              <a:gd name="connsiteY7" fmla="*/ 290512 h 1466850"/>
              <a:gd name="connsiteX8" fmla="*/ 295275 w 295275"/>
              <a:gd name="connsiteY8" fmla="*/ 0 h 1466850"/>
              <a:gd name="connsiteX0" fmla="*/ 152400 w 280988"/>
              <a:gd name="connsiteY0" fmla="*/ 1404937 h 1404937"/>
              <a:gd name="connsiteX1" fmla="*/ 152400 w 280988"/>
              <a:gd name="connsiteY1" fmla="*/ 1209675 h 1404937"/>
              <a:gd name="connsiteX2" fmla="*/ 66675 w 280988"/>
              <a:gd name="connsiteY2" fmla="*/ 1095375 h 1404937"/>
              <a:gd name="connsiteX3" fmla="*/ 4762 w 280988"/>
              <a:gd name="connsiteY3" fmla="*/ 962025 h 1404937"/>
              <a:gd name="connsiteX4" fmla="*/ 95250 w 280988"/>
              <a:gd name="connsiteY4" fmla="*/ 723900 h 1404937"/>
              <a:gd name="connsiteX5" fmla="*/ 180975 w 280988"/>
              <a:gd name="connsiteY5" fmla="*/ 566737 h 1404937"/>
              <a:gd name="connsiteX6" fmla="*/ 261937 w 280988"/>
              <a:gd name="connsiteY6" fmla="*/ 428625 h 1404937"/>
              <a:gd name="connsiteX7" fmla="*/ 247650 w 280988"/>
              <a:gd name="connsiteY7" fmla="*/ 228599 h 1404937"/>
              <a:gd name="connsiteX8" fmla="*/ 280988 w 280988"/>
              <a:gd name="connsiteY8" fmla="*/ 0 h 1404937"/>
              <a:gd name="connsiteX0" fmla="*/ 152400 w 280988"/>
              <a:gd name="connsiteY0" fmla="*/ 1419224 h 1419224"/>
              <a:gd name="connsiteX1" fmla="*/ 152400 w 280988"/>
              <a:gd name="connsiteY1" fmla="*/ 1223962 h 1419224"/>
              <a:gd name="connsiteX2" fmla="*/ 66675 w 280988"/>
              <a:gd name="connsiteY2" fmla="*/ 1109662 h 1419224"/>
              <a:gd name="connsiteX3" fmla="*/ 4762 w 280988"/>
              <a:gd name="connsiteY3" fmla="*/ 976312 h 1419224"/>
              <a:gd name="connsiteX4" fmla="*/ 95250 w 280988"/>
              <a:gd name="connsiteY4" fmla="*/ 738187 h 1419224"/>
              <a:gd name="connsiteX5" fmla="*/ 180975 w 280988"/>
              <a:gd name="connsiteY5" fmla="*/ 581024 h 1419224"/>
              <a:gd name="connsiteX6" fmla="*/ 261937 w 280988"/>
              <a:gd name="connsiteY6" fmla="*/ 442912 h 1419224"/>
              <a:gd name="connsiteX7" fmla="*/ 247650 w 280988"/>
              <a:gd name="connsiteY7" fmla="*/ 242886 h 1419224"/>
              <a:gd name="connsiteX8" fmla="*/ 280988 w 280988"/>
              <a:gd name="connsiteY8" fmla="*/ 0 h 1419224"/>
              <a:gd name="connsiteX0" fmla="*/ 152400 w 280988"/>
              <a:gd name="connsiteY0" fmla="*/ 1419224 h 1419224"/>
              <a:gd name="connsiteX1" fmla="*/ 152400 w 280988"/>
              <a:gd name="connsiteY1" fmla="*/ 1223962 h 1419224"/>
              <a:gd name="connsiteX2" fmla="*/ 66675 w 280988"/>
              <a:gd name="connsiteY2" fmla="*/ 1109662 h 1419224"/>
              <a:gd name="connsiteX3" fmla="*/ 4762 w 280988"/>
              <a:gd name="connsiteY3" fmla="*/ 976312 h 1419224"/>
              <a:gd name="connsiteX4" fmla="*/ 95250 w 280988"/>
              <a:gd name="connsiteY4" fmla="*/ 738187 h 1419224"/>
              <a:gd name="connsiteX5" fmla="*/ 180975 w 280988"/>
              <a:gd name="connsiteY5" fmla="*/ 581024 h 1419224"/>
              <a:gd name="connsiteX6" fmla="*/ 261937 w 280988"/>
              <a:gd name="connsiteY6" fmla="*/ 442912 h 1419224"/>
              <a:gd name="connsiteX7" fmla="*/ 247650 w 280988"/>
              <a:gd name="connsiteY7" fmla="*/ 242886 h 1419224"/>
              <a:gd name="connsiteX8" fmla="*/ 280988 w 280988"/>
              <a:gd name="connsiteY8" fmla="*/ 0 h 1419224"/>
              <a:gd name="connsiteX0" fmla="*/ 147638 w 280988"/>
              <a:gd name="connsiteY0" fmla="*/ 1419224 h 1419224"/>
              <a:gd name="connsiteX1" fmla="*/ 152400 w 280988"/>
              <a:gd name="connsiteY1" fmla="*/ 1223962 h 1419224"/>
              <a:gd name="connsiteX2" fmla="*/ 66675 w 280988"/>
              <a:gd name="connsiteY2" fmla="*/ 1109662 h 1419224"/>
              <a:gd name="connsiteX3" fmla="*/ 4762 w 280988"/>
              <a:gd name="connsiteY3" fmla="*/ 976312 h 1419224"/>
              <a:gd name="connsiteX4" fmla="*/ 95250 w 280988"/>
              <a:gd name="connsiteY4" fmla="*/ 738187 h 1419224"/>
              <a:gd name="connsiteX5" fmla="*/ 180975 w 280988"/>
              <a:gd name="connsiteY5" fmla="*/ 581024 h 1419224"/>
              <a:gd name="connsiteX6" fmla="*/ 261937 w 280988"/>
              <a:gd name="connsiteY6" fmla="*/ 442912 h 1419224"/>
              <a:gd name="connsiteX7" fmla="*/ 247650 w 280988"/>
              <a:gd name="connsiteY7" fmla="*/ 242886 h 1419224"/>
              <a:gd name="connsiteX8" fmla="*/ 280988 w 280988"/>
              <a:gd name="connsiteY8" fmla="*/ 0 h 1419224"/>
              <a:gd name="connsiteX0" fmla="*/ 147638 w 280988"/>
              <a:gd name="connsiteY0" fmla="*/ 1419224 h 1456531"/>
              <a:gd name="connsiteX1" fmla="*/ 157164 w 280988"/>
              <a:gd name="connsiteY1" fmla="*/ 1423987 h 1456531"/>
              <a:gd name="connsiteX2" fmla="*/ 152400 w 280988"/>
              <a:gd name="connsiteY2" fmla="*/ 1223962 h 1456531"/>
              <a:gd name="connsiteX3" fmla="*/ 66675 w 280988"/>
              <a:gd name="connsiteY3" fmla="*/ 1109662 h 1456531"/>
              <a:gd name="connsiteX4" fmla="*/ 4762 w 280988"/>
              <a:gd name="connsiteY4" fmla="*/ 976312 h 1456531"/>
              <a:gd name="connsiteX5" fmla="*/ 95250 w 280988"/>
              <a:gd name="connsiteY5" fmla="*/ 738187 h 1456531"/>
              <a:gd name="connsiteX6" fmla="*/ 180975 w 280988"/>
              <a:gd name="connsiteY6" fmla="*/ 581024 h 1456531"/>
              <a:gd name="connsiteX7" fmla="*/ 261937 w 280988"/>
              <a:gd name="connsiteY7" fmla="*/ 442912 h 1456531"/>
              <a:gd name="connsiteX8" fmla="*/ 247650 w 280988"/>
              <a:gd name="connsiteY8" fmla="*/ 242886 h 1456531"/>
              <a:gd name="connsiteX9" fmla="*/ 280988 w 280988"/>
              <a:gd name="connsiteY9" fmla="*/ 0 h 1456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988" h="1456531">
                <a:moveTo>
                  <a:pt x="147638" y="1419224"/>
                </a:moveTo>
                <a:cubicBezTo>
                  <a:pt x="148432" y="1416843"/>
                  <a:pt x="156370" y="1456531"/>
                  <a:pt x="157164" y="1423987"/>
                </a:cubicBezTo>
                <a:cubicBezTo>
                  <a:pt x="157958" y="1391443"/>
                  <a:pt x="167481" y="1276349"/>
                  <a:pt x="152400" y="1223962"/>
                </a:cubicBezTo>
                <a:cubicBezTo>
                  <a:pt x="137319" y="1171575"/>
                  <a:pt x="91281" y="1150937"/>
                  <a:pt x="66675" y="1109662"/>
                </a:cubicBezTo>
                <a:cubicBezTo>
                  <a:pt x="42069" y="1068387"/>
                  <a:pt x="0" y="1038225"/>
                  <a:pt x="4762" y="976312"/>
                </a:cubicBezTo>
                <a:cubicBezTo>
                  <a:pt x="9525" y="914400"/>
                  <a:pt x="65881" y="804068"/>
                  <a:pt x="95250" y="738187"/>
                </a:cubicBezTo>
                <a:cubicBezTo>
                  <a:pt x="124619" y="672306"/>
                  <a:pt x="153194" y="630237"/>
                  <a:pt x="180975" y="581024"/>
                </a:cubicBezTo>
                <a:cubicBezTo>
                  <a:pt x="208756" y="531812"/>
                  <a:pt x="250825" y="499268"/>
                  <a:pt x="261937" y="442912"/>
                </a:cubicBezTo>
                <a:cubicBezTo>
                  <a:pt x="273049" y="386556"/>
                  <a:pt x="244475" y="316705"/>
                  <a:pt x="247650" y="242886"/>
                </a:cubicBezTo>
                <a:cubicBezTo>
                  <a:pt x="250825" y="169067"/>
                  <a:pt x="271066" y="57547"/>
                  <a:pt x="280988" y="0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-76200"/>
            <a:ext cx="9144000" cy="707886"/>
          </a:xfrm>
          <a:prstGeom prst="rect">
            <a:avLst/>
          </a:prstGeom>
          <a:solidFill>
            <a:srgbClr val="FFFF00">
              <a:alpha val="8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Extra Bold" panose="020E0802040304020204" pitchFamily="34" charset="0"/>
              </a:rPr>
              <a:t>Future Plans</a:t>
            </a:r>
            <a:endParaRPr lang="en-US" sz="4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Extra Bold" panose="020E08020403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905000"/>
            <a:ext cx="9144000" cy="3416320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lbertus Medium" pitchFamily="34" charset="0"/>
              </a:rPr>
              <a:t>Thank you for your attention.</a:t>
            </a:r>
          </a:p>
          <a:p>
            <a:pPr algn="ctr"/>
            <a:r>
              <a:rPr lang="en-US" sz="7200" dirty="0" smtClean="0"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  <a:latin typeface="Albertus Medium" pitchFamily="34" charset="0"/>
              </a:rPr>
              <a:t>Questions?</a:t>
            </a:r>
            <a:endParaRPr lang="en-US" sz="7200" dirty="0">
              <a:effectLst>
                <a:outerShdw blurRad="38100" dist="38100" dir="2700000" algn="tl">
                  <a:schemeClr val="bg1">
                    <a:alpha val="43000"/>
                  </a:schemeClr>
                </a:outerShdw>
              </a:effectLst>
              <a:latin typeface="Albertus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67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Extra Bold" panose="020E0802040304020204" pitchFamily="34" charset="0"/>
              </a:rPr>
              <a:t>SST</a:t>
            </a:r>
            <a:r>
              <a:rPr lang="en-US" sz="3000" dirty="0" smtClean="0">
                <a:latin typeface="Albertus Extra Bold" panose="020E0802040304020204" pitchFamily="34" charset="0"/>
              </a:rPr>
              <a:t> - Stratigraphy, Structure and Tectonics - </a:t>
            </a:r>
            <a:r>
              <a:rPr lang="en-US" sz="3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Extra Bold" panose="020E0802040304020204" pitchFamily="34" charset="0"/>
              </a:rPr>
              <a:t>SST</a:t>
            </a:r>
            <a:endParaRPr lang="en-US" sz="3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Extra Bold" panose="020E08020403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609600"/>
            <a:ext cx="304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Albertus Medium" panose="020E0602030304090304" pitchFamily="34" charset="0"/>
              </a:rPr>
              <a:t>Premise</a:t>
            </a:r>
            <a:endParaRPr lang="en-US" sz="3200" dirty="0">
              <a:latin typeface="Albertus Medium" panose="020E06020303040903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" y="12954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lbertus Medium" panose="020E0602030304090304" pitchFamily="34" charset="0"/>
              </a:rPr>
              <a:t>Stratigraphy, structure, and tectonics are not naturally compatible topics . . .</a:t>
            </a:r>
            <a:endParaRPr lang="en-US" sz="2400" dirty="0">
              <a:latin typeface="Albertus Medium" panose="020E06020303040903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" y="19812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863"/>
            <a:r>
              <a:rPr lang="en-US" sz="2400" dirty="0" smtClean="0">
                <a:latin typeface="Albertus Medium" panose="020E0602030304090304" pitchFamily="34" charset="0"/>
              </a:rPr>
              <a:t>. . . just sit in on the courses; there is virtually no overlap of subject, evidence, techniques, or tools.</a:t>
            </a:r>
            <a:endParaRPr lang="en-US" sz="2400" dirty="0">
              <a:latin typeface="Albertus Medium" panose="020E06020303040903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778" y="2986206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i="0" u="none" strike="noStrike" baseline="0" dirty="0" smtClean="0">
                <a:latin typeface="Albertus Medium" panose="020E0602030304090304" pitchFamily="34" charset="0"/>
              </a:rPr>
              <a:t>Yet, structure and stratigraphy are clearly related because both result from the dissipation of tectonic energy . . . </a:t>
            </a:r>
            <a:endParaRPr lang="en-US" sz="2400" dirty="0">
              <a:latin typeface="Albertus Medium" panose="020E06020303040903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3817203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4863"/>
            <a:r>
              <a:rPr lang="en-US" sz="2400" dirty="0" smtClean="0">
                <a:latin typeface="Albertus Medium" panose="020E0602030304090304" pitchFamily="34" charset="0"/>
              </a:rPr>
              <a:t>. . . and the evidence for each often exists in the same outcrop at the same time. </a:t>
            </a:r>
            <a:endParaRPr lang="en-US" sz="2400" dirty="0">
              <a:latin typeface="Albertus Medium" panose="020E06020303040903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559" y="5112603"/>
            <a:ext cx="70948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u="none" strike="noStrike" baseline="0" dirty="0" smtClean="0">
                <a:latin typeface="Albertus Medium" panose="020E0602030304090304" pitchFamily="34" charset="0"/>
              </a:rPr>
              <a:t>SST</a:t>
            </a:r>
            <a:r>
              <a:rPr lang="en-US" sz="2800" b="0" i="0" u="none" strike="noStrike" dirty="0" smtClean="0">
                <a:latin typeface="Albertus Medium" panose="020E0602030304090304" pitchFamily="34" charset="0"/>
              </a:rPr>
              <a:t> is an attempt to explore whether tectonics can serve as an organizing, integrating principle for structure and stratigraphy.</a:t>
            </a:r>
            <a:endParaRPr lang="en-US" sz="2800" dirty="0">
              <a:latin typeface="Albertus Medium" panose="020E060203030409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558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782" y="609600"/>
            <a:ext cx="4748436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620" y="609600"/>
            <a:ext cx="472738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780782"/>
            <a:ext cx="91440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These two courses have now supplanted the traditional stratigraphy and structure courses.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Medium" panose="020E06020303040903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560" y="1828800"/>
            <a:ext cx="8458200" cy="646331"/>
          </a:xfrm>
          <a:prstGeom prst="rect">
            <a:avLst/>
          </a:prstGeom>
          <a:solidFill>
            <a:srgbClr val="FFFF0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hallenge Extra Bold" panose="040C09040503070D0203" pitchFamily="82" charset="0"/>
              </a:rPr>
              <a:t>But, the real question is . . . 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hallenge Extra Bold" panose="040C09040503070D0203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560" y="2478613"/>
            <a:ext cx="8458200" cy="1200329"/>
          </a:xfrm>
          <a:prstGeom prst="rect">
            <a:avLst/>
          </a:prstGeom>
          <a:solidFill>
            <a:srgbClr val="FFFF0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hallenge Extra Bold" panose="040C09040503070D0203" pitchFamily="82" charset="0"/>
              </a:rPr>
              <a:t>How in hell do you combine tectonics, structure and stratigraphy in one course ?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hallenge Extra Bold" panose="040C09040503070D0203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4560" y="3657600"/>
            <a:ext cx="8458200" cy="1200329"/>
          </a:xfrm>
          <a:prstGeom prst="rect">
            <a:avLst/>
          </a:prstGeom>
          <a:solidFill>
            <a:srgbClr val="FFFF0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hallenge Extra Bold" panose="040C09040503070D0203" pitchFamily="82" charset="0"/>
              </a:rPr>
              <a:t>What keeps it from being a grand chaotic mess, or simplistic pablum?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hallenge Extra Bold" panose="040C09040503070D0203" pitchFamily="8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u="none" strike="noStrike" baseline="0" dirty="0" smtClean="0">
                <a:latin typeface="Albertus Medium" panose="020E0602030304090304" pitchFamily="34" charset="0"/>
              </a:rPr>
              <a:t>SST began in 2008 as a not completely thought out idea when JMU</a:t>
            </a:r>
            <a:r>
              <a:rPr lang="en-US" sz="2400" b="0" i="0" u="none" strike="noStrike" dirty="0" smtClean="0">
                <a:latin typeface="Albertus Medium" panose="020E0602030304090304" pitchFamily="34" charset="0"/>
              </a:rPr>
              <a:t> revised its </a:t>
            </a:r>
            <a:r>
              <a:rPr lang="en-US" sz="2400" b="0" i="0" u="none" strike="noStrike" baseline="0" dirty="0" smtClean="0">
                <a:latin typeface="Albertus Medium" panose="020E0602030304090304" pitchFamily="34" charset="0"/>
              </a:rPr>
              <a:t>BA degree in Earth</a:t>
            </a:r>
            <a:r>
              <a:rPr lang="en-US" sz="2400" b="0" i="0" u="none" strike="noStrike" dirty="0" smtClean="0">
                <a:latin typeface="Albertus Medium" panose="020E0602030304090304" pitchFamily="34" charset="0"/>
              </a:rPr>
              <a:t> Science.</a:t>
            </a:r>
          </a:p>
        </p:txBody>
      </p:sp>
    </p:spTree>
    <p:extLst>
      <p:ext uri="{BB962C8B-B14F-4D97-AF65-F5344CB8AC3E}">
        <p14:creationId xmlns:p14="http://schemas.microsoft.com/office/powerpoint/2010/main" val="22242540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3087" y="2286000"/>
            <a:ext cx="799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Albertus Medium" panose="020E0602030304090304" pitchFamily="34" charset="0"/>
              </a:rPr>
              <a:t>Lecture = Top-Down Theoretical Models</a:t>
            </a:r>
            <a:endParaRPr lang="en-US" sz="2800" u="sng" dirty="0">
              <a:latin typeface="Albertus Medium" panose="020E06020303040903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312" y="4739742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latin typeface="Albertus Medium" panose="020E0602030304090304" pitchFamily="34" charset="0"/>
              </a:rPr>
              <a:t>Field = Bottom-Up Empirical Applications</a:t>
            </a:r>
            <a:endParaRPr lang="en-US" sz="2800" u="sng" dirty="0">
              <a:latin typeface="Albertus Medium" panose="020E06020303040903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FFFF00">
              <a:alpha val="9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hallenge Extra Bold" panose="040C09040503070D0203" pitchFamily="82" charset="0"/>
              </a:rPr>
              <a:t>What keeps it from being a grand chaotic mess, or simplistic pablum?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Challenge Extra Bold" panose="040C09040503070D0203" pitchFamily="8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85800"/>
            <a:ext cx="106045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1127125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4048" y="2976171"/>
            <a:ext cx="21494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lbertus Medium" panose="020E0602030304090304" pitchFamily="34" charset="0"/>
              </a:rPr>
              <a:t>Theoretical</a:t>
            </a:r>
          </a:p>
          <a:p>
            <a:pPr algn="ctr"/>
            <a:r>
              <a:rPr lang="en-US" sz="2200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Tectonics/Basin</a:t>
            </a:r>
            <a:r>
              <a:rPr lang="en-US" sz="2200" dirty="0" smtClean="0">
                <a:latin typeface="Albertus Medium" panose="020E0602030304090304" pitchFamily="34" charset="0"/>
              </a:rPr>
              <a:t> </a:t>
            </a:r>
            <a:r>
              <a:rPr lang="en-US" sz="2200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Analysis</a:t>
            </a:r>
            <a:endParaRPr lang="en-US" sz="2200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Albertus Medium" panose="020E06020303040903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8586" y="2976171"/>
            <a:ext cx="1616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lbertus Medium" panose="020E0602030304090304" pitchFamily="34" charset="0"/>
              </a:rPr>
              <a:t>Theoretical</a:t>
            </a:r>
          </a:p>
          <a:p>
            <a:pPr algn="ctr"/>
            <a:r>
              <a:rPr lang="en-US" sz="2200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Structural</a:t>
            </a:r>
          </a:p>
          <a:p>
            <a:pPr algn="ctr"/>
            <a:r>
              <a:rPr lang="en-US" sz="2200" dirty="0" smtClean="0">
                <a:latin typeface="Albertus Medium" panose="020E0602030304090304" pitchFamily="34" charset="0"/>
              </a:rPr>
              <a:t>Geology</a:t>
            </a:r>
            <a:endParaRPr lang="en-US" sz="2200" dirty="0">
              <a:latin typeface="Albertus Medium" panose="020E06020303040903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9724" y="2976171"/>
            <a:ext cx="16160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lbertus Medium" panose="020E0602030304090304" pitchFamily="34" charset="0"/>
              </a:rPr>
              <a:t>Theoretical</a:t>
            </a:r>
          </a:p>
          <a:p>
            <a:pPr algn="ctr"/>
            <a:r>
              <a:rPr lang="en-US" sz="2200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Stratigraphic </a:t>
            </a:r>
            <a:r>
              <a:rPr lang="en-US" sz="2200" dirty="0" smtClean="0">
                <a:latin typeface="Albertus Medium" panose="020E0602030304090304" pitchFamily="34" charset="0"/>
              </a:rPr>
              <a:t>Concepts</a:t>
            </a:r>
            <a:endParaRPr lang="en-US" sz="2200" dirty="0">
              <a:latin typeface="Albertus Medium" panose="020E0602030304090304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048000" y="3352153"/>
            <a:ext cx="685800" cy="356031"/>
          </a:xfrm>
          <a:prstGeom prst="rightArrow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>
            <a:off x="5791200" y="3352153"/>
            <a:ext cx="685800" cy="356031"/>
          </a:xfrm>
          <a:prstGeom prst="rightArrow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1000" y="5997714"/>
            <a:ext cx="2149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lbertus Medium" panose="020E0602030304090304" pitchFamily="34" charset="0"/>
              </a:rPr>
              <a:t>Stratigraphy</a:t>
            </a:r>
            <a:endParaRPr lang="en-US" sz="2200" dirty="0">
              <a:latin typeface="Albertus Medium" panose="020E06020303040903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65538" y="5997714"/>
            <a:ext cx="1616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lbertus Medium" panose="020E0602030304090304" pitchFamily="34" charset="0"/>
              </a:rPr>
              <a:t>Structure</a:t>
            </a:r>
            <a:endParaRPr lang="en-US" sz="2200" dirty="0">
              <a:latin typeface="Albertus Medium" panose="020E06020303040903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90172" y="5720715"/>
            <a:ext cx="237807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lbertus Medium" panose="020E0602030304090304" pitchFamily="34" charset="0"/>
              </a:rPr>
              <a:t>Tectonics </a:t>
            </a:r>
            <a:r>
              <a:rPr lang="en-US" dirty="0" smtClean="0">
                <a:latin typeface="Albertus Medium" panose="020E0602030304090304" pitchFamily="34" charset="0"/>
              </a:rPr>
              <a:t>(structural, stratigraphic, basin analysis)</a:t>
            </a:r>
            <a:endParaRPr lang="en-US" dirty="0">
              <a:latin typeface="Albertus Medium" panose="020E0602030304090304" pitchFamily="34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774952" y="6035142"/>
            <a:ext cx="685800" cy="356031"/>
          </a:xfrm>
          <a:prstGeom prst="rightArrow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>
            <a:off x="5518152" y="6035142"/>
            <a:ext cx="685800" cy="356031"/>
          </a:xfrm>
          <a:prstGeom prst="rightArrow">
            <a:avLst/>
          </a:prstGeom>
          <a:solidFill>
            <a:srgbClr val="FF0000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90490" y="5303128"/>
            <a:ext cx="67009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lbertus Medium" panose="020E0602030304090304" pitchFamily="34" charset="0"/>
              </a:rPr>
              <a:t>Every outcrop (many dozens) is analyzed for:</a:t>
            </a:r>
            <a:endParaRPr lang="en-US" sz="2200" dirty="0">
              <a:latin typeface="Albertus Medium" panose="020E06020303040903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4048780"/>
            <a:ext cx="9140686" cy="523220"/>
          </a:xfrm>
          <a:prstGeom prst="rect">
            <a:avLst/>
          </a:prstGeom>
          <a:solidFill>
            <a:srgbClr val="FFFF00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Developed in Nested Hierarchy</a:t>
            </a:r>
          </a:p>
        </p:txBody>
      </p:sp>
    </p:spTree>
    <p:extLst>
      <p:ext uri="{BB962C8B-B14F-4D97-AF65-F5344CB8AC3E}">
        <p14:creationId xmlns:p14="http://schemas.microsoft.com/office/powerpoint/2010/main" val="2948498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9" grpId="0"/>
      <p:bldP spid="10" grpId="0"/>
      <p:bldP spid="11" grpId="0"/>
      <p:bldP spid="3" grpId="0" animBg="1"/>
      <p:bldP spid="13" grpId="0" animBg="1"/>
      <p:bldP spid="14" grpId="0"/>
      <p:bldP spid="15" grpId="0"/>
      <p:bldP spid="16" grpId="0"/>
      <p:bldP spid="17" grpId="0" animBg="1"/>
      <p:bldP spid="18" grpId="0" animBg="1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988" y="0"/>
            <a:ext cx="426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0686" cy="523220"/>
          </a:xfrm>
          <a:prstGeom prst="rect">
            <a:avLst/>
          </a:prstGeom>
          <a:solidFill>
            <a:srgbClr val="FFFF00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The Tectonic Theory of Lecture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5319902"/>
            <a:ext cx="1063487" cy="151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57" y="533400"/>
            <a:ext cx="9140686" cy="646331"/>
          </a:xfrm>
          <a:prstGeom prst="rect">
            <a:avLst/>
          </a:prstGeom>
          <a:solidFill>
            <a:srgbClr val="FFFF00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Extra Bold" panose="020E0802040304020204" pitchFamily="34" charset="0"/>
              </a:rPr>
              <a:t>Supercontinent Cycles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Extra Bold" panose="020E08020403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6987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fullcyc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0"/>
            <a:ext cx="4314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29846"/>
            <a:ext cx="9144000" cy="646331"/>
          </a:xfrm>
          <a:prstGeom prst="rect">
            <a:avLst/>
          </a:prstGeom>
          <a:solidFill>
            <a:srgbClr val="FFFF00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Extra Bold" panose="020E0802040304020204" pitchFamily="34" charset="0"/>
              </a:rPr>
              <a:t>Wilson Cycle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Extra Bold" panose="020E0802040304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199" y="5319902"/>
            <a:ext cx="1063487" cy="151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0686" cy="523220"/>
          </a:xfrm>
          <a:prstGeom prst="rect">
            <a:avLst/>
          </a:prstGeom>
          <a:solidFill>
            <a:srgbClr val="FFFF00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The Tectonic Theory of Lecture</a:t>
            </a:r>
          </a:p>
        </p:txBody>
      </p:sp>
    </p:spTree>
    <p:extLst>
      <p:ext uri="{BB962C8B-B14F-4D97-AF65-F5344CB8AC3E}">
        <p14:creationId xmlns:p14="http://schemas.microsoft.com/office/powerpoint/2010/main" val="3468613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524000"/>
            <a:ext cx="73152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523220"/>
            <a:ext cx="9144000" cy="646331"/>
          </a:xfrm>
          <a:prstGeom prst="rect">
            <a:avLst/>
          </a:prstGeom>
          <a:solidFill>
            <a:srgbClr val="FFFF00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Extra Bold" panose="020E0802040304020204" pitchFamily="34" charset="0"/>
              </a:rPr>
              <a:t>Rocks/Structures in Wilson Cycle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Extra Bold" panose="020E0802040304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9240"/>
            <a:ext cx="1126079" cy="150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0686" cy="523220"/>
          </a:xfrm>
          <a:prstGeom prst="rect">
            <a:avLst/>
          </a:prstGeom>
          <a:solidFill>
            <a:srgbClr val="FFFF00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The Tectonic Theory of Lecture</a:t>
            </a:r>
          </a:p>
        </p:txBody>
      </p:sp>
    </p:spTree>
    <p:extLst>
      <p:ext uri="{BB962C8B-B14F-4D97-AF65-F5344CB8AC3E}">
        <p14:creationId xmlns:p14="http://schemas.microsoft.com/office/powerpoint/2010/main" val="3940733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209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0"/>
            <a:ext cx="47910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533400"/>
            <a:ext cx="8909050" cy="6188075"/>
            <a:chOff x="0" y="533400"/>
            <a:chExt cx="8909050" cy="6188075"/>
          </a:xfrm>
        </p:grpSpPr>
        <p:sp>
          <p:nvSpPr>
            <p:cNvPr id="477187" name="Text Box 3"/>
            <p:cNvSpPr txBox="1">
              <a:spLocks noChangeArrowheads="1"/>
            </p:cNvSpPr>
            <p:nvPr/>
          </p:nvSpPr>
          <p:spPr bwMode="auto">
            <a:xfrm>
              <a:off x="2438400" y="533400"/>
              <a:ext cx="2514600" cy="6002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9pPr>
            </a:lstStyle>
            <a:p>
              <a:pPr algn="ctr" eaLnBrk="1" fontAlgn="base" hangingPunct="1">
                <a:spcBef>
                  <a:spcPct val="105000"/>
                </a:spcBef>
                <a:spcAft>
                  <a:spcPct val="0"/>
                </a:spcAft>
              </a:pPr>
              <a:r>
                <a:rPr lang="en-US" altLang="en-US" sz="1800" dirty="0">
                  <a:solidFill>
                    <a:srgbClr val="000000"/>
                  </a:solidFill>
                </a:rPr>
                <a:t>Rejuvenation</a:t>
              </a:r>
            </a:p>
            <a:p>
              <a:pPr algn="ctr" eaLnBrk="1" fontAlgn="base" hangingPunct="1">
                <a:spcBef>
                  <a:spcPct val="105000"/>
                </a:spcBef>
                <a:spcAft>
                  <a:spcPct val="0"/>
                </a:spcAft>
              </a:pPr>
              <a:r>
                <a:rPr lang="en-US" altLang="en-US" sz="1800" dirty="0">
                  <a:solidFill>
                    <a:srgbClr val="000000"/>
                  </a:solidFill>
                </a:rPr>
                <a:t>Atlantic DCM</a:t>
              </a:r>
            </a:p>
            <a:p>
              <a:pPr algn="ctr" eaLnBrk="1" fontAlgn="base" hangingPunct="1">
                <a:spcBef>
                  <a:spcPct val="105000"/>
                </a:spcBef>
                <a:spcAft>
                  <a:spcPct val="0"/>
                </a:spcAft>
              </a:pPr>
              <a:r>
                <a:rPr lang="en-US" altLang="en-US" sz="1800" dirty="0">
                  <a:solidFill>
                    <a:srgbClr val="000000"/>
                  </a:solidFill>
                </a:rPr>
                <a:t>Rifting</a:t>
              </a:r>
            </a:p>
            <a:p>
              <a:pPr algn="ctr" eaLnBrk="1" fontAlgn="base" hangingPunct="1">
                <a:spcBef>
                  <a:spcPct val="105000"/>
                </a:spcBef>
                <a:spcAft>
                  <a:spcPct val="0"/>
                </a:spcAft>
              </a:pPr>
              <a:r>
                <a:rPr lang="en-US" altLang="en-US" sz="1800" dirty="0">
                  <a:solidFill>
                    <a:srgbClr val="000000"/>
                  </a:solidFill>
                </a:rPr>
                <a:t>Alleghanian Orogeny</a:t>
              </a:r>
            </a:p>
            <a:p>
              <a:pPr algn="ctr" eaLnBrk="1" fontAlgn="base" hangingPunct="1">
                <a:spcBef>
                  <a:spcPct val="105000"/>
                </a:spcBef>
                <a:spcAft>
                  <a:spcPct val="0"/>
                </a:spcAft>
              </a:pPr>
              <a:r>
                <a:rPr lang="en-US" altLang="en-US" sz="1800" dirty="0">
                  <a:solidFill>
                    <a:srgbClr val="000000"/>
                  </a:solidFill>
                </a:rPr>
                <a:t>Interorogenic Calm</a:t>
              </a:r>
            </a:p>
            <a:p>
              <a:pPr algn="ctr" eaLnBrk="1" fontAlgn="base" hangingPunct="1">
                <a:spcBef>
                  <a:spcPct val="105000"/>
                </a:spcBef>
                <a:spcAft>
                  <a:spcPct val="0"/>
                </a:spcAft>
              </a:pPr>
              <a:r>
                <a:rPr lang="en-US" altLang="en-US" sz="1800" dirty="0">
                  <a:solidFill>
                    <a:srgbClr val="000000"/>
                  </a:solidFill>
                </a:rPr>
                <a:t>Acadian Orogeny</a:t>
              </a:r>
            </a:p>
            <a:p>
              <a:pPr algn="ctr" eaLnBrk="1" fontAlgn="base" hangingPunct="1">
                <a:spcBef>
                  <a:spcPct val="105000"/>
                </a:spcBef>
                <a:spcAft>
                  <a:spcPct val="0"/>
                </a:spcAft>
              </a:pPr>
              <a:r>
                <a:rPr lang="en-US" altLang="en-US" sz="1800" dirty="0">
                  <a:solidFill>
                    <a:srgbClr val="000000"/>
                  </a:solidFill>
                </a:rPr>
                <a:t>Interorogenic Calm</a:t>
              </a:r>
            </a:p>
            <a:p>
              <a:pPr algn="ctr" eaLnBrk="1" fontAlgn="base" hangingPunct="1">
                <a:spcBef>
                  <a:spcPct val="105000"/>
                </a:spcBef>
                <a:spcAft>
                  <a:spcPct val="0"/>
                </a:spcAft>
              </a:pPr>
              <a:r>
                <a:rPr lang="en-US" altLang="en-US" sz="1800" dirty="0">
                  <a:solidFill>
                    <a:srgbClr val="000000"/>
                  </a:solidFill>
                </a:rPr>
                <a:t>Taconic Orogeny</a:t>
              </a:r>
            </a:p>
            <a:p>
              <a:pPr algn="ctr" eaLnBrk="1" fontAlgn="base" hangingPunct="1">
                <a:spcBef>
                  <a:spcPct val="105000"/>
                </a:spcBef>
                <a:spcAft>
                  <a:spcPct val="0"/>
                </a:spcAft>
              </a:pPr>
              <a:r>
                <a:rPr lang="en-US" altLang="en-US" sz="1800" dirty="0">
                  <a:solidFill>
                    <a:srgbClr val="000000"/>
                  </a:solidFill>
                </a:rPr>
                <a:t>Proto-Atlantic DCM</a:t>
              </a:r>
            </a:p>
            <a:p>
              <a:pPr algn="ctr" eaLnBrk="1" fontAlgn="base" hangingPunct="1">
                <a:spcBef>
                  <a:spcPct val="105000"/>
                </a:spcBef>
                <a:spcAft>
                  <a:spcPct val="0"/>
                </a:spcAft>
              </a:pPr>
              <a:r>
                <a:rPr lang="en-US" altLang="en-US" sz="1800" dirty="0">
                  <a:solidFill>
                    <a:srgbClr val="000000"/>
                  </a:solidFill>
                </a:rPr>
                <a:t>Rifting</a:t>
              </a:r>
            </a:p>
            <a:p>
              <a:pPr algn="ctr" eaLnBrk="1" fontAlgn="base" hangingPunct="1">
                <a:spcBef>
                  <a:spcPct val="105000"/>
                </a:spcBef>
                <a:spcAft>
                  <a:spcPct val="0"/>
                </a:spcAft>
              </a:pPr>
              <a:r>
                <a:rPr lang="en-US" altLang="en-US" sz="1800" dirty="0">
                  <a:solidFill>
                    <a:srgbClr val="000000"/>
                  </a:solidFill>
                </a:rPr>
                <a:t>Grenville Orogeny</a:t>
              </a:r>
            </a:p>
          </p:txBody>
        </p:sp>
        <p:sp>
          <p:nvSpPr>
            <p:cNvPr id="477188" name="AutoShape 4"/>
            <p:cNvSpPr>
              <a:spLocks/>
            </p:cNvSpPr>
            <p:nvPr/>
          </p:nvSpPr>
          <p:spPr bwMode="auto">
            <a:xfrm>
              <a:off x="4648200" y="609600"/>
              <a:ext cx="304800" cy="1371600"/>
            </a:xfrm>
            <a:prstGeom prst="rightBrace">
              <a:avLst>
                <a:gd name="adj1" fmla="val 37500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477189" name="AutoShape 5"/>
            <p:cNvSpPr>
              <a:spLocks/>
            </p:cNvSpPr>
            <p:nvPr/>
          </p:nvSpPr>
          <p:spPr bwMode="auto">
            <a:xfrm>
              <a:off x="4648200" y="2209800"/>
              <a:ext cx="304800" cy="2590800"/>
            </a:xfrm>
            <a:prstGeom prst="rightBrace">
              <a:avLst>
                <a:gd name="adj1" fmla="val 70833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477190" name="AutoShape 6"/>
            <p:cNvSpPr>
              <a:spLocks/>
            </p:cNvSpPr>
            <p:nvPr/>
          </p:nvSpPr>
          <p:spPr bwMode="auto">
            <a:xfrm>
              <a:off x="4648200" y="5029200"/>
              <a:ext cx="304800" cy="838200"/>
            </a:xfrm>
            <a:prstGeom prst="rightBrace">
              <a:avLst>
                <a:gd name="adj1" fmla="val 22917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477191" name="AutoShape 7"/>
            <p:cNvSpPr>
              <a:spLocks/>
            </p:cNvSpPr>
            <p:nvPr/>
          </p:nvSpPr>
          <p:spPr bwMode="auto">
            <a:xfrm>
              <a:off x="4648200" y="6096000"/>
              <a:ext cx="304800" cy="533400"/>
            </a:xfrm>
            <a:prstGeom prst="rightBrace">
              <a:avLst>
                <a:gd name="adj1" fmla="val 14583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477192" name="Text Box 8"/>
            <p:cNvSpPr txBox="1">
              <a:spLocks noChangeArrowheads="1"/>
            </p:cNvSpPr>
            <p:nvPr/>
          </p:nvSpPr>
          <p:spPr bwMode="auto">
            <a:xfrm>
              <a:off x="5029200" y="6019800"/>
              <a:ext cx="1063625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FormalScrp421 BT" pitchFamily="66" charset="0"/>
                </a:rPr>
                <a:t>Wilson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FormalScrp421 BT" pitchFamily="66" charset="0"/>
                </a:rPr>
                <a:t>Closing</a:t>
              </a:r>
            </a:p>
          </p:txBody>
        </p:sp>
        <p:sp>
          <p:nvSpPr>
            <p:cNvPr id="477193" name="Text Box 9"/>
            <p:cNvSpPr txBox="1">
              <a:spLocks noChangeArrowheads="1"/>
            </p:cNvSpPr>
            <p:nvPr/>
          </p:nvSpPr>
          <p:spPr bwMode="auto">
            <a:xfrm>
              <a:off x="5029200" y="5029200"/>
              <a:ext cx="1211263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rgbClr val="33CC33"/>
                  </a:solidFill>
                  <a:latin typeface="FormalScrp421 BT" pitchFamily="66" charset="0"/>
                </a:rPr>
                <a:t>Wilson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rgbClr val="33CC33"/>
                  </a:solidFill>
                  <a:latin typeface="FormalScrp421 BT" pitchFamily="66" charset="0"/>
                </a:rPr>
                <a:t>Opening</a:t>
              </a:r>
            </a:p>
          </p:txBody>
        </p:sp>
        <p:sp>
          <p:nvSpPr>
            <p:cNvPr id="477194" name="Text Box 10"/>
            <p:cNvSpPr txBox="1">
              <a:spLocks noChangeArrowheads="1"/>
            </p:cNvSpPr>
            <p:nvPr/>
          </p:nvSpPr>
          <p:spPr bwMode="auto">
            <a:xfrm>
              <a:off x="5029200" y="3124200"/>
              <a:ext cx="1063625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FormalScrp421 BT" pitchFamily="66" charset="0"/>
                </a:rPr>
                <a:t>Wilson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FormalScrp421 BT" pitchFamily="66" charset="0"/>
                </a:rPr>
                <a:t>Closing</a:t>
              </a:r>
            </a:p>
          </p:txBody>
        </p:sp>
        <p:sp>
          <p:nvSpPr>
            <p:cNvPr id="477195" name="Text Box 11"/>
            <p:cNvSpPr txBox="1">
              <a:spLocks noChangeArrowheads="1"/>
            </p:cNvSpPr>
            <p:nvPr/>
          </p:nvSpPr>
          <p:spPr bwMode="auto">
            <a:xfrm>
              <a:off x="5029200" y="914400"/>
              <a:ext cx="1211263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rgbClr val="33CC33"/>
                  </a:solidFill>
                  <a:latin typeface="FormalScrp421 BT" pitchFamily="66" charset="0"/>
                </a:rPr>
                <a:t>Wilson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rgbClr val="33CC33"/>
                  </a:solidFill>
                  <a:latin typeface="FormalScrp421 BT" pitchFamily="66" charset="0"/>
                </a:rPr>
                <a:t>Opening</a:t>
              </a:r>
            </a:p>
          </p:txBody>
        </p:sp>
        <p:sp>
          <p:nvSpPr>
            <p:cNvPr id="477196" name="AutoShape 12"/>
            <p:cNvSpPr>
              <a:spLocks/>
            </p:cNvSpPr>
            <p:nvPr/>
          </p:nvSpPr>
          <p:spPr bwMode="auto">
            <a:xfrm>
              <a:off x="6400800" y="6096000"/>
              <a:ext cx="304800" cy="533400"/>
            </a:xfrm>
            <a:prstGeom prst="rightBrace">
              <a:avLst>
                <a:gd name="adj1" fmla="val 14583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477197" name="Text Box 13"/>
            <p:cNvSpPr txBox="1">
              <a:spLocks noChangeArrowheads="1"/>
            </p:cNvSpPr>
            <p:nvPr/>
          </p:nvSpPr>
          <p:spPr bwMode="auto">
            <a:xfrm>
              <a:off x="6705600" y="5975350"/>
              <a:ext cx="22034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FormalScrp421 BT" pitchFamily="66" charset="0"/>
                </a:rPr>
                <a:t>½ Wilson</a:t>
              </a:r>
            </a:p>
          </p:txBody>
        </p:sp>
        <p:sp>
          <p:nvSpPr>
            <p:cNvPr id="477198" name="AutoShape 14"/>
            <p:cNvSpPr>
              <a:spLocks/>
            </p:cNvSpPr>
            <p:nvPr/>
          </p:nvSpPr>
          <p:spPr bwMode="auto">
            <a:xfrm>
              <a:off x="6400800" y="2286000"/>
              <a:ext cx="304800" cy="3581400"/>
            </a:xfrm>
            <a:prstGeom prst="rightBrace">
              <a:avLst>
                <a:gd name="adj1" fmla="val 97917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477199" name="Text Box 15"/>
            <p:cNvSpPr txBox="1">
              <a:spLocks noChangeArrowheads="1"/>
            </p:cNvSpPr>
            <p:nvPr/>
          </p:nvSpPr>
          <p:spPr bwMode="auto">
            <a:xfrm>
              <a:off x="6781800" y="3505200"/>
              <a:ext cx="1768475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FormalScrp421 BT" pitchFamily="66" charset="0"/>
                </a:rPr>
                <a:t>Full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FormalScrp421 BT" pitchFamily="66" charset="0"/>
                </a:rPr>
                <a:t>Wilson</a:t>
              </a:r>
            </a:p>
          </p:txBody>
        </p:sp>
        <p:sp>
          <p:nvSpPr>
            <p:cNvPr id="477200" name="AutoShape 16"/>
            <p:cNvSpPr>
              <a:spLocks/>
            </p:cNvSpPr>
            <p:nvPr/>
          </p:nvSpPr>
          <p:spPr bwMode="auto">
            <a:xfrm>
              <a:off x="6324600" y="609600"/>
              <a:ext cx="304800" cy="1339850"/>
            </a:xfrm>
            <a:prstGeom prst="rightBrace">
              <a:avLst>
                <a:gd name="adj1" fmla="val 36632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477201" name="Text Box 17"/>
            <p:cNvSpPr txBox="1">
              <a:spLocks noChangeArrowheads="1"/>
            </p:cNvSpPr>
            <p:nvPr/>
          </p:nvSpPr>
          <p:spPr bwMode="auto">
            <a:xfrm>
              <a:off x="6629400" y="914400"/>
              <a:ext cx="220345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FormalScrp421 BT" pitchFamily="66" charset="0"/>
                </a:rPr>
                <a:t>½ Wilson</a:t>
              </a:r>
            </a:p>
          </p:txBody>
        </p:sp>
        <p:sp>
          <p:nvSpPr>
            <p:cNvPr id="477202" name="Line 18"/>
            <p:cNvSpPr>
              <a:spLocks noChangeShapeType="1"/>
            </p:cNvSpPr>
            <p:nvPr/>
          </p:nvSpPr>
          <p:spPr bwMode="auto">
            <a:xfrm>
              <a:off x="2438400" y="6019800"/>
              <a:ext cx="21336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BellCent NamNum BT" pitchFamily="34" charset="0"/>
              </a:endParaRPr>
            </a:p>
          </p:txBody>
        </p:sp>
        <p:sp>
          <p:nvSpPr>
            <p:cNvPr id="477203" name="Line 19"/>
            <p:cNvSpPr>
              <a:spLocks noChangeShapeType="1"/>
            </p:cNvSpPr>
            <p:nvPr/>
          </p:nvSpPr>
          <p:spPr bwMode="auto">
            <a:xfrm>
              <a:off x="2438400" y="4953000"/>
              <a:ext cx="21336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BellCent NamNum BT" pitchFamily="34" charset="0"/>
              </a:endParaRPr>
            </a:p>
          </p:txBody>
        </p:sp>
        <p:sp>
          <p:nvSpPr>
            <p:cNvPr id="477204" name="Line 20"/>
            <p:cNvSpPr>
              <a:spLocks noChangeShapeType="1"/>
            </p:cNvSpPr>
            <p:nvPr/>
          </p:nvSpPr>
          <p:spPr bwMode="auto">
            <a:xfrm>
              <a:off x="2514600" y="2133600"/>
              <a:ext cx="21336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BellCent NamNum BT" pitchFamily="34" charset="0"/>
              </a:endParaRPr>
            </a:p>
          </p:txBody>
        </p:sp>
        <p:sp>
          <p:nvSpPr>
            <p:cNvPr id="477205" name="Line 21"/>
            <p:cNvSpPr>
              <a:spLocks noChangeShapeType="1"/>
            </p:cNvSpPr>
            <p:nvPr/>
          </p:nvSpPr>
          <p:spPr bwMode="auto">
            <a:xfrm>
              <a:off x="4572000" y="6019800"/>
              <a:ext cx="32766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BellCent NamNum BT" pitchFamily="34" charset="0"/>
              </a:endParaRPr>
            </a:p>
          </p:txBody>
        </p:sp>
        <p:sp>
          <p:nvSpPr>
            <p:cNvPr id="477206" name="Line 22"/>
            <p:cNvSpPr>
              <a:spLocks noChangeShapeType="1"/>
            </p:cNvSpPr>
            <p:nvPr/>
          </p:nvSpPr>
          <p:spPr bwMode="auto">
            <a:xfrm>
              <a:off x="4572000" y="2133600"/>
              <a:ext cx="327660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400" dirty="0">
                <a:solidFill>
                  <a:srgbClr val="000000"/>
                </a:solidFill>
                <a:latin typeface="BellCent NamNum BT" pitchFamily="34" charset="0"/>
              </a:endParaRPr>
            </a:p>
          </p:txBody>
        </p:sp>
        <p:sp>
          <p:nvSpPr>
            <p:cNvPr id="477207" name="Text Box 23"/>
            <p:cNvSpPr txBox="1">
              <a:spLocks noChangeArrowheads="1"/>
            </p:cNvSpPr>
            <p:nvPr/>
          </p:nvSpPr>
          <p:spPr bwMode="auto">
            <a:xfrm>
              <a:off x="4778375" y="5683250"/>
              <a:ext cx="16224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dirty="0">
                  <a:solidFill>
                    <a:srgbClr val="000000"/>
                  </a:solidFill>
                  <a:latin typeface="Lucida Casual" pitchFamily="66" charset="0"/>
                </a:rPr>
                <a:t>“Rift to Drift”</a:t>
              </a:r>
            </a:p>
          </p:txBody>
        </p:sp>
        <p:sp>
          <p:nvSpPr>
            <p:cNvPr id="477208" name="Text Box 24"/>
            <p:cNvSpPr txBox="1">
              <a:spLocks noChangeArrowheads="1"/>
            </p:cNvSpPr>
            <p:nvPr/>
          </p:nvSpPr>
          <p:spPr bwMode="auto">
            <a:xfrm>
              <a:off x="4800600" y="1568450"/>
              <a:ext cx="16224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BellCent NamNum BT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dirty="0">
                  <a:solidFill>
                    <a:srgbClr val="000000"/>
                  </a:solidFill>
                  <a:latin typeface="Lucida Casual" pitchFamily="66" charset="0"/>
                </a:rPr>
                <a:t>“Rift to Drift”</a:t>
              </a:r>
            </a:p>
          </p:txBody>
        </p:sp>
        <p:sp>
          <p:nvSpPr>
            <p:cNvPr id="477210" name="Text Box 26"/>
            <p:cNvSpPr txBox="1">
              <a:spLocks noChangeArrowheads="1"/>
            </p:cNvSpPr>
            <p:nvPr/>
          </p:nvSpPr>
          <p:spPr bwMode="auto">
            <a:xfrm>
              <a:off x="0" y="6172200"/>
              <a:ext cx="22066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FormalScrp421 BT" pitchFamily="66" charset="0"/>
                </a:rPr>
                <a:t>Building Rodinia</a:t>
              </a:r>
            </a:p>
          </p:txBody>
        </p:sp>
        <p:sp>
          <p:nvSpPr>
            <p:cNvPr id="477211" name="Text Box 27"/>
            <p:cNvSpPr txBox="1">
              <a:spLocks noChangeArrowheads="1"/>
            </p:cNvSpPr>
            <p:nvPr/>
          </p:nvSpPr>
          <p:spPr bwMode="auto">
            <a:xfrm>
              <a:off x="0" y="5334000"/>
              <a:ext cx="20208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FormalScrp421 BT" pitchFamily="66" charset="0"/>
                </a:rPr>
                <a:t>Rifting Rodinia</a:t>
              </a:r>
            </a:p>
          </p:txBody>
        </p:sp>
        <p:sp>
          <p:nvSpPr>
            <p:cNvPr id="477212" name="Text Box 28"/>
            <p:cNvSpPr txBox="1">
              <a:spLocks noChangeArrowheads="1"/>
            </p:cNvSpPr>
            <p:nvPr/>
          </p:nvSpPr>
          <p:spPr bwMode="auto">
            <a:xfrm>
              <a:off x="0" y="2209800"/>
              <a:ext cx="23161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FormalScrp421 BT" pitchFamily="66" charset="0"/>
                </a:rPr>
                <a:t>Building Pangaea</a:t>
              </a:r>
            </a:p>
          </p:txBody>
        </p:sp>
        <p:sp>
          <p:nvSpPr>
            <p:cNvPr id="477213" name="Text Box 29"/>
            <p:cNvSpPr txBox="1">
              <a:spLocks noChangeArrowheads="1"/>
            </p:cNvSpPr>
            <p:nvPr/>
          </p:nvSpPr>
          <p:spPr bwMode="auto">
            <a:xfrm>
              <a:off x="0" y="1143000"/>
              <a:ext cx="2130425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dirty="0">
                  <a:ln>
                    <a:solidFill>
                      <a:sysClr val="windowText" lastClr="000000"/>
                    </a:solidFill>
                  </a:ln>
                  <a:solidFill>
                    <a:srgbClr val="FF0000"/>
                  </a:solidFill>
                  <a:latin typeface="FormalScrp421 BT" pitchFamily="66" charset="0"/>
                </a:rPr>
                <a:t>Rifting Pangaea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-3314" y="523220"/>
            <a:ext cx="9144000" cy="646331"/>
          </a:xfrm>
          <a:prstGeom prst="rect">
            <a:avLst/>
          </a:prstGeom>
          <a:solidFill>
            <a:srgbClr val="FFFF00">
              <a:alpha val="68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Extra Bold" panose="020E0802040304020204" pitchFamily="34" charset="0"/>
              </a:rPr>
              <a:t>Wilson Cycles and Mid-Atlantic History</a:t>
            </a:r>
            <a:endParaRPr lang="en-US" sz="36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lbertus Extra Bold" panose="020E0802040304020204" pitchFamily="34" charset="0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49240"/>
            <a:ext cx="1126079" cy="150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0" y="0"/>
            <a:ext cx="9140686" cy="523220"/>
          </a:xfrm>
          <a:prstGeom prst="rect">
            <a:avLst/>
          </a:prstGeom>
          <a:solidFill>
            <a:srgbClr val="FFFF00">
              <a:alpha val="8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lbertus Medium" panose="020E0602030304090304" pitchFamily="34" charset="0"/>
              </a:rPr>
              <a:t>The Tectonic Theory of Lecture</a:t>
            </a:r>
          </a:p>
        </p:txBody>
      </p:sp>
    </p:spTree>
    <p:extLst>
      <p:ext uri="{BB962C8B-B14F-4D97-AF65-F5344CB8AC3E}">
        <p14:creationId xmlns:p14="http://schemas.microsoft.com/office/powerpoint/2010/main" val="2915955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77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ellCent NamNum BT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BellCent NamNum BT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2280</TotalTime>
  <Words>1055</Words>
  <Application>Microsoft Office PowerPoint</Application>
  <PresentationFormat>On-screen Show (4:3)</PresentationFormat>
  <Paragraphs>232</Paragraphs>
  <Slides>29</Slides>
  <Notes>23</Notes>
  <HiddenSlides>1</HiddenSlides>
  <MMClips>0</MMClips>
  <ScaleCrop>false</ScaleCrop>
  <HeadingPairs>
    <vt:vector size="4" baseType="variant">
      <vt:variant>
        <vt:lpstr>Theme</vt:lpstr>
      </vt:variant>
      <vt:variant>
        <vt:i4>16</vt:i4>
      </vt:variant>
      <vt:variant>
        <vt:lpstr>Slide Titles</vt:lpstr>
      </vt:variant>
      <vt:variant>
        <vt:i4>29</vt:i4>
      </vt:variant>
    </vt:vector>
  </HeadingPairs>
  <TitlesOfParts>
    <vt:vector size="45" baseType="lpstr">
      <vt:lpstr>Office Theme</vt:lpstr>
      <vt:lpstr>Default Design</vt:lpstr>
      <vt:lpstr>1_Default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3_Office Theme</vt:lpstr>
      <vt:lpstr>4_Office Theme</vt:lpstr>
      <vt:lpstr>13_Default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James Madison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Fichter</dc:creator>
  <cp:lastModifiedBy>Lynn Fichter</cp:lastModifiedBy>
  <cp:revision>59</cp:revision>
  <cp:lastPrinted>2014-04-08T17:56:54Z</cp:lastPrinted>
  <dcterms:created xsi:type="dcterms:W3CDTF">2014-04-03T11:45:20Z</dcterms:created>
  <dcterms:modified xsi:type="dcterms:W3CDTF">2018-01-17T14:11:13Z</dcterms:modified>
</cp:coreProperties>
</file>