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notesSlides/notesSlide2.xml" ContentType="application/vnd.openxmlformats-officedocument.presentationml.notesSlide+xml"/>
  <Override PartName="/ppt/media/image2.jpeg" ContentType="image/jpeg"/>
  <Override PartName="/ppt/media/image3.jpeg" ContentType="image/jpeg"/>
  <Override PartName="/ppt/media/image4.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lvl1pPr>
    <a:lvl2pPr marL="0" marR="0" indent="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lvl2pPr>
    <a:lvl3pPr marL="0" marR="0" indent="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lvl3pPr>
    <a:lvl4pPr marL="0" marR="0" indent="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lvl4pPr>
    <a:lvl5pPr marL="0" marR="0" indent="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lvl5pPr>
    <a:lvl6pPr marL="0" marR="0" indent="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lvl6pPr>
    <a:lvl7pPr marL="0" marR="0" indent="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lvl7pPr>
    <a:lvl8pPr marL="0" marR="0" indent="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lvl8pPr>
    <a:lvl9pPr marL="0" marR="0" indent="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Avenir Next Medium"/>
          <a:ea typeface="Avenir Next Medium"/>
          <a:cs typeface="Avenir Next Medium"/>
        </a:font>
        <a:schemeClr val="accent1"/>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b="def" i="def"/>
      <a:tcStyle>
        <a:tcBdr/>
        <a:fill>
          <a:solidFill>
            <a:schemeClr val="accent1">
              <a:hueOff val="178262"/>
              <a:satOff val="-8651"/>
              <a:lumOff val="-7254"/>
              <a:alpha val="29000"/>
            </a:scheme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63500" cap="flat">
              <a:solidFill>
                <a:srgbClr val="5F6568"/>
              </a:solidFill>
              <a:prstDash val="solid"/>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12700" cap="flat">
              <a:noFill/>
              <a:miter lim="400000"/>
            </a:ln>
          </a:top>
          <a:bottom>
            <a:ln w="635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Row>
  </a:tblStyle>
  <a:tblStyle styleId="{C7B018BB-80A7-4F77-B60F-C8B233D01FF8}"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chemeClr val="accent6">
              <a:alpha val="25000"/>
            </a:schemeClr>
          </a:solidFill>
        </a:fill>
      </a:tcStyle>
    </a:band2H>
    <a:firstCol>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01D73"/>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1873"/>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1873"/>
          </a:solidFill>
        </a:fill>
      </a:tcStyle>
    </a:firstRow>
  </a:tblStyle>
  <a:tblStyle styleId="{EEE7283C-3CF3-47DC-8721-378D4A62B228}"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b="def" i="def"/>
      <a:tcStyle>
        <a:tcBdr/>
        <a:fill>
          <a:solidFill>
            <a:srgbClr val="DCDEE0">
              <a:alpha val="18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solidFill>
            <a:srgbClr val="838787"/>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solidFill>
            <a:schemeClr val="accent5">
              <a:hueOff val="-239254"/>
              <a:lumOff val="-1399"/>
            </a:schemeClr>
          </a:solidFill>
        </a:fill>
      </a:tcStyle>
    </a:firstRow>
  </a:tblStyle>
  <a:tblStyle styleId="{CF821DB8-F4EB-4A41-A1BA-3FCAFE7338EE}"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b="def" i="def"/>
      <a:tcStyle>
        <a:tcBdr/>
        <a:fill>
          <a:solidFill>
            <a:srgbClr val="D4EB9B">
              <a:alpha val="26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88900" cap="flat">
              <a:solidFill>
                <a:srgbClr val="5F6568"/>
              </a:solidFill>
              <a:prstDash val="solid"/>
              <a:miter lim="400000"/>
            </a:ln>
          </a:top>
          <a:bottom>
            <a:ln w="12700" cap="flat">
              <a:noFill/>
              <a:miter lim="400000"/>
            </a:ln>
          </a:bottom>
          <a:insideH>
            <a:ln w="25400" cap="flat">
              <a:solidFill>
                <a:srgbClr val="D4EB9B">
                  <a:alpha val="26000"/>
                </a:srgbClr>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63500" cap="flat">
              <a:solidFill>
                <a:srgbClr val="5F6568"/>
              </a:solidFill>
              <a:prstDash val="solid"/>
              <a:miter lim="400000"/>
            </a:ln>
          </a:bottom>
          <a:insideH>
            <a:ln w="25400" cap="flat">
              <a:solidFill>
                <a:srgbClr val="D4EB9B">
                  <a:alpha val="26000"/>
                </a:srgbClr>
              </a:solidFill>
              <a:prstDash val="solid"/>
              <a:miter lim="400000"/>
            </a:ln>
          </a:insideH>
          <a:insideV>
            <a:ln w="12700" cap="flat">
              <a:noFill/>
              <a:miter lim="400000"/>
            </a:ln>
          </a:insideV>
        </a:tcBdr>
        <a:fill>
          <a:solidFill>
            <a:srgbClr val="147882"/>
          </a:solidFill>
        </a:fill>
      </a:tcStyle>
    </a:firstRow>
  </a:tblStyle>
  <a:tblStyle styleId="{33BA23B1-9221-436E-865A-0063620EA4FD}" styleName="">
    <a:tblBg/>
    <a:wholeTbl>
      <a:tcTxStyle b="off" i="off">
        <a:font>
          <a:latin typeface="Avenir Next Medium"/>
          <a:ea typeface="Avenir Next Medium"/>
          <a:cs typeface="Avenir Next Medium"/>
        </a:font>
        <a:srgbClr val="FFFFFF"/>
      </a:tcTxStyle>
      <a:tcStyle>
        <a:tcBdr>
          <a:left>
            <a:ln w="12700" cap="flat">
              <a:noFill/>
              <a:miter lim="400000"/>
            </a:ln>
          </a:left>
          <a:right>
            <a:ln w="12700" cap="flat">
              <a:noFill/>
              <a:miter lim="400000"/>
            </a:ln>
          </a:right>
          <a:top>
            <a:ln w="25400" cap="flat">
              <a:solidFill>
                <a:srgbClr val="222222"/>
              </a:solidFill>
              <a:prstDash val="solid"/>
              <a:miter lim="400000"/>
            </a:ln>
          </a:top>
          <a:bottom>
            <a:ln w="254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838787">
              <a:alpha val="75000"/>
            </a:srgbClr>
          </a:solidFill>
        </a:fill>
      </a:tcStyle>
    </a:wholeTbl>
    <a:band2H>
      <a:tcTxStyle b="def" i="def"/>
      <a:tcStyle>
        <a:tcBdr/>
        <a:fill>
          <a:solidFill>
            <a:srgbClr val="686A6A">
              <a:alpha val="85000"/>
            </a:srgbClr>
          </a:solidFill>
        </a:fill>
      </a:tcStyle>
    </a:band2H>
    <a:firstCol>
      <a:tcTxStyle b="on" i="off">
        <a:font>
          <a:latin typeface="Avenir Next Demi Bold"/>
          <a:ea typeface="Avenir Next Demi Bold"/>
          <a:cs typeface="Avenir Next Demi Bold"/>
        </a:font>
        <a:srgbClr val="222222"/>
      </a:tcTxStyle>
      <a:tcStyle>
        <a:tcBdr>
          <a:left>
            <a:ln w="12700" cap="flat">
              <a:noFill/>
              <a:miter lim="400000"/>
            </a:ln>
          </a:left>
          <a:right>
            <a:ln w="63500" cap="flat">
              <a:solidFill>
                <a:srgbClr val="222222"/>
              </a:solidFill>
              <a:prstDash val="solid"/>
              <a:miter lim="400000"/>
            </a:ln>
          </a:right>
          <a:top>
            <a:ln w="25400" cap="flat">
              <a:solidFill>
                <a:srgbClr val="222222"/>
              </a:solidFill>
              <a:prstDash val="solid"/>
              <a:miter lim="400000"/>
            </a:ln>
          </a:top>
          <a:bottom>
            <a:ln w="254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686A6A">
              <a:alpha val="85000"/>
            </a:srgbClr>
          </a:solidFill>
        </a:fill>
      </a:tcStyle>
    </a:firstCol>
    <a:lastRow>
      <a:tcTxStyle b="on" i="off">
        <a:font>
          <a:latin typeface="Avenir Next Demi Bold"/>
          <a:ea typeface="Avenir Next Demi Bold"/>
          <a:cs typeface="Avenir Next Demi Bold"/>
        </a:font>
        <a:srgbClr val="3D3D3D"/>
      </a:tcTxStyle>
      <a:tcStyle>
        <a:tcBdr>
          <a:left>
            <a:ln w="12700" cap="flat">
              <a:noFill/>
              <a:miter lim="400000"/>
            </a:ln>
          </a:left>
          <a:right>
            <a:ln w="12700" cap="flat">
              <a:noFill/>
              <a:miter lim="400000"/>
            </a:ln>
          </a:right>
          <a:top>
            <a:ln w="63500" cap="flat">
              <a:solidFill>
                <a:srgbClr val="222222"/>
              </a:solidFill>
              <a:prstDash val="solid"/>
              <a:miter lim="400000"/>
            </a:ln>
          </a:top>
          <a:bottom>
            <a:ln w="12700" cap="flat">
              <a:noFill/>
              <a:miter lim="400000"/>
            </a:ln>
          </a:bottom>
          <a:insideH>
            <a:ln w="25400" cap="flat">
              <a:solidFill>
                <a:srgbClr val="222222"/>
              </a:solidFill>
              <a:prstDash val="solid"/>
              <a:miter lim="400000"/>
            </a:ln>
          </a:insideH>
          <a:insideV>
            <a:ln w="12700" cap="flat">
              <a:noFill/>
              <a:miter lim="400000"/>
            </a:ln>
          </a:insideV>
        </a:tcBdr>
        <a:fill>
          <a:solidFill>
            <a:srgbClr val="838787"/>
          </a:solidFill>
        </a:fill>
      </a:tcStyle>
    </a:lastRow>
    <a:firstRow>
      <a:tcTxStyle b="on" i="off">
        <a:font>
          <a:latin typeface="Avenir Next Demi Bold"/>
          <a:ea typeface="Avenir Next Demi Bold"/>
          <a:cs typeface="Avenir Next Demi Bold"/>
        </a:font>
        <a:srgbClr val="3D3D3D"/>
      </a:tcTxStyle>
      <a:tcStyle>
        <a:tcBdr>
          <a:left>
            <a:ln w="12700" cap="flat">
              <a:noFill/>
              <a:miter lim="400000"/>
            </a:ln>
          </a:left>
          <a:right>
            <a:ln w="12700" cap="flat">
              <a:noFill/>
              <a:miter lim="400000"/>
            </a:ln>
          </a:right>
          <a:top>
            <a:ln w="12700" cap="flat">
              <a:noFill/>
              <a:miter lim="400000"/>
            </a:ln>
          </a:top>
          <a:bottom>
            <a:ln w="635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838787"/>
          </a:solidFill>
        </a:fill>
      </a:tcStyle>
    </a:firstRow>
  </a:tblStyle>
  <a:tblStyle styleId="{2708684C-4D16-4618-839F-0558EEFCDFE6}" styleName="">
    <a:tblBg/>
    <a:wholeTbl>
      <a:tcTxStyle b="off" i="off">
        <a:font>
          <a:latin typeface="Avenir Next Medium"/>
          <a:ea typeface="Avenir Next Medium"/>
          <a:cs typeface="Avenir Next Medium"/>
        </a:font>
        <a:srgbClr val="838787"/>
      </a:tcTxStyle>
      <a:tcStyle>
        <a:tcBdr>
          <a:left>
            <a:ln w="25400" cap="flat">
              <a:solidFill>
                <a:srgbClr val="5F6568"/>
              </a:solidFill>
              <a:prstDash val="solid"/>
              <a:miter lim="400000"/>
            </a:ln>
          </a:left>
          <a:right>
            <a:ln w="25400" cap="flat">
              <a:solidFill>
                <a:srgbClr val="5F6568"/>
              </a:solidFill>
              <a:prstDash val="solid"/>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wholeTbl>
    <a:band2H>
      <a:tcTxStyle b="def" i="def"/>
      <a:tcStyle>
        <a:tcBdr/>
        <a:fill>
          <a:solidFill>
            <a:srgbClr val="DCDEE0">
              <a:alpha val="18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63500" cap="flat">
              <a:solidFill>
                <a:srgbClr val="5F6568"/>
              </a:solidFill>
              <a:prstDash val="solid"/>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63500" cap="flat">
              <a:solidFill>
                <a:srgbClr val="5F6568"/>
              </a:solidFill>
              <a:prstDash val="solid"/>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A6AAA9"/>
      </a:tcTxStyle>
      <a:tcStyle>
        <a:tcBdr>
          <a:left>
            <a:ln w="25400" cap="flat">
              <a:solidFill>
                <a:srgbClr val="5F6568"/>
              </a:solidFill>
              <a:prstDash val="solid"/>
              <a:miter lim="400000"/>
            </a:ln>
          </a:left>
          <a:right>
            <a:ln w="25400" cap="flat">
              <a:solidFill>
                <a:srgbClr val="5F6568"/>
              </a:solidFill>
              <a:prstDash val="solid"/>
              <a:miter lim="400000"/>
            </a:ln>
          </a:right>
          <a:top>
            <a:ln w="12700" cap="flat">
              <a:noFill/>
              <a:miter lim="400000"/>
            </a:ln>
          </a:top>
          <a:bottom>
            <a:ln w="635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54" name="Shape 254"/>
          <p:cNvSpPr/>
          <p:nvPr>
            <p:ph type="sldImg"/>
          </p:nvPr>
        </p:nvSpPr>
        <p:spPr>
          <a:xfrm>
            <a:off x="1143000" y="685800"/>
            <a:ext cx="4572000" cy="3429000"/>
          </a:xfrm>
          <a:prstGeom prst="rect">
            <a:avLst/>
          </a:prstGeom>
        </p:spPr>
        <p:txBody>
          <a:bodyPr/>
          <a:lstStyle/>
          <a:p>
            <a:pPr/>
          </a:p>
        </p:txBody>
      </p:sp>
      <p:sp>
        <p:nvSpPr>
          <p:cNvPr id="255" name="Shape 25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2" name="Shape 332"/>
          <p:cNvSpPr/>
          <p:nvPr>
            <p:ph type="sldImg"/>
          </p:nvPr>
        </p:nvSpPr>
        <p:spPr>
          <a:prstGeom prst="rect">
            <a:avLst/>
          </a:prstGeom>
        </p:spPr>
        <p:txBody>
          <a:bodyPr/>
          <a:lstStyle/>
          <a:p>
            <a:pPr/>
          </a:p>
        </p:txBody>
      </p:sp>
      <p:sp>
        <p:nvSpPr>
          <p:cNvPr id="333" name="Shape 333"/>
          <p:cNvSpPr/>
          <p:nvPr>
            <p:ph type="body" sz="quarter" idx="1"/>
          </p:nvPr>
        </p:nvSpPr>
        <p:spPr>
          <a:prstGeom prst="rect">
            <a:avLst/>
          </a:prstGeom>
        </p:spPr>
        <p:txBody>
          <a:bodyPr/>
          <a:lstStyle>
            <a:lvl1pPr defTabSz="914400">
              <a:lnSpc>
                <a:spcPct val="100000"/>
              </a:lnSpc>
              <a:defRPr sz="1100">
                <a:latin typeface="Arial"/>
                <a:ea typeface="Arial"/>
                <a:cs typeface="Arial"/>
                <a:sym typeface="Arial"/>
              </a:defRPr>
            </a:lvl1pPr>
          </a:lstStyle>
          <a:p>
            <a:pPr/>
            <a:r>
              <a:t>https://www.usenergyjobs.org/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1" name="Shape 381"/>
          <p:cNvSpPr/>
          <p:nvPr>
            <p:ph type="sldImg"/>
          </p:nvPr>
        </p:nvSpPr>
        <p:spPr>
          <a:prstGeom prst="rect">
            <a:avLst/>
          </a:prstGeom>
        </p:spPr>
        <p:txBody>
          <a:bodyPr/>
          <a:lstStyle/>
          <a:p>
            <a:pPr/>
          </a:p>
        </p:txBody>
      </p:sp>
      <p:sp>
        <p:nvSpPr>
          <p:cNvPr id="382" name="Shape 382"/>
          <p:cNvSpPr/>
          <p:nvPr>
            <p:ph type="body" sz="quarter" idx="1"/>
          </p:nvPr>
        </p:nvSpPr>
        <p:spPr>
          <a:prstGeom prst="rect">
            <a:avLst/>
          </a:prstGeom>
        </p:spPr>
        <p:txBody>
          <a:bodyPr/>
          <a:lstStyle>
            <a:lvl1pPr defTabSz="914400">
              <a:lnSpc>
                <a:spcPct val="100000"/>
              </a:lnSpc>
              <a:defRPr sz="1100">
                <a:latin typeface="Arial"/>
                <a:ea typeface="Arial"/>
                <a:cs typeface="Arial"/>
                <a:sym typeface="Arial"/>
              </a:defRPr>
            </a:lvl1pPr>
          </a:lstStyle>
          <a:p>
            <a:pPr/>
            <a:r>
              <a:t>Please apply your own slide template to this slide!</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amp; Subtitle">
    <p:bg>
      <p:bgPr>
        <a:solidFill>
          <a:srgbClr val="222222"/>
        </a:solidFill>
      </p:bgPr>
    </p:bg>
    <p:spTree>
      <p:nvGrpSpPr>
        <p:cNvPr id="1" name=""/>
        <p:cNvGrpSpPr/>
        <p:nvPr/>
      </p:nvGrpSpPr>
      <p:grpSpPr>
        <a:xfrm>
          <a:off x="0" y="0"/>
          <a:ext cx="0" cy="0"/>
          <a:chOff x="0" y="0"/>
          <a:chExt cx="0" cy="0"/>
        </a:xfrm>
      </p:grpSpPr>
      <p:sp>
        <p:nvSpPr>
          <p:cNvPr id="12" name="Line"/>
          <p:cNvSpPr/>
          <p:nvPr/>
        </p:nvSpPr>
        <p:spPr>
          <a:xfrm flipV="1">
            <a:off x="406400" y="6140894"/>
            <a:ext cx="12192000" cy="263"/>
          </a:xfrm>
          <a:prstGeom prst="line">
            <a:avLst/>
          </a:prstGeom>
          <a:ln w="381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13" name="Title Text"/>
          <p:cNvSpPr txBox="1"/>
          <p:nvPr>
            <p:ph type="title"/>
          </p:nvPr>
        </p:nvSpPr>
        <p:spPr>
          <a:xfrm>
            <a:off x="406400" y="6426200"/>
            <a:ext cx="12192000" cy="2705100"/>
          </a:xfrm>
          <a:prstGeom prst="rect">
            <a:avLst/>
          </a:prstGeom>
        </p:spPr>
        <p:txBody>
          <a:bodyPr/>
          <a:lstStyle>
            <a:lvl1pPr>
              <a:spcBef>
                <a:spcPts val="0"/>
              </a:spcBef>
              <a:defRPr sz="17000"/>
            </a:lvl1pPr>
          </a:lstStyle>
          <a:p>
            <a:pPr/>
            <a:r>
              <a:t>Title Text</a:t>
            </a:r>
          </a:p>
        </p:txBody>
      </p:sp>
      <p:sp>
        <p:nvSpPr>
          <p:cNvPr id="14" name="Body Level One…"/>
          <p:cNvSpPr txBox="1"/>
          <p:nvPr>
            <p:ph type="body" sz="quarter" idx="1"/>
          </p:nvPr>
        </p:nvSpPr>
        <p:spPr>
          <a:xfrm>
            <a:off x="406400" y="4267200"/>
            <a:ext cx="12192000" cy="1803400"/>
          </a:xfrm>
          <a:prstGeom prst="rect">
            <a:avLst/>
          </a:prstGeom>
        </p:spPr>
        <p:txBody>
          <a:bodyPr anchor="b"/>
          <a:lstStyle>
            <a:lvl1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1pPr>
            <a:lvl2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2pPr>
            <a:lvl3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3pPr>
            <a:lvl4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4pPr>
            <a:lvl5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5pPr>
          </a:lstStyle>
          <a:p>
            <a:pPr/>
            <a:r>
              <a:t>Body Level One</a:t>
            </a:r>
          </a:p>
          <a:p>
            <a:pPr lvl="1"/>
            <a:r>
              <a:t>Body Level Two</a:t>
            </a:r>
          </a:p>
          <a:p>
            <a:pPr lvl="2"/>
            <a:r>
              <a:t>Body Level Three</a:t>
            </a:r>
          </a:p>
          <a:p>
            <a:pPr lvl="3"/>
            <a:r>
              <a:t>Body Level Four</a:t>
            </a:r>
          </a:p>
          <a:p>
            <a:pPr lvl="4"/>
            <a:r>
              <a:t>Body Level Five</a:t>
            </a:r>
          </a:p>
        </p:txBody>
      </p:sp>
      <p:sp>
        <p:nvSpPr>
          <p:cNvPr id="15" name="Slide Number"/>
          <p:cNvSpPr txBox="1"/>
          <p:nvPr>
            <p:ph type="sldNum" sz="quarter" idx="2"/>
          </p:nvPr>
        </p:nvSpPr>
        <p:spPr>
          <a:xfrm>
            <a:off x="12194440" y="431800"/>
            <a:ext cx="406898"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222222"/>
        </a:solidFill>
      </p:bgPr>
    </p:bg>
    <p:spTree>
      <p:nvGrpSpPr>
        <p:cNvPr id="1" name=""/>
        <p:cNvGrpSpPr/>
        <p:nvPr/>
      </p:nvGrpSpPr>
      <p:grpSpPr>
        <a:xfrm>
          <a:off x="0" y="0"/>
          <a:ext cx="0" cy="0"/>
          <a:chOff x="0" y="0"/>
          <a:chExt cx="0" cy="0"/>
        </a:xfrm>
      </p:grpSpPr>
      <p:sp>
        <p:nvSpPr>
          <p:cNvPr id="102" name="Text"/>
          <p:cNvSpPr txBox="1"/>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cap="all" spc="120" sz="2400">
                <a:latin typeface="DIN Alternate"/>
                <a:ea typeface="DIN Alternate"/>
                <a:cs typeface="DIN Alternate"/>
                <a:sym typeface="DIN Alternate"/>
              </a:defRPr>
            </a:lvl1pPr>
          </a:lstStyle>
          <a:p>
            <a:pPr/>
            <a:r>
              <a:t>Text</a:t>
            </a:r>
          </a:p>
        </p:txBody>
      </p:sp>
      <p:sp>
        <p:nvSpPr>
          <p:cNvPr id="103" name="Body Level One…"/>
          <p:cNvSpPr txBox="1"/>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pPr/>
            <a:r>
              <a:t>Body Level One</a:t>
            </a:r>
          </a:p>
          <a:p>
            <a:pPr lvl="1"/>
            <a:r>
              <a:t>Body Level Two</a:t>
            </a:r>
          </a:p>
          <a:p>
            <a:pPr lvl="2"/>
            <a:r>
              <a:t>Body Level Three</a:t>
            </a:r>
          </a:p>
          <a:p>
            <a:pPr lvl="3"/>
            <a:r>
              <a:t>Body Level Four</a:t>
            </a:r>
          </a:p>
          <a:p>
            <a:pPr lvl="4"/>
            <a:r>
              <a:t>Body Level Five</a:t>
            </a:r>
          </a:p>
        </p:txBody>
      </p:sp>
      <p:sp>
        <p:nvSpPr>
          <p:cNvPr id="1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3 Up">
    <p:bg>
      <p:bgPr>
        <a:solidFill>
          <a:srgbClr val="222222"/>
        </a:solidFill>
      </p:bgPr>
    </p:bg>
    <p:spTree>
      <p:nvGrpSpPr>
        <p:cNvPr id="1" name=""/>
        <p:cNvGrpSpPr/>
        <p:nvPr/>
      </p:nvGrpSpPr>
      <p:grpSpPr>
        <a:xfrm>
          <a:off x="0" y="0"/>
          <a:ext cx="0" cy="0"/>
          <a:chOff x="0" y="0"/>
          <a:chExt cx="0" cy="0"/>
        </a:xfrm>
      </p:grpSpPr>
      <p:sp>
        <p:nvSpPr>
          <p:cNvPr id="111" name="Image"/>
          <p:cNvSpPr/>
          <p:nvPr>
            <p:ph type="pic" sz="half" idx="13"/>
          </p:nvPr>
        </p:nvSpPr>
        <p:spPr>
          <a:xfrm>
            <a:off x="5463161" y="-90805"/>
            <a:ext cx="8585201" cy="5043805"/>
          </a:xfrm>
          <a:prstGeom prst="rect">
            <a:avLst/>
          </a:prstGeom>
        </p:spPr>
        <p:txBody>
          <a:bodyPr lIns="91439" tIns="45719" rIns="91439" bIns="45719">
            <a:noAutofit/>
          </a:bodyPr>
          <a:lstStyle/>
          <a:p>
            <a:pPr/>
          </a:p>
        </p:txBody>
      </p:sp>
      <p:sp>
        <p:nvSpPr>
          <p:cNvPr id="112" name="Image"/>
          <p:cNvSpPr/>
          <p:nvPr>
            <p:ph type="pic" sz="half" idx="14"/>
          </p:nvPr>
        </p:nvSpPr>
        <p:spPr>
          <a:xfrm>
            <a:off x="5918717" y="4660900"/>
            <a:ext cx="7669766" cy="5219700"/>
          </a:xfrm>
          <a:prstGeom prst="rect">
            <a:avLst/>
          </a:prstGeom>
        </p:spPr>
        <p:txBody>
          <a:bodyPr lIns="91439" tIns="45719" rIns="91439" bIns="45719">
            <a:noAutofit/>
          </a:bodyPr>
          <a:lstStyle/>
          <a:p>
            <a:pPr/>
          </a:p>
        </p:txBody>
      </p:sp>
      <p:sp>
        <p:nvSpPr>
          <p:cNvPr id="113" name="Image"/>
          <p:cNvSpPr/>
          <p:nvPr>
            <p:ph type="pic" idx="15"/>
          </p:nvPr>
        </p:nvSpPr>
        <p:spPr>
          <a:xfrm>
            <a:off x="-1016000" y="-12700"/>
            <a:ext cx="8860898" cy="9779000"/>
          </a:xfrm>
          <a:prstGeom prst="rect">
            <a:avLst/>
          </a:prstGeom>
        </p:spPr>
        <p:txBody>
          <a:bodyPr lIns="91439" tIns="45719" rIns="91439" bIns="45719">
            <a:noAutofit/>
          </a:bodyPr>
          <a:lstStyle/>
          <a:p>
            <a:pPr/>
          </a:p>
        </p:txBody>
      </p:sp>
      <p:sp>
        <p:nvSpPr>
          <p:cNvPr id="1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bg>
      <p:bgPr>
        <a:solidFill>
          <a:srgbClr val="222222"/>
        </a:solidFill>
      </p:bgPr>
    </p:bg>
    <p:spTree>
      <p:nvGrpSpPr>
        <p:cNvPr id="1" name=""/>
        <p:cNvGrpSpPr/>
        <p:nvPr/>
      </p:nvGrpSpPr>
      <p:grpSpPr>
        <a:xfrm>
          <a:off x="0" y="0"/>
          <a:ext cx="0" cy="0"/>
          <a:chOff x="0" y="0"/>
          <a:chExt cx="0" cy="0"/>
        </a:xfrm>
      </p:grpSpPr>
      <p:sp>
        <p:nvSpPr>
          <p:cNvPr id="121" name="Callout"/>
          <p:cNvSpPr/>
          <p:nvPr/>
        </p:nvSpPr>
        <p:spPr>
          <a:xfrm>
            <a:off x="469900" y="2362200"/>
            <a:ext cx="12065000" cy="52292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4" y="0"/>
                </a:moveTo>
                <a:cubicBezTo>
                  <a:pt x="100" y="0"/>
                  <a:pt x="0" y="232"/>
                  <a:pt x="0" y="516"/>
                </a:cubicBezTo>
                <a:lnTo>
                  <a:pt x="0" y="18789"/>
                </a:lnTo>
                <a:cubicBezTo>
                  <a:pt x="0" y="19073"/>
                  <a:pt x="100" y="19305"/>
                  <a:pt x="224" y="19305"/>
                </a:cubicBezTo>
                <a:lnTo>
                  <a:pt x="17228" y="19305"/>
                </a:lnTo>
                <a:lnTo>
                  <a:pt x="17850" y="21600"/>
                </a:lnTo>
                <a:lnTo>
                  <a:pt x="18471" y="19305"/>
                </a:lnTo>
                <a:lnTo>
                  <a:pt x="21376" y="19305"/>
                </a:lnTo>
                <a:cubicBezTo>
                  <a:pt x="21500" y="19305"/>
                  <a:pt x="21600" y="19073"/>
                  <a:pt x="21600" y="18789"/>
                </a:cubicBezTo>
                <a:lnTo>
                  <a:pt x="21600" y="516"/>
                </a:lnTo>
                <a:cubicBezTo>
                  <a:pt x="21600" y="232"/>
                  <a:pt x="21500" y="0"/>
                  <a:pt x="21376" y="0"/>
                </a:cubicBezTo>
                <a:lnTo>
                  <a:pt x="224" y="0"/>
                </a:lnTo>
                <a:close/>
              </a:path>
            </a:pathLst>
          </a:custGeom>
          <a:solidFill>
            <a:schemeClr val="accent1"/>
          </a:solidFill>
          <a:ln w="12700">
            <a:miter lim="400000"/>
          </a:ln>
        </p:spPr>
        <p:txBody>
          <a:bodyPr lIns="50800" tIns="50800" rIns="50800" bIns="50800" anchor="ctr"/>
          <a:lstStyle/>
          <a:p>
            <a:pPr algn="ctr">
              <a:lnSpc>
                <a:spcPct val="80000"/>
              </a:lnSpc>
              <a:spcBef>
                <a:spcPts val="0"/>
              </a:spcBef>
              <a:defRPr cap="all" sz="2800">
                <a:solidFill>
                  <a:srgbClr val="FFFFFF"/>
                </a:solidFill>
                <a:latin typeface="+mn-lt"/>
                <a:ea typeface="+mn-ea"/>
                <a:cs typeface="+mn-cs"/>
                <a:sym typeface="DIN Condensed"/>
              </a:defRPr>
            </a:pPr>
          </a:p>
        </p:txBody>
      </p:sp>
      <p:sp>
        <p:nvSpPr>
          <p:cNvPr id="122" name="Type a quote here."/>
          <p:cNvSpPr txBox="1"/>
          <p:nvPr>
            <p:ph type="body" sz="quarter" idx="13"/>
          </p:nvPr>
        </p:nvSpPr>
        <p:spPr>
          <a:xfrm>
            <a:off x="889000" y="2908300"/>
            <a:ext cx="11226800" cy="1297944"/>
          </a:xfrm>
          <a:prstGeom prst="rect">
            <a:avLst/>
          </a:prstGeom>
        </p:spPr>
        <p:txBody>
          <a:bodyPr>
            <a:spAutoFit/>
          </a:bodyPr>
          <a:lstStyle>
            <a:lvl1pPr marL="0" indent="0">
              <a:lnSpc>
                <a:spcPct val="80000"/>
              </a:lnSpc>
              <a:spcBef>
                <a:spcPts val="0"/>
              </a:spcBef>
              <a:buClrTx/>
              <a:buSzTx/>
              <a:buFontTx/>
              <a:buNone/>
              <a:defRPr cap="all" sz="9400">
                <a:solidFill>
                  <a:srgbClr val="FFFFFF"/>
                </a:solidFill>
                <a:latin typeface="+mn-lt"/>
                <a:ea typeface="+mn-ea"/>
                <a:cs typeface="+mn-cs"/>
                <a:sym typeface="DIN Condensed"/>
              </a:defRPr>
            </a:lvl1pPr>
          </a:lstStyle>
          <a:p>
            <a:pPr/>
            <a:r>
              <a:t>Type a quote here.</a:t>
            </a:r>
          </a:p>
        </p:txBody>
      </p:sp>
      <p:sp>
        <p:nvSpPr>
          <p:cNvPr id="123" name="Johnny Appleseed"/>
          <p:cNvSpPr txBox="1"/>
          <p:nvPr>
            <p:ph type="body" sz="quarter" idx="14"/>
          </p:nvPr>
        </p:nvSpPr>
        <p:spPr>
          <a:xfrm>
            <a:off x="406400" y="7789333"/>
            <a:ext cx="12192000" cy="863604"/>
          </a:xfrm>
          <a:prstGeom prst="rect">
            <a:avLst/>
          </a:prstGeom>
        </p:spPr>
        <p:txBody>
          <a:bodyPr>
            <a:spAutoFit/>
          </a:bodyPr>
          <a:lstStyle>
            <a:lvl1pPr marL="0" indent="0" algn="r">
              <a:lnSpc>
                <a:spcPct val="80000"/>
              </a:lnSpc>
              <a:spcBef>
                <a:spcPts val="0"/>
              </a:spcBef>
              <a:buClrTx/>
              <a:buSzTx/>
              <a:buFontTx/>
              <a:buNone/>
              <a:defRPr sz="6000">
                <a:latin typeface="+mn-lt"/>
                <a:ea typeface="+mn-ea"/>
                <a:cs typeface="+mn-cs"/>
                <a:sym typeface="DIN Condensed"/>
              </a:defRPr>
            </a:lvl1pPr>
          </a:lstStyle>
          <a:p>
            <a:pPr/>
            <a:r>
              <a:t>Johnny Appleseed</a:t>
            </a:r>
          </a:p>
        </p:txBody>
      </p:sp>
      <p:sp>
        <p:nvSpPr>
          <p:cNvPr id="124" name="Text"/>
          <p:cNvSpPr txBox="1"/>
          <p:nvPr>
            <p:ph type="body" sz="quarter" idx="15"/>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cap="all" spc="120" sz="2400">
                <a:latin typeface="DIN Alternate"/>
                <a:ea typeface="DIN Alternate"/>
                <a:cs typeface="DIN Alternate"/>
                <a:sym typeface="DIN Alternate"/>
              </a:defRPr>
            </a:lvl1pPr>
          </a:lstStyle>
          <a:p>
            <a:pPr/>
            <a:r>
              <a:t>Text</a:t>
            </a:r>
          </a:p>
        </p:txBody>
      </p:sp>
      <p:sp>
        <p:nvSpPr>
          <p:cNvPr id="1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 Alt">
    <p:bg>
      <p:bgPr>
        <a:solidFill>
          <a:schemeClr val="accent1"/>
        </a:solidFill>
      </p:bgPr>
    </p:bg>
    <p:spTree>
      <p:nvGrpSpPr>
        <p:cNvPr id="1" name=""/>
        <p:cNvGrpSpPr/>
        <p:nvPr/>
      </p:nvGrpSpPr>
      <p:grpSpPr>
        <a:xfrm>
          <a:off x="0" y="0"/>
          <a:ext cx="0" cy="0"/>
          <a:chOff x="0" y="0"/>
          <a:chExt cx="0" cy="0"/>
        </a:xfrm>
      </p:grpSpPr>
      <p:sp>
        <p:nvSpPr>
          <p:cNvPr id="132" name="Type a quote here."/>
          <p:cNvSpPr txBox="1"/>
          <p:nvPr>
            <p:ph type="body" sz="quarter" idx="13"/>
          </p:nvPr>
        </p:nvSpPr>
        <p:spPr>
          <a:xfrm>
            <a:off x="5892800" y="2641600"/>
            <a:ext cx="6705600" cy="2501900"/>
          </a:xfrm>
          <a:prstGeom prst="rect">
            <a:avLst/>
          </a:prstGeom>
        </p:spPr>
        <p:txBody>
          <a:bodyPr>
            <a:spAutoFit/>
          </a:bodyPr>
          <a:lstStyle>
            <a:lvl1pPr marL="0" indent="0">
              <a:lnSpc>
                <a:spcPct val="80000"/>
              </a:lnSpc>
              <a:spcBef>
                <a:spcPts val="0"/>
              </a:spcBef>
              <a:buClrTx/>
              <a:buSzTx/>
              <a:buFontTx/>
              <a:buNone/>
              <a:defRPr cap="all" sz="9400">
                <a:solidFill>
                  <a:srgbClr val="FFFFFF"/>
                </a:solidFill>
                <a:latin typeface="+mn-lt"/>
                <a:ea typeface="+mn-ea"/>
                <a:cs typeface="+mn-cs"/>
                <a:sym typeface="DIN Condensed"/>
              </a:defRPr>
            </a:lvl1pPr>
          </a:lstStyle>
          <a:p>
            <a:pPr/>
            <a:r>
              <a:t>Type a quote here.</a:t>
            </a:r>
          </a:p>
        </p:txBody>
      </p:sp>
      <p:sp>
        <p:nvSpPr>
          <p:cNvPr id="133" name="Image"/>
          <p:cNvSpPr/>
          <p:nvPr>
            <p:ph type="pic" idx="14"/>
          </p:nvPr>
        </p:nvSpPr>
        <p:spPr>
          <a:xfrm>
            <a:off x="-1016000" y="-12700"/>
            <a:ext cx="8860898" cy="9779000"/>
          </a:xfrm>
          <a:prstGeom prst="rect">
            <a:avLst/>
          </a:prstGeom>
        </p:spPr>
        <p:txBody>
          <a:bodyPr lIns="91439" tIns="45719" rIns="91439" bIns="45719">
            <a:noAutofit/>
          </a:bodyPr>
          <a:lstStyle/>
          <a:p>
            <a:pPr/>
          </a:p>
        </p:txBody>
      </p:sp>
      <p:sp>
        <p:nvSpPr>
          <p:cNvPr id="134" name="Johnny Appleseed"/>
          <p:cNvSpPr txBox="1"/>
          <p:nvPr>
            <p:ph type="body" sz="quarter" idx="15"/>
          </p:nvPr>
        </p:nvSpPr>
        <p:spPr>
          <a:xfrm>
            <a:off x="5892800" y="7789333"/>
            <a:ext cx="6705600" cy="863604"/>
          </a:xfrm>
          <a:prstGeom prst="rect">
            <a:avLst/>
          </a:prstGeom>
        </p:spPr>
        <p:txBody>
          <a:bodyPr anchor="ctr">
            <a:spAutoFit/>
          </a:bodyPr>
          <a:lstStyle>
            <a:lvl1pPr marL="0" indent="0" defTabSz="457200">
              <a:spcBef>
                <a:spcPts val="0"/>
              </a:spcBef>
              <a:buClrTx/>
              <a:buSzTx/>
              <a:buFontTx/>
              <a:buNone/>
              <a:defRPr sz="6000">
                <a:solidFill>
                  <a:srgbClr val="232323"/>
                </a:solidFill>
                <a:latin typeface="+mn-lt"/>
                <a:ea typeface="+mn-ea"/>
                <a:cs typeface="+mn-cs"/>
                <a:sym typeface="DIN Condensed"/>
              </a:defRPr>
            </a:lvl1pPr>
          </a:lstStyle>
          <a:p>
            <a:pPr/>
            <a:r>
              <a:t>Johnny Appleseed</a:t>
            </a:r>
          </a:p>
        </p:txBody>
      </p:sp>
      <p:sp>
        <p:nvSpPr>
          <p:cNvPr id="1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p:bg>
      <p:bgPr>
        <a:solidFill>
          <a:srgbClr val="222222"/>
        </a:solidFill>
      </p:bgPr>
    </p:bg>
    <p:spTree>
      <p:nvGrpSpPr>
        <p:cNvPr id="1" name=""/>
        <p:cNvGrpSpPr/>
        <p:nvPr/>
      </p:nvGrpSpPr>
      <p:grpSpPr>
        <a:xfrm>
          <a:off x="0" y="0"/>
          <a:ext cx="0" cy="0"/>
          <a:chOff x="0" y="0"/>
          <a:chExt cx="0" cy="0"/>
        </a:xfrm>
      </p:grpSpPr>
      <p:sp>
        <p:nvSpPr>
          <p:cNvPr id="142" name="Image"/>
          <p:cNvSpPr/>
          <p:nvPr>
            <p:ph type="pic" idx="13"/>
          </p:nvPr>
        </p:nvSpPr>
        <p:spPr>
          <a:xfrm>
            <a:off x="-914400" y="-12700"/>
            <a:ext cx="14814645" cy="9779000"/>
          </a:xfrm>
          <a:prstGeom prst="rect">
            <a:avLst/>
          </a:prstGeom>
        </p:spPr>
        <p:txBody>
          <a:bodyPr lIns="91439" tIns="45719" rIns="91439" bIns="45719">
            <a:noAutofit/>
          </a:bodyPr>
          <a:lstStyle/>
          <a:p>
            <a:pPr/>
          </a:p>
        </p:txBody>
      </p:sp>
      <p:sp>
        <p:nvSpPr>
          <p:cNvPr id="14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bg>
      <p:bgPr>
        <a:solidFill>
          <a:srgbClr val="222222"/>
        </a:solidFill>
      </p:bgPr>
    </p:bg>
    <p:spTree>
      <p:nvGrpSpPr>
        <p:cNvPr id="1" name=""/>
        <p:cNvGrpSpPr/>
        <p:nvPr/>
      </p:nvGrpSpPr>
      <p:grpSpPr>
        <a:xfrm>
          <a:off x="0" y="0"/>
          <a:ext cx="0" cy="0"/>
          <a:chOff x="0" y="0"/>
          <a:chExt cx="0" cy="0"/>
        </a:xfrm>
      </p:grpSpPr>
      <p:sp>
        <p:nvSpPr>
          <p:cNvPr id="1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Alt">
    <p:spTree>
      <p:nvGrpSpPr>
        <p:cNvPr id="1" name=""/>
        <p:cNvGrpSpPr/>
        <p:nvPr/>
      </p:nvGrpSpPr>
      <p:grpSpPr>
        <a:xfrm>
          <a:off x="0" y="0"/>
          <a:ext cx="0" cy="0"/>
          <a:chOff x="0" y="0"/>
          <a:chExt cx="0" cy="0"/>
        </a:xfrm>
      </p:grpSpPr>
      <p:sp>
        <p:nvSpPr>
          <p:cNvPr id="15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p:spTree>
      <p:nvGrpSpPr>
        <p:cNvPr id="1" name=""/>
        <p:cNvGrpSpPr/>
        <p:nvPr/>
      </p:nvGrpSpPr>
      <p:grpSpPr>
        <a:xfrm>
          <a:off x="0" y="0"/>
          <a:ext cx="0" cy="0"/>
          <a:chOff x="0" y="0"/>
          <a:chExt cx="0" cy="0"/>
        </a:xfrm>
      </p:grpSpPr>
      <p:sp>
        <p:nvSpPr>
          <p:cNvPr id="164" name="Title Text"/>
          <p:cNvSpPr txBox="1"/>
          <p:nvPr>
            <p:ph type="title"/>
          </p:nvPr>
        </p:nvSpPr>
        <p:spPr>
          <a:xfrm>
            <a:off x="443317" y="2278151"/>
            <a:ext cx="12118188" cy="2919254"/>
          </a:xfrm>
          <a:prstGeom prst="rect">
            <a:avLst/>
          </a:prstGeom>
        </p:spPr>
        <p:txBody>
          <a:bodyPr lIns="130026" tIns="130026" rIns="130026" bIns="130026" anchor="b"/>
          <a:lstStyle>
            <a:lvl1pPr algn="ctr" defTabSz="1733973">
              <a:lnSpc>
                <a:spcPct val="100000"/>
              </a:lnSpc>
              <a:spcBef>
                <a:spcPts val="0"/>
              </a:spcBef>
              <a:defRPr cap="none" sz="9800">
                <a:solidFill>
                  <a:srgbClr val="000000"/>
                </a:solidFill>
                <a:latin typeface="Arial"/>
                <a:ea typeface="Arial"/>
                <a:cs typeface="Arial"/>
                <a:sym typeface="Arial"/>
              </a:defRPr>
            </a:lvl1pPr>
          </a:lstStyle>
          <a:p>
            <a:pPr/>
            <a:r>
              <a:t>Title Text</a:t>
            </a:r>
          </a:p>
        </p:txBody>
      </p:sp>
      <p:sp>
        <p:nvSpPr>
          <p:cNvPr id="165" name="Body Level One…"/>
          <p:cNvSpPr txBox="1"/>
          <p:nvPr>
            <p:ph type="body" sz="quarter" idx="1"/>
          </p:nvPr>
        </p:nvSpPr>
        <p:spPr>
          <a:xfrm>
            <a:off x="443306" y="5249955"/>
            <a:ext cx="12118188" cy="1127254"/>
          </a:xfrm>
          <a:prstGeom prst="rect">
            <a:avLst/>
          </a:prstGeom>
        </p:spPr>
        <p:txBody>
          <a:bodyPr lIns="130026" tIns="130026" rIns="130026" bIns="130026"/>
          <a:lstStyle>
            <a:lvl1pPr marL="650240" indent="-535940" algn="ctr" defTabSz="1733973">
              <a:spcBef>
                <a:spcPts val="0"/>
              </a:spcBef>
              <a:buClrTx/>
              <a:buSzTx/>
              <a:buFontTx/>
              <a:buNone/>
              <a:defRPr sz="5200">
                <a:solidFill>
                  <a:srgbClr val="595959"/>
                </a:solidFill>
                <a:latin typeface="Arial"/>
                <a:ea typeface="Arial"/>
                <a:cs typeface="Arial"/>
                <a:sym typeface="Arial"/>
              </a:defRPr>
            </a:lvl1pPr>
            <a:lvl2pPr marL="650240" indent="-53340" algn="ctr" defTabSz="1733973">
              <a:spcBef>
                <a:spcPts val="0"/>
              </a:spcBef>
              <a:buClrTx/>
              <a:buSzTx/>
              <a:buFontTx/>
              <a:buNone/>
              <a:defRPr sz="5200">
                <a:solidFill>
                  <a:srgbClr val="595959"/>
                </a:solidFill>
                <a:latin typeface="Arial"/>
                <a:ea typeface="Arial"/>
                <a:cs typeface="Arial"/>
                <a:sym typeface="Arial"/>
              </a:defRPr>
            </a:lvl2pPr>
            <a:lvl3pPr marL="650240" indent="403859" algn="ctr" defTabSz="1733973">
              <a:spcBef>
                <a:spcPts val="0"/>
              </a:spcBef>
              <a:buClrTx/>
              <a:buSzTx/>
              <a:buFontTx/>
              <a:buNone/>
              <a:defRPr sz="5200">
                <a:solidFill>
                  <a:srgbClr val="595959"/>
                </a:solidFill>
                <a:latin typeface="Arial"/>
                <a:ea typeface="Arial"/>
                <a:cs typeface="Arial"/>
                <a:sym typeface="Arial"/>
              </a:defRPr>
            </a:lvl3pPr>
            <a:lvl4pPr marL="650240" indent="861060" algn="ctr" defTabSz="1733973">
              <a:spcBef>
                <a:spcPts val="0"/>
              </a:spcBef>
              <a:buClrTx/>
              <a:buSzTx/>
              <a:buFontTx/>
              <a:buNone/>
              <a:defRPr sz="5200">
                <a:solidFill>
                  <a:srgbClr val="595959"/>
                </a:solidFill>
                <a:latin typeface="Arial"/>
                <a:ea typeface="Arial"/>
                <a:cs typeface="Arial"/>
                <a:sym typeface="Arial"/>
              </a:defRPr>
            </a:lvl4pPr>
            <a:lvl5pPr marL="650240" indent="1318260" algn="ctr" defTabSz="1733973">
              <a:spcBef>
                <a:spcPts val="0"/>
              </a:spcBef>
              <a:buClrTx/>
              <a:buSzTx/>
              <a:buFontTx/>
              <a:buNone/>
              <a:defRPr sz="5200">
                <a:solidFill>
                  <a:srgbClr val="595959"/>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66" name="Slide Number"/>
          <p:cNvSpPr txBox="1"/>
          <p:nvPr>
            <p:ph type="sldNum" sz="quarter" idx="2"/>
          </p:nvPr>
        </p:nvSpPr>
        <p:spPr>
          <a:xfrm>
            <a:off x="12303065" y="7871586"/>
            <a:ext cx="527027" cy="519276"/>
          </a:xfrm>
          <a:prstGeom prst="rect">
            <a:avLst/>
          </a:prstGeom>
        </p:spPr>
        <p:txBody>
          <a:bodyPr lIns="130026" tIns="130026" rIns="130026" bIns="130026" anchor="ctr"/>
          <a:lstStyle>
            <a:lvl1pPr defTabSz="1733973">
              <a:lnSpc>
                <a:spcPct val="100000"/>
              </a:lnSpc>
              <a:defRPr sz="1800">
                <a:solidFill>
                  <a:srgbClr val="595959"/>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_AND_BODY">
    <p:spTree>
      <p:nvGrpSpPr>
        <p:cNvPr id="1" name=""/>
        <p:cNvGrpSpPr/>
        <p:nvPr/>
      </p:nvGrpSpPr>
      <p:grpSpPr>
        <a:xfrm>
          <a:off x="0" y="0"/>
          <a:ext cx="0" cy="0"/>
          <a:chOff x="0" y="0"/>
          <a:chExt cx="0" cy="0"/>
        </a:xfrm>
      </p:grpSpPr>
      <p:sp>
        <p:nvSpPr>
          <p:cNvPr id="173" name="Title Text"/>
          <p:cNvSpPr txBox="1"/>
          <p:nvPr>
            <p:ph type="title"/>
          </p:nvPr>
        </p:nvSpPr>
        <p:spPr>
          <a:xfrm>
            <a:off x="443306" y="1852124"/>
            <a:ext cx="12118188" cy="814508"/>
          </a:xfrm>
          <a:prstGeom prst="rect">
            <a:avLst/>
          </a:prstGeom>
        </p:spPr>
        <p:txBody>
          <a:bodyPr lIns="130026" tIns="130026" rIns="130026" bIns="130026"/>
          <a:lstStyle>
            <a:lvl1pPr defTabSz="1733973">
              <a:lnSpc>
                <a:spcPct val="100000"/>
              </a:lnSpc>
              <a:spcBef>
                <a:spcPts val="0"/>
              </a:spcBef>
              <a:defRPr cap="none" sz="5200">
                <a:solidFill>
                  <a:srgbClr val="000000"/>
                </a:solidFill>
                <a:latin typeface="Arial"/>
                <a:ea typeface="Arial"/>
                <a:cs typeface="Arial"/>
                <a:sym typeface="Arial"/>
              </a:defRPr>
            </a:lvl1pPr>
          </a:lstStyle>
          <a:p>
            <a:pPr/>
            <a:r>
              <a:t>Title Text</a:t>
            </a:r>
          </a:p>
        </p:txBody>
      </p:sp>
      <p:sp>
        <p:nvSpPr>
          <p:cNvPr id="174" name="Body Level One…"/>
          <p:cNvSpPr txBox="1"/>
          <p:nvPr>
            <p:ph type="body" idx="1"/>
          </p:nvPr>
        </p:nvSpPr>
        <p:spPr>
          <a:xfrm>
            <a:off x="443306" y="2858275"/>
            <a:ext cx="12118188" cy="4858881"/>
          </a:xfrm>
          <a:prstGeom prst="rect">
            <a:avLst/>
          </a:prstGeom>
        </p:spPr>
        <p:txBody>
          <a:bodyPr lIns="130026" tIns="130026" rIns="130026" bIns="130026"/>
          <a:lstStyle>
            <a:lvl1pPr marL="762000" indent="-647700" defTabSz="1733973">
              <a:lnSpc>
                <a:spcPct val="115000"/>
              </a:lnSpc>
              <a:spcBef>
                <a:spcPts val="0"/>
              </a:spcBef>
              <a:buClr>
                <a:srgbClr val="595959"/>
              </a:buClr>
              <a:buSzPts val="3400"/>
              <a:buFont typeface="Arial"/>
              <a:buChar char="●"/>
              <a:defRPr>
                <a:solidFill>
                  <a:srgbClr val="595959"/>
                </a:solidFill>
                <a:latin typeface="Arial"/>
                <a:ea typeface="Arial"/>
                <a:cs typeface="Arial"/>
                <a:sym typeface="Arial"/>
              </a:defRPr>
            </a:lvl1pPr>
            <a:lvl2pPr marL="1367971" indent="-771071" defTabSz="1733973">
              <a:lnSpc>
                <a:spcPct val="115000"/>
              </a:lnSpc>
              <a:spcBef>
                <a:spcPts val="0"/>
              </a:spcBef>
              <a:buClr>
                <a:srgbClr val="595959"/>
              </a:buClr>
              <a:buSzPts val="3400"/>
              <a:buFont typeface="Arial"/>
              <a:buChar char="○"/>
              <a:defRPr>
                <a:solidFill>
                  <a:srgbClr val="595959"/>
                </a:solidFill>
                <a:latin typeface="Arial"/>
                <a:ea typeface="Arial"/>
                <a:cs typeface="Arial"/>
                <a:sym typeface="Arial"/>
              </a:defRPr>
            </a:lvl2pPr>
            <a:lvl3pPr marL="1825171" indent="-771071" defTabSz="1733973">
              <a:lnSpc>
                <a:spcPct val="115000"/>
              </a:lnSpc>
              <a:spcBef>
                <a:spcPts val="0"/>
              </a:spcBef>
              <a:buClr>
                <a:srgbClr val="595959"/>
              </a:buClr>
              <a:buSzPts val="3400"/>
              <a:buFont typeface="Arial"/>
              <a:buChar char="■"/>
              <a:defRPr>
                <a:solidFill>
                  <a:srgbClr val="595959"/>
                </a:solidFill>
                <a:latin typeface="Arial"/>
                <a:ea typeface="Arial"/>
                <a:cs typeface="Arial"/>
                <a:sym typeface="Arial"/>
              </a:defRPr>
            </a:lvl3pPr>
            <a:lvl4pPr marL="2282371" indent="-771071" defTabSz="1733973">
              <a:lnSpc>
                <a:spcPct val="115000"/>
              </a:lnSpc>
              <a:spcBef>
                <a:spcPts val="0"/>
              </a:spcBef>
              <a:buClr>
                <a:srgbClr val="595959"/>
              </a:buClr>
              <a:buSzPts val="3400"/>
              <a:buFont typeface="Arial"/>
              <a:buChar char="●"/>
              <a:defRPr>
                <a:solidFill>
                  <a:srgbClr val="595959"/>
                </a:solidFill>
                <a:latin typeface="Arial"/>
                <a:ea typeface="Arial"/>
                <a:cs typeface="Arial"/>
                <a:sym typeface="Arial"/>
              </a:defRPr>
            </a:lvl4pPr>
            <a:lvl5pPr marL="2739571" indent="-771071" defTabSz="1733973">
              <a:lnSpc>
                <a:spcPct val="115000"/>
              </a:lnSpc>
              <a:spcBef>
                <a:spcPts val="0"/>
              </a:spcBef>
              <a:buClr>
                <a:srgbClr val="595959"/>
              </a:buClr>
              <a:buSzPts val="3400"/>
              <a:buFont typeface="Arial"/>
              <a:buChar char="○"/>
              <a:defRPr>
                <a:solidFill>
                  <a:srgbClr val="595959"/>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75" name="Slide Number"/>
          <p:cNvSpPr txBox="1"/>
          <p:nvPr>
            <p:ph type="sldNum" sz="quarter" idx="2"/>
          </p:nvPr>
        </p:nvSpPr>
        <p:spPr>
          <a:xfrm>
            <a:off x="12303065" y="7871586"/>
            <a:ext cx="527027" cy="519276"/>
          </a:xfrm>
          <a:prstGeom prst="rect">
            <a:avLst/>
          </a:prstGeom>
        </p:spPr>
        <p:txBody>
          <a:bodyPr lIns="130026" tIns="130026" rIns="130026" bIns="130026" anchor="ctr"/>
          <a:lstStyle>
            <a:lvl1pPr defTabSz="1733973">
              <a:lnSpc>
                <a:spcPct val="100000"/>
              </a:lnSpc>
              <a:defRPr sz="1800">
                <a:solidFill>
                  <a:srgbClr val="595959"/>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APTION_ONLY">
    <p:spTree>
      <p:nvGrpSpPr>
        <p:cNvPr id="1" name=""/>
        <p:cNvGrpSpPr/>
        <p:nvPr/>
      </p:nvGrpSpPr>
      <p:grpSpPr>
        <a:xfrm>
          <a:off x="0" y="0"/>
          <a:ext cx="0" cy="0"/>
          <a:chOff x="0" y="0"/>
          <a:chExt cx="0" cy="0"/>
        </a:xfrm>
      </p:grpSpPr>
      <p:sp>
        <p:nvSpPr>
          <p:cNvPr id="182" name="Body Level One…"/>
          <p:cNvSpPr txBox="1"/>
          <p:nvPr>
            <p:ph type="body" sz="quarter" idx="1"/>
          </p:nvPr>
        </p:nvSpPr>
        <p:spPr>
          <a:xfrm>
            <a:off x="443306" y="7236018"/>
            <a:ext cx="8531628" cy="860587"/>
          </a:xfrm>
          <a:prstGeom prst="rect">
            <a:avLst/>
          </a:prstGeom>
        </p:spPr>
        <p:txBody>
          <a:bodyPr lIns="130026" tIns="130026" rIns="130026" bIns="130026" anchor="ctr"/>
          <a:lstStyle>
            <a:lvl1pPr marL="433493" indent="-204893" defTabSz="1733973">
              <a:spcBef>
                <a:spcPts val="0"/>
              </a:spcBef>
              <a:buClrTx/>
              <a:buSzTx/>
              <a:buFontTx/>
              <a:buNone/>
              <a:defRPr>
                <a:solidFill>
                  <a:srgbClr val="595959"/>
                </a:solidFill>
                <a:latin typeface="Arial"/>
                <a:ea typeface="Arial"/>
                <a:cs typeface="Arial"/>
                <a:sym typeface="Arial"/>
              </a:defRPr>
            </a:lvl1pPr>
            <a:lvl2pPr marL="1367971" indent="-771071" defTabSz="1733973">
              <a:spcBef>
                <a:spcPts val="0"/>
              </a:spcBef>
              <a:buClrTx/>
              <a:buSzPts val="3400"/>
              <a:buFontTx/>
              <a:buChar char="○"/>
              <a:defRPr>
                <a:solidFill>
                  <a:srgbClr val="595959"/>
                </a:solidFill>
                <a:latin typeface="Arial"/>
                <a:ea typeface="Arial"/>
                <a:cs typeface="Arial"/>
                <a:sym typeface="Arial"/>
              </a:defRPr>
            </a:lvl2pPr>
            <a:lvl3pPr marL="1825171" indent="-771071" defTabSz="1733973">
              <a:spcBef>
                <a:spcPts val="0"/>
              </a:spcBef>
              <a:buClrTx/>
              <a:buSzPts val="3400"/>
              <a:buFontTx/>
              <a:buChar char="■"/>
              <a:defRPr>
                <a:solidFill>
                  <a:srgbClr val="595959"/>
                </a:solidFill>
                <a:latin typeface="Arial"/>
                <a:ea typeface="Arial"/>
                <a:cs typeface="Arial"/>
                <a:sym typeface="Arial"/>
              </a:defRPr>
            </a:lvl3pPr>
            <a:lvl4pPr marL="2282371" indent="-771071" defTabSz="1733973">
              <a:spcBef>
                <a:spcPts val="0"/>
              </a:spcBef>
              <a:buClrTx/>
              <a:buSzPts val="3400"/>
              <a:buFontTx/>
              <a:buChar char="●"/>
              <a:defRPr>
                <a:solidFill>
                  <a:srgbClr val="595959"/>
                </a:solidFill>
                <a:latin typeface="Arial"/>
                <a:ea typeface="Arial"/>
                <a:cs typeface="Arial"/>
                <a:sym typeface="Arial"/>
              </a:defRPr>
            </a:lvl4pPr>
            <a:lvl5pPr marL="2739571" indent="-771071" defTabSz="1733973">
              <a:spcBef>
                <a:spcPts val="0"/>
              </a:spcBef>
              <a:buClrTx/>
              <a:buSzPts val="3400"/>
              <a:buFontTx/>
              <a:buChar char="○"/>
              <a:defRPr>
                <a:solidFill>
                  <a:srgbClr val="595959"/>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83" name="Slide Number"/>
          <p:cNvSpPr txBox="1"/>
          <p:nvPr>
            <p:ph type="sldNum" sz="quarter" idx="2"/>
          </p:nvPr>
        </p:nvSpPr>
        <p:spPr>
          <a:xfrm>
            <a:off x="12303065" y="7871586"/>
            <a:ext cx="527027" cy="519276"/>
          </a:xfrm>
          <a:prstGeom prst="rect">
            <a:avLst/>
          </a:prstGeom>
        </p:spPr>
        <p:txBody>
          <a:bodyPr lIns="130026" tIns="130026" rIns="130026" bIns="130026" anchor="ctr"/>
          <a:lstStyle>
            <a:lvl1pPr defTabSz="1733973">
              <a:lnSpc>
                <a:spcPct val="100000"/>
              </a:lnSpc>
              <a:defRPr sz="1800">
                <a:solidFill>
                  <a:srgbClr val="595959"/>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Horizontal">
    <p:bg>
      <p:bgPr>
        <a:solidFill>
          <a:srgbClr val="222222"/>
        </a:solidFill>
      </p:bgPr>
    </p:bg>
    <p:spTree>
      <p:nvGrpSpPr>
        <p:cNvPr id="1" name=""/>
        <p:cNvGrpSpPr/>
        <p:nvPr/>
      </p:nvGrpSpPr>
      <p:grpSpPr>
        <a:xfrm>
          <a:off x="0" y="0"/>
          <a:ext cx="0" cy="0"/>
          <a:chOff x="0" y="0"/>
          <a:chExt cx="0" cy="0"/>
        </a:xfrm>
      </p:grpSpPr>
      <p:sp>
        <p:nvSpPr>
          <p:cNvPr id="22" name="Image"/>
          <p:cNvSpPr/>
          <p:nvPr>
            <p:ph type="pic" idx="13"/>
          </p:nvPr>
        </p:nvSpPr>
        <p:spPr>
          <a:xfrm>
            <a:off x="-914400" y="-12700"/>
            <a:ext cx="14814645" cy="9779000"/>
          </a:xfrm>
          <a:prstGeom prst="rect">
            <a:avLst/>
          </a:prstGeom>
        </p:spPr>
        <p:txBody>
          <a:bodyPr lIns="91439" tIns="45719" rIns="91439" bIns="45719">
            <a:noAutofit/>
          </a:bodyPr>
          <a:lstStyle/>
          <a:p>
            <a:pPr/>
          </a:p>
        </p:txBody>
      </p:sp>
      <p:sp>
        <p:nvSpPr>
          <p:cNvPr id="23" name="Line"/>
          <p:cNvSpPr/>
          <p:nvPr>
            <p:ph type="body" sz="quarter" idx="14"/>
          </p:nvPr>
        </p:nvSpPr>
        <p:spPr>
          <a:xfrm flipV="1">
            <a:off x="406400" y="6140894"/>
            <a:ext cx="12192000" cy="263"/>
          </a:xfrm>
          <a:prstGeom prst="line">
            <a:avLst/>
          </a:prstGeom>
          <a:ln w="38100">
            <a:solidFill>
              <a:srgbClr val="A6AAA9"/>
            </a:solidFill>
          </a:ln>
        </p:spPr>
        <p:txBody>
          <a:bodyPr anchor="ctr">
            <a:noAutofit/>
          </a:bodyPr>
          <a:lstStyle/>
          <a:p>
            <a:pPr marL="0" indent="0" defTabSz="457200">
              <a:spcBef>
                <a:spcPts val="0"/>
              </a:spcBef>
              <a:buClrTx/>
              <a:buSzTx/>
              <a:buFontTx/>
              <a:buNone/>
              <a:defRPr sz="1200">
                <a:solidFill>
                  <a:srgbClr val="000000"/>
                </a:solidFill>
                <a:latin typeface="Helvetica"/>
                <a:ea typeface="Helvetica"/>
                <a:cs typeface="Helvetica"/>
                <a:sym typeface="Helvetica"/>
              </a:defRPr>
            </a:pPr>
          </a:p>
        </p:txBody>
      </p:sp>
      <p:sp>
        <p:nvSpPr>
          <p:cNvPr id="24" name="Title Text"/>
          <p:cNvSpPr txBox="1"/>
          <p:nvPr>
            <p:ph type="title"/>
          </p:nvPr>
        </p:nvSpPr>
        <p:spPr>
          <a:xfrm>
            <a:off x="406400" y="6426200"/>
            <a:ext cx="12192000" cy="2705100"/>
          </a:xfrm>
          <a:prstGeom prst="rect">
            <a:avLst/>
          </a:prstGeom>
        </p:spPr>
        <p:txBody>
          <a:bodyPr/>
          <a:lstStyle>
            <a:lvl1pPr>
              <a:spcBef>
                <a:spcPts val="0"/>
              </a:spcBef>
              <a:defRPr sz="17000"/>
            </a:lvl1pPr>
          </a:lstStyle>
          <a:p>
            <a:pPr/>
            <a:r>
              <a:t>Title Text</a:t>
            </a:r>
          </a:p>
        </p:txBody>
      </p:sp>
      <p:sp>
        <p:nvSpPr>
          <p:cNvPr id="25" name="Body Level One…"/>
          <p:cNvSpPr txBox="1"/>
          <p:nvPr>
            <p:ph type="body" sz="quarter" idx="1"/>
          </p:nvPr>
        </p:nvSpPr>
        <p:spPr>
          <a:xfrm>
            <a:off x="406400" y="4267200"/>
            <a:ext cx="12192000" cy="1803400"/>
          </a:xfrm>
          <a:prstGeom prst="rect">
            <a:avLst/>
          </a:prstGeom>
        </p:spPr>
        <p:txBody>
          <a:bodyPr anchor="b"/>
          <a:lstStyle>
            <a:lvl1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1pPr>
            <a:lvl2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2pPr>
            <a:lvl3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3pPr>
            <a:lvl4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4pPr>
            <a:lvl5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5pPr>
          </a:lstStyle>
          <a:p>
            <a:pPr/>
            <a:r>
              <a:t>Body Level One</a:t>
            </a:r>
          </a:p>
          <a:p>
            <a:pPr lvl="1"/>
            <a:r>
              <a:t>Body Level Two</a:t>
            </a:r>
          </a:p>
          <a:p>
            <a:pPr lvl="2"/>
            <a:r>
              <a:t>Body Level Three</a:t>
            </a:r>
          </a:p>
          <a:p>
            <a:pPr lvl="3"/>
            <a:r>
              <a:t>Body Level Four</a:t>
            </a:r>
          </a:p>
          <a:p>
            <a:pPr lvl="4"/>
            <a:r>
              <a:t>Body Level Five</a:t>
            </a:r>
          </a:p>
        </p:txBody>
      </p:sp>
      <p:sp>
        <p:nvSpPr>
          <p:cNvPr id="26" name="Slide Number"/>
          <p:cNvSpPr txBox="1"/>
          <p:nvPr>
            <p:ph type="sldNum" sz="quarter" idx="2"/>
          </p:nvPr>
        </p:nvSpPr>
        <p:spPr>
          <a:xfrm>
            <a:off x="12194440" y="431800"/>
            <a:ext cx="406898"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WO_OBJECTS">
    <p:spTree>
      <p:nvGrpSpPr>
        <p:cNvPr id="1" name=""/>
        <p:cNvGrpSpPr/>
        <p:nvPr/>
      </p:nvGrpSpPr>
      <p:grpSpPr>
        <a:xfrm>
          <a:off x="0" y="0"/>
          <a:ext cx="0" cy="0"/>
          <a:chOff x="0" y="0"/>
          <a:chExt cx="0" cy="0"/>
        </a:xfrm>
      </p:grpSpPr>
      <p:pic>
        <p:nvPicPr>
          <p:cNvPr id="190" name="Google Shape;452;p73" descr="Google Shape;452;p73"/>
          <p:cNvPicPr>
            <a:picLocks noChangeAspect="1"/>
          </p:cNvPicPr>
          <p:nvPr/>
        </p:nvPicPr>
        <p:blipFill>
          <a:blip r:embed="rId2">
            <a:extLst/>
          </a:blip>
          <a:stretch>
            <a:fillRect/>
          </a:stretch>
        </p:blipFill>
        <p:spPr>
          <a:xfrm>
            <a:off x="5509930" y="8027111"/>
            <a:ext cx="1894413" cy="351665"/>
          </a:xfrm>
          <a:prstGeom prst="rect">
            <a:avLst/>
          </a:prstGeom>
          <a:ln w="12700">
            <a:miter lim="400000"/>
          </a:ln>
        </p:spPr>
      </p:pic>
      <p:sp>
        <p:nvSpPr>
          <p:cNvPr id="191" name="Google Shape;453;p73"/>
          <p:cNvSpPr/>
          <p:nvPr/>
        </p:nvSpPr>
        <p:spPr>
          <a:xfrm>
            <a:off x="-1" y="7921797"/>
            <a:ext cx="13004801" cy="490668"/>
          </a:xfrm>
          <a:prstGeom prst="rect">
            <a:avLst/>
          </a:prstGeom>
          <a:solidFill>
            <a:srgbClr val="096BA3"/>
          </a:solidFill>
          <a:ln w="12700">
            <a:miter lim="400000"/>
          </a:ln>
        </p:spPr>
        <p:txBody>
          <a:bodyPr lIns="0" tIns="0" rIns="0" bIns="0" anchor="ctr"/>
          <a:lstStyle/>
          <a:p>
            <a:pPr algn="ctr" defTabSz="1733973">
              <a:spcBef>
                <a:spcPts val="0"/>
              </a:spcBef>
              <a:defRPr sz="2400">
                <a:solidFill>
                  <a:srgbClr val="FFFFFF"/>
                </a:solidFill>
                <a:latin typeface="Calibri"/>
                <a:ea typeface="Calibri"/>
                <a:cs typeface="Calibri"/>
                <a:sym typeface="Calibri"/>
              </a:defRPr>
            </a:pPr>
          </a:p>
        </p:txBody>
      </p:sp>
      <p:pic>
        <p:nvPicPr>
          <p:cNvPr id="192" name="Google Shape;454;p73" descr="Google Shape;454;p73"/>
          <p:cNvPicPr>
            <a:picLocks noChangeAspect="1"/>
          </p:cNvPicPr>
          <p:nvPr/>
        </p:nvPicPr>
        <p:blipFill>
          <a:blip r:embed="rId3">
            <a:extLst/>
          </a:blip>
          <a:stretch>
            <a:fillRect/>
          </a:stretch>
        </p:blipFill>
        <p:spPr>
          <a:xfrm>
            <a:off x="5302353" y="8017113"/>
            <a:ext cx="1800070" cy="332527"/>
          </a:xfrm>
          <a:prstGeom prst="rect">
            <a:avLst/>
          </a:prstGeom>
          <a:ln w="12700">
            <a:miter lim="400000"/>
          </a:ln>
        </p:spPr>
      </p:pic>
      <p:sp>
        <p:nvSpPr>
          <p:cNvPr id="193" name="Title Text"/>
          <p:cNvSpPr txBox="1"/>
          <p:nvPr>
            <p:ph type="title"/>
          </p:nvPr>
        </p:nvSpPr>
        <p:spPr>
          <a:xfrm>
            <a:off x="894079" y="1608666"/>
            <a:ext cx="11216641" cy="1413975"/>
          </a:xfrm>
          <a:prstGeom prst="rect">
            <a:avLst/>
          </a:prstGeom>
        </p:spPr>
        <p:txBody>
          <a:bodyPr lIns="64995" tIns="64995" rIns="64995" bIns="64995" anchor="ctr"/>
          <a:lstStyle>
            <a:lvl1pPr defTabSz="1733973">
              <a:lnSpc>
                <a:spcPct val="90000"/>
              </a:lnSpc>
              <a:spcBef>
                <a:spcPts val="0"/>
              </a:spcBef>
              <a:defRPr cap="none" sz="8200">
                <a:solidFill>
                  <a:srgbClr val="096BA3"/>
                </a:solidFill>
                <a:latin typeface="Calibri"/>
                <a:ea typeface="Calibri"/>
                <a:cs typeface="Calibri"/>
                <a:sym typeface="Calibri"/>
              </a:defRPr>
            </a:lvl1pPr>
          </a:lstStyle>
          <a:p>
            <a:pPr/>
            <a:r>
              <a:t>Title Text</a:t>
            </a:r>
          </a:p>
        </p:txBody>
      </p:sp>
      <p:sp>
        <p:nvSpPr>
          <p:cNvPr id="194" name="Body Level One…"/>
          <p:cNvSpPr txBox="1"/>
          <p:nvPr>
            <p:ph type="body" sz="half" idx="1"/>
          </p:nvPr>
        </p:nvSpPr>
        <p:spPr>
          <a:xfrm>
            <a:off x="894079" y="3166533"/>
            <a:ext cx="5527041" cy="4641281"/>
          </a:xfrm>
          <a:prstGeom prst="rect">
            <a:avLst/>
          </a:prstGeom>
        </p:spPr>
        <p:txBody>
          <a:bodyPr lIns="64995" tIns="64995" rIns="64995" bIns="64995"/>
          <a:lstStyle>
            <a:lvl1pPr marL="774700" indent="-698500" defTabSz="1733973">
              <a:lnSpc>
                <a:spcPct val="90000"/>
              </a:lnSpc>
              <a:spcBef>
                <a:spcPts val="1800"/>
              </a:spcBef>
              <a:buClr>
                <a:srgbClr val="3D4044"/>
              </a:buClr>
              <a:buSzPts val="4400"/>
              <a:buFont typeface="Arial"/>
              <a:buChar char="•"/>
              <a:defRPr sz="4400">
                <a:solidFill>
                  <a:srgbClr val="3D4044"/>
                </a:solidFill>
                <a:latin typeface="Calibri"/>
                <a:ea typeface="Calibri"/>
                <a:cs typeface="Calibri"/>
                <a:sym typeface="Calibri"/>
              </a:defRPr>
            </a:lvl1pPr>
            <a:lvl2pPr marL="1341119" indent="-782319" defTabSz="1733973">
              <a:lnSpc>
                <a:spcPct val="90000"/>
              </a:lnSpc>
              <a:spcBef>
                <a:spcPts val="1800"/>
              </a:spcBef>
              <a:buClr>
                <a:srgbClr val="3D4044"/>
              </a:buClr>
              <a:buSzPts val="4400"/>
              <a:buFont typeface="Arial"/>
              <a:buChar char="•"/>
              <a:defRPr sz="4400">
                <a:solidFill>
                  <a:srgbClr val="3D4044"/>
                </a:solidFill>
                <a:latin typeface="Calibri"/>
                <a:ea typeface="Calibri"/>
                <a:cs typeface="Calibri"/>
                <a:sym typeface="Calibri"/>
              </a:defRPr>
            </a:lvl2pPr>
            <a:lvl3pPr marL="1866900" indent="-838200" defTabSz="1733973">
              <a:lnSpc>
                <a:spcPct val="90000"/>
              </a:lnSpc>
              <a:spcBef>
                <a:spcPts val="1800"/>
              </a:spcBef>
              <a:buClr>
                <a:srgbClr val="3D4044"/>
              </a:buClr>
              <a:buSzPts val="4400"/>
              <a:buFont typeface="Arial"/>
              <a:buChar char="•"/>
              <a:defRPr sz="4400">
                <a:solidFill>
                  <a:srgbClr val="3D4044"/>
                </a:solidFill>
                <a:latin typeface="Calibri"/>
                <a:ea typeface="Calibri"/>
                <a:cs typeface="Calibri"/>
                <a:sym typeface="Calibri"/>
              </a:defRPr>
            </a:lvl3pPr>
            <a:lvl4pPr marL="2406650" indent="-908050" defTabSz="1733973">
              <a:lnSpc>
                <a:spcPct val="90000"/>
              </a:lnSpc>
              <a:spcBef>
                <a:spcPts val="1800"/>
              </a:spcBef>
              <a:buClr>
                <a:srgbClr val="3D4044"/>
              </a:buClr>
              <a:buSzPts val="4400"/>
              <a:buFont typeface="Arial"/>
              <a:buChar char="•"/>
              <a:defRPr sz="4400">
                <a:solidFill>
                  <a:srgbClr val="3D4044"/>
                </a:solidFill>
                <a:latin typeface="Calibri"/>
                <a:ea typeface="Calibri"/>
                <a:cs typeface="Calibri"/>
                <a:sym typeface="Calibri"/>
              </a:defRPr>
            </a:lvl4pPr>
            <a:lvl5pPr marL="2966357" indent="-997857" defTabSz="1733973">
              <a:lnSpc>
                <a:spcPct val="90000"/>
              </a:lnSpc>
              <a:spcBef>
                <a:spcPts val="1800"/>
              </a:spcBef>
              <a:buClr>
                <a:srgbClr val="3D4044"/>
              </a:buClr>
              <a:buSzPts val="4400"/>
              <a:buFont typeface="Arial"/>
              <a:buChar char="•"/>
              <a:defRPr sz="4400">
                <a:solidFill>
                  <a:srgbClr val="3D4044"/>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95" name="Google Shape;467;p76"/>
          <p:cNvSpPr txBox="1"/>
          <p:nvPr>
            <p:ph type="body" sz="half" idx="13"/>
          </p:nvPr>
        </p:nvSpPr>
        <p:spPr>
          <a:xfrm>
            <a:off x="6583680" y="3166533"/>
            <a:ext cx="5527041" cy="4641281"/>
          </a:xfrm>
          <a:prstGeom prst="rect">
            <a:avLst/>
          </a:prstGeom>
        </p:spPr>
        <p:txBody>
          <a:bodyPr lIns="64995" tIns="64995" rIns="64995" bIns="64995"/>
          <a:lstStyle/>
          <a:p>
            <a:pPr marL="774700" indent="-698500" defTabSz="1733973">
              <a:lnSpc>
                <a:spcPct val="90000"/>
              </a:lnSpc>
              <a:spcBef>
                <a:spcPts val="1800"/>
              </a:spcBef>
              <a:buClr>
                <a:srgbClr val="3D4044"/>
              </a:buClr>
              <a:buSzPts val="4400"/>
              <a:buFont typeface="Arial"/>
              <a:buChar char="•"/>
              <a:defRPr sz="4400">
                <a:solidFill>
                  <a:srgbClr val="3D4044"/>
                </a:solidFill>
                <a:latin typeface="Calibri"/>
                <a:ea typeface="Calibri"/>
                <a:cs typeface="Calibri"/>
                <a:sym typeface="Calibri"/>
              </a:defRPr>
            </a:pPr>
          </a:p>
        </p:txBody>
      </p:sp>
      <p:sp>
        <p:nvSpPr>
          <p:cNvPr id="196" name="Slide Number"/>
          <p:cNvSpPr txBox="1"/>
          <p:nvPr>
            <p:ph type="sldNum" sz="quarter" idx="2"/>
          </p:nvPr>
        </p:nvSpPr>
        <p:spPr>
          <a:xfrm>
            <a:off x="6285653" y="7739669"/>
            <a:ext cx="3034455" cy="519276"/>
          </a:xfrm>
          <a:prstGeom prst="rect">
            <a:avLst/>
          </a:prstGeom>
        </p:spPr>
        <p:txBody>
          <a:bodyPr lIns="130026" tIns="130026" rIns="130026" bIns="130026" anchor="ctr"/>
          <a:lstStyle>
            <a:lvl1pPr defTabSz="1733973">
              <a:lnSpc>
                <a:spcPct val="100000"/>
              </a:lnSpc>
              <a:defRPr sz="1800">
                <a:solidFill>
                  <a:srgbClr val="595959"/>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OBJECT">
    <p:spTree>
      <p:nvGrpSpPr>
        <p:cNvPr id="1" name=""/>
        <p:cNvGrpSpPr/>
        <p:nvPr/>
      </p:nvGrpSpPr>
      <p:grpSpPr>
        <a:xfrm>
          <a:off x="0" y="0"/>
          <a:ext cx="0" cy="0"/>
          <a:chOff x="0" y="0"/>
          <a:chExt cx="0" cy="0"/>
        </a:xfrm>
      </p:grpSpPr>
      <p:sp>
        <p:nvSpPr>
          <p:cNvPr id="203" name="Title Text"/>
          <p:cNvSpPr txBox="1"/>
          <p:nvPr>
            <p:ph type="title"/>
          </p:nvPr>
        </p:nvSpPr>
        <p:spPr>
          <a:xfrm>
            <a:off x="650239" y="1512146"/>
            <a:ext cx="11704322" cy="1219414"/>
          </a:xfrm>
          <a:prstGeom prst="rect">
            <a:avLst/>
          </a:prstGeom>
        </p:spPr>
        <p:txBody>
          <a:bodyPr lIns="64995" tIns="64995" rIns="64995" bIns="64995" anchor="ctr"/>
          <a:lstStyle>
            <a:lvl1pPr algn="ctr" defTabSz="1733973">
              <a:lnSpc>
                <a:spcPct val="100000"/>
              </a:lnSpc>
              <a:spcBef>
                <a:spcPts val="0"/>
              </a:spcBef>
              <a:defRPr cap="none" sz="8200">
                <a:solidFill>
                  <a:srgbClr val="000000"/>
                </a:solidFill>
                <a:latin typeface="Calibri"/>
                <a:ea typeface="Calibri"/>
                <a:cs typeface="Calibri"/>
                <a:sym typeface="Calibri"/>
              </a:defRPr>
            </a:lvl1pPr>
          </a:lstStyle>
          <a:p>
            <a:pPr/>
            <a:r>
              <a:t>Title Text</a:t>
            </a:r>
          </a:p>
        </p:txBody>
      </p:sp>
      <p:sp>
        <p:nvSpPr>
          <p:cNvPr id="204" name="Body Level One…"/>
          <p:cNvSpPr txBox="1"/>
          <p:nvPr>
            <p:ph type="body" idx="1"/>
          </p:nvPr>
        </p:nvSpPr>
        <p:spPr>
          <a:xfrm>
            <a:off x="650239" y="2926079"/>
            <a:ext cx="11704322" cy="4827735"/>
          </a:xfrm>
          <a:prstGeom prst="rect">
            <a:avLst/>
          </a:prstGeom>
        </p:spPr>
        <p:txBody>
          <a:bodyPr lIns="64995" tIns="64995" rIns="64995" bIns="64995"/>
          <a:lstStyle>
            <a:lvl1pPr marL="757237" indent="-642937" defTabSz="1733973">
              <a:spcBef>
                <a:spcPts val="500"/>
              </a:spcBef>
              <a:buClr>
                <a:srgbClr val="000000"/>
              </a:buClr>
              <a:buSzPts val="6000"/>
              <a:buFont typeface="Arial"/>
              <a:buChar char="•"/>
              <a:defRPr sz="6000">
                <a:solidFill>
                  <a:srgbClr val="000000"/>
                </a:solidFill>
                <a:latin typeface="Calibri"/>
                <a:ea typeface="Calibri"/>
                <a:cs typeface="Calibri"/>
                <a:sym typeface="Calibri"/>
              </a:defRPr>
            </a:lvl1pPr>
            <a:lvl2pPr marL="1306285" indent="-734785" defTabSz="1733973">
              <a:spcBef>
                <a:spcPts val="500"/>
              </a:spcBef>
              <a:buClr>
                <a:srgbClr val="000000"/>
              </a:buClr>
              <a:buSzPts val="6000"/>
              <a:buFont typeface="Arial"/>
              <a:buChar char="–"/>
              <a:defRPr sz="6000">
                <a:solidFill>
                  <a:srgbClr val="000000"/>
                </a:solidFill>
                <a:latin typeface="Calibri"/>
                <a:ea typeface="Calibri"/>
                <a:cs typeface="Calibri"/>
                <a:sym typeface="Calibri"/>
              </a:defRPr>
            </a:lvl2pPr>
            <a:lvl3pPr marL="1885950" indent="-857250" defTabSz="1733973">
              <a:spcBef>
                <a:spcPts val="500"/>
              </a:spcBef>
              <a:buClr>
                <a:srgbClr val="000000"/>
              </a:buClr>
              <a:buSzPts val="6000"/>
              <a:buFont typeface="Arial"/>
              <a:buChar char="•"/>
              <a:defRPr sz="6000">
                <a:solidFill>
                  <a:srgbClr val="000000"/>
                </a:solidFill>
                <a:latin typeface="Calibri"/>
                <a:ea typeface="Calibri"/>
                <a:cs typeface="Calibri"/>
                <a:sym typeface="Calibri"/>
              </a:defRPr>
            </a:lvl3pPr>
            <a:lvl4pPr marL="2514600" indent="-1028700" defTabSz="1733973">
              <a:spcBef>
                <a:spcPts val="500"/>
              </a:spcBef>
              <a:buClr>
                <a:srgbClr val="000000"/>
              </a:buClr>
              <a:buSzPts val="6000"/>
              <a:buFont typeface="Arial"/>
              <a:buChar char="–"/>
              <a:defRPr sz="6000">
                <a:solidFill>
                  <a:srgbClr val="000000"/>
                </a:solidFill>
                <a:latin typeface="Calibri"/>
                <a:ea typeface="Calibri"/>
                <a:cs typeface="Calibri"/>
                <a:sym typeface="Calibri"/>
              </a:defRPr>
            </a:lvl4pPr>
            <a:lvl5pPr marL="2971800" indent="-1028700" defTabSz="1733973">
              <a:spcBef>
                <a:spcPts val="500"/>
              </a:spcBef>
              <a:buClr>
                <a:srgbClr val="000000"/>
              </a:buClr>
              <a:buSzPts val="6000"/>
              <a:buFont typeface="Arial"/>
              <a:buChar char="»"/>
              <a:defRPr sz="6000">
                <a:solidFill>
                  <a:srgbClr val="000000"/>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05" name="Slide Number"/>
          <p:cNvSpPr txBox="1"/>
          <p:nvPr>
            <p:ph type="sldNum" sz="quarter" idx="2"/>
          </p:nvPr>
        </p:nvSpPr>
        <p:spPr>
          <a:xfrm>
            <a:off x="11928648" y="7957635"/>
            <a:ext cx="425912" cy="472892"/>
          </a:xfrm>
          <a:prstGeom prst="rect">
            <a:avLst/>
          </a:prstGeom>
        </p:spPr>
        <p:txBody>
          <a:bodyPr lIns="64995" tIns="64995" rIns="64995" bIns="64995" anchor="ctr"/>
          <a:lstStyle>
            <a:lvl1pPr defTabSz="1733973">
              <a:lnSpc>
                <a:spcPct val="100000"/>
              </a:lnSpc>
              <a:defRPr sz="22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2">
    <p:spTree>
      <p:nvGrpSpPr>
        <p:cNvPr id="1" name=""/>
        <p:cNvGrpSpPr/>
        <p:nvPr/>
      </p:nvGrpSpPr>
      <p:grpSpPr>
        <a:xfrm>
          <a:off x="0" y="0"/>
          <a:ext cx="0" cy="0"/>
          <a:chOff x="0" y="0"/>
          <a:chExt cx="0" cy="0"/>
        </a:xfrm>
      </p:grpSpPr>
      <p:sp>
        <p:nvSpPr>
          <p:cNvPr id="212" name="Title Text"/>
          <p:cNvSpPr txBox="1"/>
          <p:nvPr>
            <p:ph type="title"/>
          </p:nvPr>
        </p:nvSpPr>
        <p:spPr>
          <a:xfrm>
            <a:off x="1958088" y="2278151"/>
            <a:ext cx="9088854" cy="2919254"/>
          </a:xfrm>
          <a:prstGeom prst="rect">
            <a:avLst/>
          </a:prstGeom>
        </p:spPr>
        <p:txBody>
          <a:bodyPr lIns="97493" tIns="97493" rIns="97493" bIns="97493" anchor="b"/>
          <a:lstStyle>
            <a:lvl1pPr algn="ctr" defTabSz="1733973">
              <a:lnSpc>
                <a:spcPct val="100000"/>
              </a:lnSpc>
              <a:spcBef>
                <a:spcPts val="0"/>
              </a:spcBef>
              <a:defRPr cap="none" sz="7200">
                <a:solidFill>
                  <a:srgbClr val="000000"/>
                </a:solidFill>
                <a:latin typeface="Arial"/>
                <a:ea typeface="Arial"/>
                <a:cs typeface="Arial"/>
                <a:sym typeface="Arial"/>
              </a:defRPr>
            </a:lvl1pPr>
          </a:lstStyle>
          <a:p>
            <a:pPr/>
            <a:r>
              <a:t>Title Text</a:t>
            </a:r>
          </a:p>
        </p:txBody>
      </p:sp>
      <p:sp>
        <p:nvSpPr>
          <p:cNvPr id="213" name="Body Level One…"/>
          <p:cNvSpPr txBox="1"/>
          <p:nvPr>
            <p:ph type="body" sz="quarter" idx="1"/>
          </p:nvPr>
        </p:nvSpPr>
        <p:spPr>
          <a:xfrm>
            <a:off x="1958078" y="5249953"/>
            <a:ext cx="9088854" cy="1127255"/>
          </a:xfrm>
          <a:prstGeom prst="rect">
            <a:avLst/>
          </a:prstGeom>
        </p:spPr>
        <p:txBody>
          <a:bodyPr lIns="97493" tIns="97493" rIns="97493" bIns="97493"/>
          <a:lstStyle>
            <a:lvl1pPr marL="433493" indent="-204893" algn="ctr" defTabSz="1733973">
              <a:spcBef>
                <a:spcPts val="0"/>
              </a:spcBef>
              <a:buClrTx/>
              <a:buSzTx/>
              <a:buFontTx/>
              <a:buNone/>
              <a:defRPr sz="3600">
                <a:solidFill>
                  <a:srgbClr val="585858"/>
                </a:solidFill>
                <a:latin typeface="Arial"/>
                <a:ea typeface="Arial"/>
                <a:cs typeface="Arial"/>
                <a:sym typeface="Arial"/>
              </a:defRPr>
            </a:lvl1pPr>
            <a:lvl2pPr marL="433493" indent="252306" algn="ctr" defTabSz="1733973">
              <a:spcBef>
                <a:spcPts val="0"/>
              </a:spcBef>
              <a:buClrTx/>
              <a:buSzTx/>
              <a:buFontTx/>
              <a:buNone/>
              <a:defRPr sz="3600">
                <a:solidFill>
                  <a:srgbClr val="585858"/>
                </a:solidFill>
                <a:latin typeface="Arial"/>
                <a:ea typeface="Arial"/>
                <a:cs typeface="Arial"/>
                <a:sym typeface="Arial"/>
              </a:defRPr>
            </a:lvl2pPr>
            <a:lvl3pPr marL="433493" indent="709506" algn="ctr" defTabSz="1733973">
              <a:spcBef>
                <a:spcPts val="0"/>
              </a:spcBef>
              <a:buClrTx/>
              <a:buSzTx/>
              <a:buFontTx/>
              <a:buNone/>
              <a:defRPr sz="3600">
                <a:solidFill>
                  <a:srgbClr val="585858"/>
                </a:solidFill>
                <a:latin typeface="Arial"/>
                <a:ea typeface="Arial"/>
                <a:cs typeface="Arial"/>
                <a:sym typeface="Arial"/>
              </a:defRPr>
            </a:lvl3pPr>
            <a:lvl4pPr marL="433493" indent="1166706" algn="ctr" defTabSz="1733973">
              <a:spcBef>
                <a:spcPts val="0"/>
              </a:spcBef>
              <a:buClrTx/>
              <a:buSzTx/>
              <a:buFontTx/>
              <a:buNone/>
              <a:defRPr sz="3600">
                <a:solidFill>
                  <a:srgbClr val="585858"/>
                </a:solidFill>
                <a:latin typeface="Arial"/>
                <a:ea typeface="Arial"/>
                <a:cs typeface="Arial"/>
                <a:sym typeface="Arial"/>
              </a:defRPr>
            </a:lvl4pPr>
            <a:lvl5pPr marL="433493" indent="1623906" algn="ctr" defTabSz="1733973">
              <a:spcBef>
                <a:spcPts val="0"/>
              </a:spcBef>
              <a:buClrTx/>
              <a:buSzTx/>
              <a:buFontTx/>
              <a:buNone/>
              <a:defRPr sz="3600">
                <a:solidFill>
                  <a:srgbClr val="585858"/>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214" name="Slide Number"/>
          <p:cNvSpPr txBox="1"/>
          <p:nvPr>
            <p:ph type="sldNum" sz="quarter" idx="2"/>
          </p:nvPr>
        </p:nvSpPr>
        <p:spPr>
          <a:xfrm>
            <a:off x="10870937" y="7947319"/>
            <a:ext cx="377202" cy="367802"/>
          </a:xfrm>
          <a:prstGeom prst="rect">
            <a:avLst/>
          </a:prstGeom>
        </p:spPr>
        <p:txBody>
          <a:bodyPr lIns="97493" tIns="97493" rIns="97493" bIns="97493" anchor="ctr"/>
          <a:lstStyle>
            <a:lvl1pPr defTabSz="1733973">
              <a:lnSpc>
                <a:spcPct val="100000"/>
              </a:lnSpc>
              <a:defRPr sz="1200">
                <a:solidFill>
                  <a:srgbClr val="585858"/>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OBJECT">
    <p:spTree>
      <p:nvGrpSpPr>
        <p:cNvPr id="1" name=""/>
        <p:cNvGrpSpPr/>
        <p:nvPr/>
      </p:nvGrpSpPr>
      <p:grpSpPr>
        <a:xfrm>
          <a:off x="0" y="0"/>
          <a:ext cx="0" cy="0"/>
          <a:chOff x="0" y="0"/>
          <a:chExt cx="0" cy="0"/>
        </a:xfrm>
      </p:grpSpPr>
      <p:sp>
        <p:nvSpPr>
          <p:cNvPr id="221" name="Google Shape;195;p46"/>
          <p:cNvSpPr/>
          <p:nvPr/>
        </p:nvSpPr>
        <p:spPr>
          <a:xfrm>
            <a:off x="404142" y="1705187"/>
            <a:ext cx="12194135" cy="1208746"/>
          </a:xfrm>
          <a:prstGeom prst="rect">
            <a:avLst/>
          </a:prstGeom>
          <a:solidFill>
            <a:srgbClr val="262626">
              <a:alpha val="69800"/>
            </a:srgbClr>
          </a:solidFill>
          <a:ln w="12700">
            <a:miter lim="400000"/>
          </a:ln>
        </p:spPr>
        <p:txBody>
          <a:bodyPr lIns="0" tIns="0" rIns="0" bIns="0" anchor="ctr"/>
          <a:lstStyle/>
          <a:p>
            <a:pPr algn="ctr" defTabSz="1733973">
              <a:spcBef>
                <a:spcPts val="0"/>
              </a:spcBef>
              <a:defRPr sz="3400">
                <a:solidFill>
                  <a:srgbClr val="FFFFFF"/>
                </a:solidFill>
                <a:latin typeface="Arial"/>
                <a:ea typeface="Arial"/>
                <a:cs typeface="Arial"/>
                <a:sym typeface="Arial"/>
              </a:defRPr>
            </a:pPr>
          </a:p>
        </p:txBody>
      </p:sp>
      <p:grpSp>
        <p:nvGrpSpPr>
          <p:cNvPr id="225" name="Google Shape;196;p46"/>
          <p:cNvGrpSpPr/>
          <p:nvPr/>
        </p:nvGrpSpPr>
        <p:grpSpPr>
          <a:xfrm>
            <a:off x="404135" y="2902454"/>
            <a:ext cx="12196280" cy="145620"/>
            <a:chOff x="0" y="0"/>
            <a:chExt cx="12196278" cy="145619"/>
          </a:xfrm>
        </p:grpSpPr>
        <p:sp>
          <p:nvSpPr>
            <p:cNvPr id="222" name="Google Shape;197;p46"/>
            <p:cNvSpPr/>
            <p:nvPr/>
          </p:nvSpPr>
          <p:spPr>
            <a:xfrm>
              <a:off x="-1" y="-1"/>
              <a:ext cx="2275614" cy="145621"/>
            </a:xfrm>
            <a:prstGeom prst="rect">
              <a:avLst/>
            </a:prstGeom>
            <a:solidFill>
              <a:srgbClr val="084499"/>
            </a:solidFill>
            <a:ln w="12700" cap="flat">
              <a:noFill/>
              <a:miter lim="400000"/>
            </a:ln>
            <a:effectLst/>
          </p:spPr>
          <p:txBody>
            <a:bodyPr wrap="square" lIns="0" tIns="0" rIns="0" bIns="0" numCol="1" anchor="ctr">
              <a:noAutofit/>
            </a:bodyPr>
            <a:lstStyle/>
            <a:p>
              <a:pPr algn="ctr" defTabSz="1733973">
                <a:spcBef>
                  <a:spcPts val="0"/>
                </a:spcBef>
                <a:defRPr sz="3400">
                  <a:solidFill>
                    <a:srgbClr val="FFFFFF"/>
                  </a:solidFill>
                  <a:latin typeface="Arial"/>
                  <a:ea typeface="Arial"/>
                  <a:cs typeface="Arial"/>
                  <a:sym typeface="Arial"/>
                </a:defRPr>
              </a:pPr>
            </a:p>
          </p:txBody>
        </p:sp>
        <p:sp>
          <p:nvSpPr>
            <p:cNvPr id="223" name="Google Shape;198;p46"/>
            <p:cNvSpPr/>
            <p:nvPr/>
          </p:nvSpPr>
          <p:spPr>
            <a:xfrm>
              <a:off x="2275797" y="-1"/>
              <a:ext cx="3901478" cy="145621"/>
            </a:xfrm>
            <a:prstGeom prst="rect">
              <a:avLst/>
            </a:prstGeom>
            <a:solidFill>
              <a:srgbClr val="0AA1B7"/>
            </a:solidFill>
            <a:ln w="12700" cap="flat">
              <a:noFill/>
              <a:miter lim="400000"/>
            </a:ln>
            <a:effectLst/>
          </p:spPr>
          <p:txBody>
            <a:bodyPr wrap="square" lIns="0" tIns="0" rIns="0" bIns="0" numCol="1" anchor="ctr">
              <a:noAutofit/>
            </a:bodyPr>
            <a:lstStyle/>
            <a:p>
              <a:pPr algn="ctr" defTabSz="1733973">
                <a:spcBef>
                  <a:spcPts val="0"/>
                </a:spcBef>
                <a:defRPr sz="3400">
                  <a:solidFill>
                    <a:srgbClr val="FFFFFF"/>
                  </a:solidFill>
                  <a:latin typeface="Arial"/>
                  <a:ea typeface="Arial"/>
                  <a:cs typeface="Arial"/>
                  <a:sym typeface="Arial"/>
                </a:defRPr>
              </a:pPr>
            </a:p>
          </p:txBody>
        </p:sp>
        <p:sp>
          <p:nvSpPr>
            <p:cNvPr id="224" name="Google Shape;199;p46"/>
            <p:cNvSpPr/>
            <p:nvPr/>
          </p:nvSpPr>
          <p:spPr>
            <a:xfrm>
              <a:off x="6174906" y="-1"/>
              <a:ext cx="6021373" cy="145621"/>
            </a:xfrm>
            <a:prstGeom prst="rect">
              <a:avLst/>
            </a:prstGeom>
            <a:solidFill>
              <a:srgbClr val="A4CC06"/>
            </a:solidFill>
            <a:ln w="12700" cap="flat">
              <a:noFill/>
              <a:miter lim="400000"/>
            </a:ln>
            <a:effectLst/>
          </p:spPr>
          <p:txBody>
            <a:bodyPr wrap="square" lIns="0" tIns="0" rIns="0" bIns="0" numCol="1" anchor="ctr">
              <a:noAutofit/>
            </a:bodyPr>
            <a:lstStyle/>
            <a:p>
              <a:pPr algn="ctr" defTabSz="1733973">
                <a:spcBef>
                  <a:spcPts val="0"/>
                </a:spcBef>
                <a:defRPr sz="3400">
                  <a:solidFill>
                    <a:srgbClr val="FFFFFF"/>
                  </a:solidFill>
                  <a:latin typeface="Arial"/>
                  <a:ea typeface="Arial"/>
                  <a:cs typeface="Arial"/>
                  <a:sym typeface="Arial"/>
                </a:defRPr>
              </a:pPr>
            </a:p>
          </p:txBody>
        </p:sp>
      </p:grpSp>
      <p:sp>
        <p:nvSpPr>
          <p:cNvPr id="226" name="Title Text"/>
          <p:cNvSpPr txBox="1"/>
          <p:nvPr>
            <p:ph type="title"/>
          </p:nvPr>
        </p:nvSpPr>
        <p:spPr>
          <a:xfrm>
            <a:off x="404142" y="1891452"/>
            <a:ext cx="12194135" cy="1032961"/>
          </a:xfrm>
          <a:prstGeom prst="rect">
            <a:avLst/>
          </a:prstGeom>
          <a:solidFill>
            <a:srgbClr val="262626">
              <a:alpha val="69800"/>
            </a:srgbClr>
          </a:solidFill>
        </p:spPr>
        <p:txBody>
          <a:bodyPr lIns="64995" tIns="64995" rIns="64995" bIns="64995" anchor="ctr"/>
          <a:lstStyle>
            <a:lvl1pPr algn="r" defTabSz="1733973">
              <a:lnSpc>
                <a:spcPct val="100000"/>
              </a:lnSpc>
              <a:spcBef>
                <a:spcPts val="0"/>
              </a:spcBef>
              <a:defRPr cap="none" sz="7800">
                <a:solidFill>
                  <a:srgbClr val="FFFFFF"/>
                </a:solidFill>
                <a:latin typeface="Corbel"/>
                <a:ea typeface="Corbel"/>
                <a:cs typeface="Corbel"/>
                <a:sym typeface="Corbel"/>
              </a:defRPr>
            </a:lvl1pPr>
          </a:lstStyle>
          <a:p>
            <a:pPr/>
            <a:r>
              <a:t>Title Text</a:t>
            </a:r>
          </a:p>
        </p:txBody>
      </p:sp>
      <p:sp>
        <p:nvSpPr>
          <p:cNvPr id="227" name="Body Level One…"/>
          <p:cNvSpPr txBox="1"/>
          <p:nvPr>
            <p:ph type="body" sz="half" idx="1"/>
          </p:nvPr>
        </p:nvSpPr>
        <p:spPr>
          <a:xfrm>
            <a:off x="2533226" y="3495040"/>
            <a:ext cx="10065067" cy="4258987"/>
          </a:xfrm>
          <a:prstGeom prst="rect">
            <a:avLst/>
          </a:prstGeom>
        </p:spPr>
        <p:txBody>
          <a:bodyPr lIns="64995" tIns="64995" rIns="64995" bIns="64995"/>
          <a:lstStyle>
            <a:lvl1pPr marL="733425" indent="-607694" defTabSz="1733973">
              <a:spcBef>
                <a:spcPts val="3700"/>
              </a:spcBef>
              <a:buClr>
                <a:srgbClr val="A6A6A6"/>
              </a:buClr>
              <a:buSzPts val="4400"/>
              <a:buFont typeface="Helvetica"/>
              <a:buChar char="🡽"/>
              <a:defRPr sz="4400">
                <a:solidFill>
                  <a:srgbClr val="262626"/>
                </a:solidFill>
                <a:latin typeface="Calibri"/>
                <a:ea typeface="Calibri"/>
                <a:cs typeface="Calibri"/>
                <a:sym typeface="Calibri"/>
              </a:defRPr>
            </a:lvl1pPr>
            <a:lvl2pPr marL="1245869" indent="-662938" defTabSz="1733973">
              <a:spcBef>
                <a:spcPts val="3700"/>
              </a:spcBef>
              <a:buClr>
                <a:srgbClr val="A6A6A6"/>
              </a:buClr>
              <a:buSzPts val="4400"/>
              <a:buFont typeface="Helvetica"/>
              <a:buChar char="🡽"/>
              <a:defRPr sz="4400">
                <a:solidFill>
                  <a:srgbClr val="262626"/>
                </a:solidFill>
                <a:latin typeface="Calibri"/>
                <a:ea typeface="Calibri"/>
                <a:cs typeface="Calibri"/>
                <a:sym typeface="Calibri"/>
              </a:defRPr>
            </a:lvl2pPr>
            <a:lvl3pPr marL="1769362" indent="-729231" defTabSz="1733973">
              <a:spcBef>
                <a:spcPts val="3700"/>
              </a:spcBef>
              <a:buClr>
                <a:srgbClr val="A6A6A6"/>
              </a:buClr>
              <a:buSzPts val="4400"/>
              <a:buFont typeface="Helvetica"/>
              <a:buChar char="🡽"/>
              <a:defRPr sz="4400">
                <a:solidFill>
                  <a:srgbClr val="262626"/>
                </a:solidFill>
                <a:latin typeface="Calibri"/>
                <a:ea typeface="Calibri"/>
                <a:cs typeface="Calibri"/>
                <a:sym typeface="Calibri"/>
              </a:defRPr>
            </a:lvl3pPr>
            <a:lvl4pPr marL="2307588" indent="-810257" defTabSz="1733973">
              <a:spcBef>
                <a:spcPts val="3700"/>
              </a:spcBef>
              <a:buClr>
                <a:srgbClr val="A6A6A6"/>
              </a:buClr>
              <a:buSzPts val="4400"/>
              <a:buFont typeface="Helvetica"/>
              <a:buChar char="🡽"/>
              <a:defRPr sz="4400">
                <a:solidFill>
                  <a:srgbClr val="262626"/>
                </a:solidFill>
                <a:latin typeface="Calibri"/>
                <a:ea typeface="Calibri"/>
                <a:cs typeface="Calibri"/>
                <a:sym typeface="Calibri"/>
              </a:defRPr>
            </a:lvl4pPr>
            <a:lvl5pPr marL="2764790" indent="-810260" defTabSz="1733973">
              <a:spcBef>
                <a:spcPts val="3700"/>
              </a:spcBef>
              <a:buClr>
                <a:srgbClr val="A6A6A6"/>
              </a:buClr>
              <a:buSzPts val="4400"/>
              <a:buFont typeface="Helvetica"/>
              <a:buChar char="🡽"/>
              <a:defRPr sz="4400">
                <a:solidFill>
                  <a:srgbClr val="262626"/>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28" name="Slide Number"/>
          <p:cNvSpPr txBox="1"/>
          <p:nvPr>
            <p:ph type="sldNum" sz="quarter" idx="2"/>
          </p:nvPr>
        </p:nvSpPr>
        <p:spPr>
          <a:xfrm>
            <a:off x="12233848" y="1321018"/>
            <a:ext cx="477406" cy="536392"/>
          </a:xfrm>
          <a:prstGeom prst="rect">
            <a:avLst/>
          </a:prstGeom>
        </p:spPr>
        <p:txBody>
          <a:bodyPr lIns="64995" tIns="64995" rIns="64995" bIns="64995" anchor="ctr"/>
          <a:lstStyle>
            <a:lvl1pPr defTabSz="1733973">
              <a:lnSpc>
                <a:spcPct val="100000"/>
              </a:lnSpc>
              <a:defRPr b="1" sz="2600">
                <a:solidFill>
                  <a:srgbClr val="262626"/>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_AND_TWO_COLUMNS">
    <p:spTree>
      <p:nvGrpSpPr>
        <p:cNvPr id="1" name=""/>
        <p:cNvGrpSpPr/>
        <p:nvPr/>
      </p:nvGrpSpPr>
      <p:grpSpPr>
        <a:xfrm>
          <a:off x="0" y="0"/>
          <a:ext cx="0" cy="0"/>
          <a:chOff x="0" y="0"/>
          <a:chExt cx="0" cy="0"/>
        </a:xfrm>
      </p:grpSpPr>
      <p:sp>
        <p:nvSpPr>
          <p:cNvPr id="235" name="Title Text"/>
          <p:cNvSpPr txBox="1"/>
          <p:nvPr>
            <p:ph type="title"/>
          </p:nvPr>
        </p:nvSpPr>
        <p:spPr>
          <a:xfrm>
            <a:off x="443305" y="1852124"/>
            <a:ext cx="12118187" cy="814508"/>
          </a:xfrm>
          <a:prstGeom prst="rect">
            <a:avLst/>
          </a:prstGeom>
        </p:spPr>
        <p:txBody>
          <a:bodyPr lIns="129991" tIns="129991" rIns="129991" bIns="129991"/>
          <a:lstStyle>
            <a:lvl1pPr defTabSz="1733973">
              <a:lnSpc>
                <a:spcPct val="100000"/>
              </a:lnSpc>
              <a:spcBef>
                <a:spcPts val="0"/>
              </a:spcBef>
              <a:defRPr cap="none" sz="5200">
                <a:solidFill>
                  <a:srgbClr val="000000"/>
                </a:solidFill>
                <a:latin typeface="Arial"/>
                <a:ea typeface="Arial"/>
                <a:cs typeface="Arial"/>
                <a:sym typeface="Arial"/>
              </a:defRPr>
            </a:lvl1pPr>
          </a:lstStyle>
          <a:p>
            <a:pPr/>
            <a:r>
              <a:t>Title Text</a:t>
            </a:r>
          </a:p>
        </p:txBody>
      </p:sp>
      <p:sp>
        <p:nvSpPr>
          <p:cNvPr id="236" name="Body Level One…"/>
          <p:cNvSpPr txBox="1"/>
          <p:nvPr>
            <p:ph type="body" sz="half" idx="1"/>
          </p:nvPr>
        </p:nvSpPr>
        <p:spPr>
          <a:xfrm>
            <a:off x="443305" y="2858275"/>
            <a:ext cx="5688748" cy="4858881"/>
          </a:xfrm>
          <a:prstGeom prst="rect">
            <a:avLst/>
          </a:prstGeom>
        </p:spPr>
        <p:txBody>
          <a:bodyPr lIns="129991" tIns="129991" rIns="129991" bIns="129991"/>
          <a:lstStyle>
            <a:lvl1pPr marL="729342" indent="-589642" defTabSz="1733973">
              <a:lnSpc>
                <a:spcPct val="115000"/>
              </a:lnSpc>
              <a:spcBef>
                <a:spcPts val="0"/>
              </a:spcBef>
              <a:buClr>
                <a:srgbClr val="585858"/>
              </a:buClr>
              <a:buSzPts val="2600"/>
              <a:buFont typeface="Arial"/>
              <a:buChar char="●"/>
              <a:defRPr sz="2600">
                <a:solidFill>
                  <a:srgbClr val="585858"/>
                </a:solidFill>
                <a:latin typeface="Arial"/>
                <a:ea typeface="Arial"/>
                <a:cs typeface="Arial"/>
                <a:sym typeface="Arial"/>
              </a:defRPr>
            </a:lvl1pPr>
            <a:lvl2pPr marL="1186542" indent="-589642" defTabSz="1733973">
              <a:lnSpc>
                <a:spcPct val="115000"/>
              </a:lnSpc>
              <a:spcBef>
                <a:spcPts val="0"/>
              </a:spcBef>
              <a:buClr>
                <a:srgbClr val="585858"/>
              </a:buClr>
              <a:buSzPts val="2600"/>
              <a:buFont typeface="Arial"/>
              <a:buChar char="○"/>
              <a:defRPr sz="2600">
                <a:solidFill>
                  <a:srgbClr val="585858"/>
                </a:solidFill>
                <a:latin typeface="Arial"/>
                <a:ea typeface="Arial"/>
                <a:cs typeface="Arial"/>
                <a:sym typeface="Arial"/>
              </a:defRPr>
            </a:lvl2pPr>
            <a:lvl3pPr marL="1643742" indent="-589642" defTabSz="1733973">
              <a:lnSpc>
                <a:spcPct val="115000"/>
              </a:lnSpc>
              <a:spcBef>
                <a:spcPts val="0"/>
              </a:spcBef>
              <a:buClr>
                <a:srgbClr val="585858"/>
              </a:buClr>
              <a:buSzPts val="2600"/>
              <a:buFont typeface="Arial"/>
              <a:buChar char="■"/>
              <a:defRPr sz="2600">
                <a:solidFill>
                  <a:srgbClr val="585858"/>
                </a:solidFill>
                <a:latin typeface="Arial"/>
                <a:ea typeface="Arial"/>
                <a:cs typeface="Arial"/>
                <a:sym typeface="Arial"/>
              </a:defRPr>
            </a:lvl3pPr>
            <a:lvl4pPr marL="2100942" indent="-589642" defTabSz="1733973">
              <a:lnSpc>
                <a:spcPct val="115000"/>
              </a:lnSpc>
              <a:spcBef>
                <a:spcPts val="0"/>
              </a:spcBef>
              <a:buClr>
                <a:srgbClr val="585858"/>
              </a:buClr>
              <a:buSzPts val="2600"/>
              <a:buFont typeface="Arial"/>
              <a:buChar char="●"/>
              <a:defRPr sz="2600">
                <a:solidFill>
                  <a:srgbClr val="585858"/>
                </a:solidFill>
                <a:latin typeface="Arial"/>
                <a:ea typeface="Arial"/>
                <a:cs typeface="Arial"/>
                <a:sym typeface="Arial"/>
              </a:defRPr>
            </a:lvl4pPr>
            <a:lvl5pPr marL="2558142" indent="-589642" defTabSz="1733973">
              <a:lnSpc>
                <a:spcPct val="115000"/>
              </a:lnSpc>
              <a:spcBef>
                <a:spcPts val="0"/>
              </a:spcBef>
              <a:buClr>
                <a:srgbClr val="585858"/>
              </a:buClr>
              <a:buSzPts val="2600"/>
              <a:buFont typeface="Arial"/>
              <a:buChar char="○"/>
              <a:defRPr sz="2600">
                <a:solidFill>
                  <a:srgbClr val="585858"/>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237" name="Google Shape;147;p35"/>
          <p:cNvSpPr txBox="1"/>
          <p:nvPr>
            <p:ph type="body" sz="half" idx="13"/>
          </p:nvPr>
        </p:nvSpPr>
        <p:spPr>
          <a:xfrm>
            <a:off x="6872744" y="2858275"/>
            <a:ext cx="5688748" cy="4858881"/>
          </a:xfrm>
          <a:prstGeom prst="rect">
            <a:avLst/>
          </a:prstGeom>
        </p:spPr>
        <p:txBody>
          <a:bodyPr lIns="129991" tIns="129991" rIns="129991" bIns="129991"/>
          <a:lstStyle/>
          <a:p>
            <a:pPr marL="762000" indent="-647700" defTabSz="1733973">
              <a:lnSpc>
                <a:spcPct val="115000"/>
              </a:lnSpc>
              <a:spcBef>
                <a:spcPts val="0"/>
              </a:spcBef>
              <a:buClr>
                <a:srgbClr val="585858"/>
              </a:buClr>
              <a:buSzPts val="3400"/>
              <a:buFont typeface="Arial"/>
              <a:buChar char="●"/>
              <a:defRPr>
                <a:solidFill>
                  <a:srgbClr val="585858"/>
                </a:solidFill>
                <a:latin typeface="Arial"/>
                <a:ea typeface="Arial"/>
                <a:cs typeface="Arial"/>
                <a:sym typeface="Arial"/>
              </a:defRPr>
            </a:pPr>
          </a:p>
        </p:txBody>
      </p:sp>
      <p:sp>
        <p:nvSpPr>
          <p:cNvPr id="238" name="Slide Number"/>
          <p:cNvSpPr txBox="1"/>
          <p:nvPr>
            <p:ph type="sldNum" sz="quarter" idx="2"/>
          </p:nvPr>
        </p:nvSpPr>
        <p:spPr>
          <a:xfrm>
            <a:off x="12303261" y="7871553"/>
            <a:ext cx="526956" cy="519205"/>
          </a:xfrm>
          <a:prstGeom prst="rect">
            <a:avLst/>
          </a:prstGeom>
        </p:spPr>
        <p:txBody>
          <a:bodyPr lIns="129991" tIns="129991" rIns="129991" bIns="129991" anchor="ctr"/>
          <a:lstStyle>
            <a:lvl1pPr defTabSz="1733973">
              <a:lnSpc>
                <a:spcPct val="100000"/>
              </a:lnSpc>
              <a:defRPr sz="1800">
                <a:solidFill>
                  <a:srgbClr val="585858"/>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Bullets &amp; Photo">
    <p:spTree>
      <p:nvGrpSpPr>
        <p:cNvPr id="1" name=""/>
        <p:cNvGrpSpPr/>
        <p:nvPr/>
      </p:nvGrpSpPr>
      <p:grpSpPr>
        <a:xfrm>
          <a:off x="0" y="0"/>
          <a:ext cx="0" cy="0"/>
          <a:chOff x="0" y="0"/>
          <a:chExt cx="0" cy="0"/>
        </a:xfrm>
      </p:grpSpPr>
      <p:sp>
        <p:nvSpPr>
          <p:cNvPr id="245" name="Image"/>
          <p:cNvSpPr/>
          <p:nvPr>
            <p:ph type="pic" sz="quarter" idx="13"/>
          </p:nvPr>
        </p:nvSpPr>
        <p:spPr>
          <a:xfrm>
            <a:off x="7175500" y="2540000"/>
            <a:ext cx="4102100" cy="6157180"/>
          </a:xfrm>
          <a:prstGeom prst="rect">
            <a:avLst/>
          </a:prstGeom>
        </p:spPr>
        <p:txBody>
          <a:bodyPr lIns="91439" tIns="45719" rIns="91439" bIns="45719">
            <a:noAutofit/>
          </a:bodyPr>
          <a:lstStyle/>
          <a:p>
            <a:pPr/>
          </a:p>
        </p:txBody>
      </p:sp>
      <p:sp>
        <p:nvSpPr>
          <p:cNvPr id="246" name="Title Text"/>
          <p:cNvSpPr txBox="1"/>
          <p:nvPr>
            <p:ph type="title"/>
          </p:nvPr>
        </p:nvSpPr>
        <p:spPr>
          <a:xfrm>
            <a:off x="1270000" y="254000"/>
            <a:ext cx="10464800" cy="2438400"/>
          </a:xfrm>
          <a:prstGeom prst="rect">
            <a:avLst/>
          </a:prstGeom>
        </p:spPr>
        <p:txBody>
          <a:bodyPr anchor="ctr">
            <a:noAutofit/>
          </a:bodyPr>
          <a:lstStyle>
            <a:lvl1pPr algn="ctr">
              <a:lnSpc>
                <a:spcPct val="100000"/>
              </a:lnSpc>
              <a:spcBef>
                <a:spcPts val="0"/>
              </a:spcBef>
              <a:defRPr cap="none" sz="8400">
                <a:solidFill>
                  <a:srgbClr val="000000"/>
                </a:solidFill>
                <a:latin typeface="Gill Sans"/>
                <a:ea typeface="Gill Sans"/>
                <a:cs typeface="Gill Sans"/>
                <a:sym typeface="Gill Sans"/>
              </a:defRPr>
            </a:lvl1pPr>
          </a:lstStyle>
          <a:p>
            <a:pPr/>
            <a:r>
              <a:t>Title Text</a:t>
            </a:r>
          </a:p>
        </p:txBody>
      </p:sp>
      <p:sp>
        <p:nvSpPr>
          <p:cNvPr id="247" name="Body Level One…"/>
          <p:cNvSpPr txBox="1"/>
          <p:nvPr>
            <p:ph type="body" sz="half" idx="1"/>
          </p:nvPr>
        </p:nvSpPr>
        <p:spPr>
          <a:xfrm>
            <a:off x="1270000" y="2768600"/>
            <a:ext cx="5041900" cy="5715000"/>
          </a:xfrm>
          <a:prstGeom prst="rect">
            <a:avLst/>
          </a:prstGeom>
        </p:spPr>
        <p:txBody>
          <a:bodyPr anchor="ctr">
            <a:noAutofit/>
          </a:bodyPr>
          <a:lstStyle>
            <a:lvl1pPr marL="812120" indent="-494620">
              <a:spcBef>
                <a:spcPts val="3800"/>
              </a:spcBef>
              <a:buClrTx/>
              <a:buSzPct val="171000"/>
              <a:buFontTx/>
              <a:buChar char="•"/>
              <a:defRPr sz="3200">
                <a:solidFill>
                  <a:srgbClr val="000000"/>
                </a:solidFill>
                <a:latin typeface="Gill Sans"/>
                <a:ea typeface="Gill Sans"/>
                <a:cs typeface="Gill Sans"/>
                <a:sym typeface="Gill Sans"/>
              </a:defRPr>
            </a:lvl1pPr>
            <a:lvl2pPr marL="1256620" indent="-494620">
              <a:spcBef>
                <a:spcPts val="3800"/>
              </a:spcBef>
              <a:buClrTx/>
              <a:buSzPct val="171000"/>
              <a:buFontTx/>
              <a:buChar char="•"/>
              <a:defRPr sz="3200">
                <a:solidFill>
                  <a:srgbClr val="000000"/>
                </a:solidFill>
                <a:latin typeface="Gill Sans"/>
                <a:ea typeface="Gill Sans"/>
                <a:cs typeface="Gill Sans"/>
                <a:sym typeface="Gill Sans"/>
              </a:defRPr>
            </a:lvl2pPr>
            <a:lvl3pPr marL="1701120" indent="-494620">
              <a:spcBef>
                <a:spcPts val="3800"/>
              </a:spcBef>
              <a:buClrTx/>
              <a:buSzPct val="171000"/>
              <a:buFontTx/>
              <a:buChar char="•"/>
              <a:defRPr sz="3200">
                <a:solidFill>
                  <a:srgbClr val="000000"/>
                </a:solidFill>
                <a:latin typeface="Gill Sans"/>
                <a:ea typeface="Gill Sans"/>
                <a:cs typeface="Gill Sans"/>
                <a:sym typeface="Gill Sans"/>
              </a:defRPr>
            </a:lvl3pPr>
            <a:lvl4pPr marL="2145620" indent="-494620">
              <a:spcBef>
                <a:spcPts val="3800"/>
              </a:spcBef>
              <a:buClrTx/>
              <a:buSzPct val="171000"/>
              <a:buFontTx/>
              <a:buChar char="•"/>
              <a:defRPr sz="3200">
                <a:solidFill>
                  <a:srgbClr val="000000"/>
                </a:solidFill>
                <a:latin typeface="Gill Sans"/>
                <a:ea typeface="Gill Sans"/>
                <a:cs typeface="Gill Sans"/>
                <a:sym typeface="Gill Sans"/>
              </a:defRPr>
            </a:lvl4pPr>
            <a:lvl5pPr marL="2590120" indent="-494620">
              <a:spcBef>
                <a:spcPts val="3800"/>
              </a:spcBef>
              <a:buClrTx/>
              <a:buSzPct val="171000"/>
              <a:buFontTx/>
              <a:buChar char="•"/>
              <a:defRPr sz="3200">
                <a:solidFill>
                  <a:srgbClr val="000000"/>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48" name="Slide Number"/>
          <p:cNvSpPr txBox="1"/>
          <p:nvPr>
            <p:ph type="sldNum" sz="quarter" idx="2"/>
          </p:nvPr>
        </p:nvSpPr>
        <p:spPr>
          <a:xfrm>
            <a:off x="6324600" y="9258300"/>
            <a:ext cx="342900" cy="368300"/>
          </a:xfrm>
          <a:prstGeom prst="rect">
            <a:avLst/>
          </a:prstGeom>
        </p:spPr>
        <p:txBody>
          <a:bodyPr/>
          <a:lstStyle>
            <a:lvl1pPr algn="ctr">
              <a:lnSpc>
                <a:spcPct val="100000"/>
              </a:lnSpc>
              <a:defRPr sz="1800">
                <a:solidFill>
                  <a:srgbClr val="000000"/>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Alt">
    <p:spTree>
      <p:nvGrpSpPr>
        <p:cNvPr id="1" name=""/>
        <p:cNvGrpSpPr/>
        <p:nvPr/>
      </p:nvGrpSpPr>
      <p:grpSpPr>
        <a:xfrm>
          <a:off x="0" y="0"/>
          <a:ext cx="0" cy="0"/>
          <a:chOff x="0" y="0"/>
          <a:chExt cx="0" cy="0"/>
        </a:xfrm>
      </p:grpSpPr>
      <p:sp>
        <p:nvSpPr>
          <p:cNvPr id="33" name="Line"/>
          <p:cNvSpPr/>
          <p:nvPr/>
        </p:nvSpPr>
        <p:spPr>
          <a:xfrm flipV="1">
            <a:off x="406400" y="6140894"/>
            <a:ext cx="12192000" cy="263"/>
          </a:xfrm>
          <a:prstGeom prst="line">
            <a:avLst/>
          </a:prstGeom>
          <a:ln w="381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34" name="Title Text"/>
          <p:cNvSpPr txBox="1"/>
          <p:nvPr>
            <p:ph type="title"/>
          </p:nvPr>
        </p:nvSpPr>
        <p:spPr>
          <a:xfrm>
            <a:off x="406400" y="6426200"/>
            <a:ext cx="12192000" cy="2705100"/>
          </a:xfrm>
          <a:prstGeom prst="rect">
            <a:avLst/>
          </a:prstGeom>
        </p:spPr>
        <p:txBody>
          <a:bodyPr/>
          <a:lstStyle>
            <a:lvl1pPr>
              <a:spcBef>
                <a:spcPts val="0"/>
              </a:spcBef>
              <a:defRPr sz="17000"/>
            </a:lvl1pPr>
          </a:lstStyle>
          <a:p>
            <a:pPr/>
            <a:r>
              <a:t>Title Text</a:t>
            </a:r>
          </a:p>
        </p:txBody>
      </p:sp>
      <p:sp>
        <p:nvSpPr>
          <p:cNvPr id="35" name="Body Level One…"/>
          <p:cNvSpPr txBox="1"/>
          <p:nvPr>
            <p:ph type="body" sz="quarter" idx="1"/>
          </p:nvPr>
        </p:nvSpPr>
        <p:spPr>
          <a:xfrm>
            <a:off x="406400" y="4267200"/>
            <a:ext cx="12192000" cy="1803400"/>
          </a:xfrm>
          <a:prstGeom prst="rect">
            <a:avLst/>
          </a:prstGeom>
        </p:spPr>
        <p:txBody>
          <a:bodyPr anchor="b"/>
          <a:lstStyle>
            <a:lvl1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1pPr>
            <a:lvl2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2pPr>
            <a:lvl3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3pPr>
            <a:lvl4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4pPr>
            <a:lvl5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5pPr>
          </a:lstStyle>
          <a:p>
            <a:pPr/>
            <a:r>
              <a:t>Body Level One</a:t>
            </a:r>
          </a:p>
          <a:p>
            <a:pPr lvl="1"/>
            <a:r>
              <a:t>Body Level Two</a:t>
            </a:r>
          </a:p>
          <a:p>
            <a:pPr lvl="2"/>
            <a:r>
              <a:t>Body Level Three</a:t>
            </a:r>
          </a:p>
          <a:p>
            <a:pPr lvl="3"/>
            <a:r>
              <a:t>Body Level Four</a:t>
            </a:r>
          </a:p>
          <a:p>
            <a:pPr lvl="4"/>
            <a:r>
              <a:t>Body Level Five</a:t>
            </a:r>
          </a:p>
        </p:txBody>
      </p:sp>
      <p:sp>
        <p:nvSpPr>
          <p:cNvPr id="36" name="Slide Number"/>
          <p:cNvSpPr txBox="1"/>
          <p:nvPr>
            <p:ph type="sldNum" sz="quarter" idx="2"/>
          </p:nvPr>
        </p:nvSpPr>
        <p:spPr>
          <a:xfrm>
            <a:off x="12161859" y="419100"/>
            <a:ext cx="406898"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Center">
    <p:bg>
      <p:bgPr>
        <a:solidFill>
          <a:srgbClr val="222222"/>
        </a:solidFill>
      </p:bgPr>
    </p:bg>
    <p:spTree>
      <p:nvGrpSpPr>
        <p:cNvPr id="1" name=""/>
        <p:cNvGrpSpPr/>
        <p:nvPr/>
      </p:nvGrpSpPr>
      <p:grpSpPr>
        <a:xfrm>
          <a:off x="0" y="0"/>
          <a:ext cx="0" cy="0"/>
          <a:chOff x="0" y="0"/>
          <a:chExt cx="0" cy="0"/>
        </a:xfrm>
      </p:grpSpPr>
      <p:sp>
        <p:nvSpPr>
          <p:cNvPr id="43" name="Title Text"/>
          <p:cNvSpPr txBox="1"/>
          <p:nvPr>
            <p:ph type="title"/>
          </p:nvPr>
        </p:nvSpPr>
        <p:spPr>
          <a:xfrm>
            <a:off x="406400" y="4038600"/>
            <a:ext cx="12192000" cy="4521200"/>
          </a:xfrm>
          <a:prstGeom prst="rect">
            <a:avLst/>
          </a:prstGeom>
        </p:spPr>
        <p:txBody>
          <a:bodyPr/>
          <a:lstStyle>
            <a:lvl1pPr>
              <a:spcBef>
                <a:spcPts val="0"/>
              </a:spcBef>
              <a:defRPr sz="17000"/>
            </a:lvl1pPr>
          </a:lstStyle>
          <a:p>
            <a:pPr/>
            <a:r>
              <a:t>Title Text</a:t>
            </a:r>
          </a:p>
        </p:txBody>
      </p:sp>
      <p:sp>
        <p:nvSpPr>
          <p:cNvPr id="44" name="Slide Number"/>
          <p:cNvSpPr txBox="1"/>
          <p:nvPr>
            <p:ph type="sldNum" sz="quarter" idx="2"/>
          </p:nvPr>
        </p:nvSpPr>
        <p:spPr>
          <a:xfrm>
            <a:off x="12194440" y="431800"/>
            <a:ext cx="406898"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Vertical">
    <p:bg>
      <p:bgPr>
        <a:solidFill>
          <a:srgbClr val="222222"/>
        </a:solidFill>
      </p:bgPr>
    </p:bg>
    <p:spTree>
      <p:nvGrpSpPr>
        <p:cNvPr id="1" name=""/>
        <p:cNvGrpSpPr/>
        <p:nvPr/>
      </p:nvGrpSpPr>
      <p:grpSpPr>
        <a:xfrm>
          <a:off x="0" y="0"/>
          <a:ext cx="0" cy="0"/>
          <a:chOff x="0" y="0"/>
          <a:chExt cx="0" cy="0"/>
        </a:xfrm>
      </p:grpSpPr>
      <p:sp>
        <p:nvSpPr>
          <p:cNvPr id="51" name="Line"/>
          <p:cNvSpPr/>
          <p:nvPr/>
        </p:nvSpPr>
        <p:spPr>
          <a:xfrm flipV="1">
            <a:off x="5892800" y="6141012"/>
            <a:ext cx="6705600" cy="145"/>
          </a:xfrm>
          <a:prstGeom prst="line">
            <a:avLst/>
          </a:prstGeom>
          <a:ln w="381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52" name="Image"/>
          <p:cNvSpPr/>
          <p:nvPr>
            <p:ph type="pic" idx="13"/>
          </p:nvPr>
        </p:nvSpPr>
        <p:spPr>
          <a:xfrm>
            <a:off x="-1016000" y="-12700"/>
            <a:ext cx="8860898" cy="9779000"/>
          </a:xfrm>
          <a:prstGeom prst="rect">
            <a:avLst/>
          </a:prstGeom>
        </p:spPr>
        <p:txBody>
          <a:bodyPr lIns="91439" tIns="45719" rIns="91439" bIns="45719">
            <a:noAutofit/>
          </a:bodyPr>
          <a:lstStyle/>
          <a:p>
            <a:pPr/>
          </a:p>
        </p:txBody>
      </p:sp>
      <p:sp>
        <p:nvSpPr>
          <p:cNvPr id="53" name="Title Text"/>
          <p:cNvSpPr txBox="1"/>
          <p:nvPr>
            <p:ph type="title"/>
          </p:nvPr>
        </p:nvSpPr>
        <p:spPr>
          <a:xfrm>
            <a:off x="5892800" y="6426200"/>
            <a:ext cx="6705600" cy="2705100"/>
          </a:xfrm>
          <a:prstGeom prst="rect">
            <a:avLst/>
          </a:prstGeom>
        </p:spPr>
        <p:txBody>
          <a:bodyPr/>
          <a:lstStyle>
            <a:lvl1pPr>
              <a:spcBef>
                <a:spcPts val="0"/>
              </a:spcBef>
              <a:defRPr sz="17000"/>
            </a:lvl1pPr>
          </a:lstStyle>
          <a:p>
            <a:pPr/>
            <a:r>
              <a:t>Title Text</a:t>
            </a:r>
          </a:p>
        </p:txBody>
      </p:sp>
      <p:sp>
        <p:nvSpPr>
          <p:cNvPr id="54" name="Body Level One…"/>
          <p:cNvSpPr txBox="1"/>
          <p:nvPr>
            <p:ph type="body" sz="quarter" idx="1"/>
          </p:nvPr>
        </p:nvSpPr>
        <p:spPr>
          <a:xfrm>
            <a:off x="5892800" y="4267200"/>
            <a:ext cx="6705600" cy="1803400"/>
          </a:xfrm>
          <a:prstGeom prst="rect">
            <a:avLst/>
          </a:prstGeom>
        </p:spPr>
        <p:txBody>
          <a:bodyPr anchor="b"/>
          <a:lstStyle>
            <a:lvl1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1pPr>
            <a:lvl2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2pPr>
            <a:lvl3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3pPr>
            <a:lvl4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4pPr>
            <a:lvl5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5pPr>
          </a:lstStyle>
          <a:p>
            <a:pPr/>
            <a:r>
              <a:t>Body Level One</a:t>
            </a:r>
          </a:p>
          <a:p>
            <a:pPr lvl="1"/>
            <a:r>
              <a:t>Body Level Two</a:t>
            </a:r>
          </a:p>
          <a:p>
            <a:pPr lvl="2"/>
            <a:r>
              <a:t>Body Level Three</a:t>
            </a:r>
          </a:p>
          <a:p>
            <a:pPr lvl="3"/>
            <a:r>
              <a:t>Body Level Four</a:t>
            </a:r>
          </a:p>
          <a:p>
            <a:pPr lvl="4"/>
            <a:r>
              <a:t>Body Level Five</a:t>
            </a:r>
          </a:p>
        </p:txBody>
      </p:sp>
      <p:sp>
        <p:nvSpPr>
          <p:cNvPr id="55" name="Slide Number"/>
          <p:cNvSpPr txBox="1"/>
          <p:nvPr>
            <p:ph type="sldNum" sz="quarter" idx="2"/>
          </p:nvPr>
        </p:nvSpPr>
        <p:spPr>
          <a:xfrm>
            <a:off x="12194440" y="431800"/>
            <a:ext cx="406898"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62" name="Text"/>
          <p:cNvSpPr txBox="1"/>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cap="all" spc="120" sz="2400">
                <a:latin typeface="DIN Alternate"/>
                <a:ea typeface="DIN Alternate"/>
                <a:cs typeface="DIN Alternate"/>
                <a:sym typeface="DIN Alternate"/>
              </a:defRPr>
            </a:lvl1pPr>
          </a:lstStyle>
          <a:p>
            <a:pPr/>
            <a:r>
              <a:t>Text</a:t>
            </a:r>
          </a:p>
        </p:txBody>
      </p:sp>
      <p:sp>
        <p:nvSpPr>
          <p:cNvPr id="63" name="Title Text"/>
          <p:cNvSpPr txBox="1"/>
          <p:nvPr>
            <p:ph type="title"/>
          </p:nvPr>
        </p:nvSpPr>
        <p:spPr>
          <a:prstGeom prst="rect">
            <a:avLst/>
          </a:prstGeom>
        </p:spPr>
        <p:txBody>
          <a:bodyPr/>
          <a:lstStyle/>
          <a:p>
            <a:pPr/>
            <a:r>
              <a:t>Title Text</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solidFill>
          <a:srgbClr val="222222"/>
        </a:solidFill>
      </p:bgPr>
    </p:bg>
    <p:spTree>
      <p:nvGrpSpPr>
        <p:cNvPr id="1" name=""/>
        <p:cNvGrpSpPr/>
        <p:nvPr/>
      </p:nvGrpSpPr>
      <p:grpSpPr>
        <a:xfrm>
          <a:off x="0" y="0"/>
          <a:ext cx="0" cy="0"/>
          <a:chOff x="0" y="0"/>
          <a:chExt cx="0" cy="0"/>
        </a:xfrm>
      </p:grpSpPr>
      <p:sp>
        <p:nvSpPr>
          <p:cNvPr id="71" name="Text"/>
          <p:cNvSpPr txBox="1"/>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cap="all" spc="120" sz="2400">
                <a:latin typeface="DIN Alternate"/>
                <a:ea typeface="DIN Alternate"/>
                <a:cs typeface="DIN Alternate"/>
                <a:sym typeface="DIN Alternate"/>
              </a:defRPr>
            </a:lvl1pPr>
          </a:lstStyle>
          <a:p>
            <a:pPr/>
            <a:r>
              <a:t>Text</a:t>
            </a:r>
          </a:p>
        </p:txBody>
      </p:sp>
      <p:sp>
        <p:nvSpPr>
          <p:cNvPr id="72" name="Title Text"/>
          <p:cNvSpPr txBox="1"/>
          <p:nvPr>
            <p:ph type="title"/>
          </p:nvPr>
        </p:nvSpPr>
        <p:spPr>
          <a:prstGeom prst="rect">
            <a:avLst/>
          </a:prstGeom>
        </p:spPr>
        <p:txBody>
          <a:bodyPr/>
          <a:lstStyle/>
          <a:p>
            <a:pPr/>
            <a:r>
              <a:t>Title Text</a:t>
            </a:r>
          </a:p>
        </p:txBody>
      </p:sp>
      <p:sp>
        <p:nvSpPr>
          <p:cNvPr id="73" name="Body Level One…"/>
          <p:cNvSpPr txBox="1"/>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pPr/>
            <a:r>
              <a:t>Body Level One</a:t>
            </a:r>
          </a:p>
          <a:p>
            <a:pPr lvl="1"/>
            <a:r>
              <a:t>Body Level Two</a:t>
            </a:r>
          </a:p>
          <a:p>
            <a:pPr lvl="2"/>
            <a:r>
              <a:t>Body Level Three</a:t>
            </a:r>
          </a:p>
          <a:p>
            <a:pPr lvl="3"/>
            <a:r>
              <a:t>Body Level Four</a:t>
            </a:r>
          </a:p>
          <a:p>
            <a:pPr lvl="4"/>
            <a:r>
              <a:t>Body Level Five</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Alt">
    <p:spTree>
      <p:nvGrpSpPr>
        <p:cNvPr id="1" name=""/>
        <p:cNvGrpSpPr/>
        <p:nvPr/>
      </p:nvGrpSpPr>
      <p:grpSpPr>
        <a:xfrm>
          <a:off x="0" y="0"/>
          <a:ext cx="0" cy="0"/>
          <a:chOff x="0" y="0"/>
          <a:chExt cx="0" cy="0"/>
        </a:xfrm>
      </p:grpSpPr>
      <p:sp>
        <p:nvSpPr>
          <p:cNvPr id="81" name="Text"/>
          <p:cNvSpPr txBox="1"/>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cap="all" spc="120" sz="2400">
                <a:latin typeface="DIN Alternate"/>
                <a:ea typeface="DIN Alternate"/>
                <a:cs typeface="DIN Alternate"/>
                <a:sym typeface="DIN Alternate"/>
              </a:defRPr>
            </a:lvl1pPr>
          </a:lstStyle>
          <a:p>
            <a:pPr/>
            <a:r>
              <a:t>Text</a:t>
            </a:r>
          </a:p>
        </p:txBody>
      </p:sp>
      <p:sp>
        <p:nvSpPr>
          <p:cNvPr id="82" name="Title Text"/>
          <p:cNvSpPr txBox="1"/>
          <p:nvPr>
            <p:ph type="title"/>
          </p:nvPr>
        </p:nvSpPr>
        <p:spPr>
          <a:prstGeom prst="rect">
            <a:avLst/>
          </a:prstGeom>
        </p:spPr>
        <p:txBody>
          <a:bodyPr/>
          <a:lstStyle/>
          <a:p>
            <a:pPr/>
            <a:r>
              <a:t>Title Text</a:t>
            </a:r>
          </a:p>
        </p:txBody>
      </p:sp>
      <p:sp>
        <p:nvSpPr>
          <p:cNvPr id="83" name="Body Level One…"/>
          <p:cNvSpPr txBox="1"/>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pPr/>
            <a:r>
              <a:t>Body Level One</a:t>
            </a:r>
          </a:p>
          <a:p>
            <a:pPr lvl="1"/>
            <a:r>
              <a:t>Body Level Two</a:t>
            </a:r>
          </a:p>
          <a:p>
            <a:pPr lvl="2"/>
            <a:r>
              <a:t>Body Level Three</a:t>
            </a:r>
          </a:p>
          <a:p>
            <a:pPr lvl="3"/>
            <a:r>
              <a:t>Body Level Four</a:t>
            </a:r>
          </a:p>
          <a:p>
            <a:pPr lvl="4"/>
            <a:r>
              <a:t>Body Level Five</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bg>
      <p:bgPr>
        <a:solidFill>
          <a:srgbClr val="222222"/>
        </a:solidFill>
      </p:bgPr>
    </p:bg>
    <p:spTree>
      <p:nvGrpSpPr>
        <p:cNvPr id="1" name=""/>
        <p:cNvGrpSpPr/>
        <p:nvPr/>
      </p:nvGrpSpPr>
      <p:grpSpPr>
        <a:xfrm>
          <a:off x="0" y="0"/>
          <a:ext cx="0" cy="0"/>
          <a:chOff x="0" y="0"/>
          <a:chExt cx="0" cy="0"/>
        </a:xfrm>
      </p:grpSpPr>
      <p:sp>
        <p:nvSpPr>
          <p:cNvPr id="91" name="Text"/>
          <p:cNvSpPr txBox="1"/>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cap="all" spc="120" sz="2400">
                <a:latin typeface="DIN Alternate"/>
                <a:ea typeface="DIN Alternate"/>
                <a:cs typeface="DIN Alternate"/>
                <a:sym typeface="DIN Alternate"/>
              </a:defRPr>
            </a:lvl1pPr>
          </a:lstStyle>
          <a:p>
            <a:pPr/>
            <a:r>
              <a:t>Text</a:t>
            </a:r>
          </a:p>
        </p:txBody>
      </p:sp>
      <p:sp>
        <p:nvSpPr>
          <p:cNvPr id="92" name="Image"/>
          <p:cNvSpPr/>
          <p:nvPr>
            <p:ph type="pic" idx="14"/>
          </p:nvPr>
        </p:nvSpPr>
        <p:spPr>
          <a:xfrm>
            <a:off x="6665377" y="1219200"/>
            <a:ext cx="7445457" cy="8216900"/>
          </a:xfrm>
          <a:prstGeom prst="rect">
            <a:avLst/>
          </a:prstGeom>
        </p:spPr>
        <p:txBody>
          <a:bodyPr lIns="91439" tIns="45719" rIns="91439" bIns="45719">
            <a:noAutofit/>
          </a:bodyPr>
          <a:lstStyle/>
          <a:p>
            <a:pPr/>
          </a:p>
        </p:txBody>
      </p:sp>
      <p:sp>
        <p:nvSpPr>
          <p:cNvPr id="93" name="Title Text"/>
          <p:cNvSpPr txBox="1"/>
          <p:nvPr>
            <p:ph type="title"/>
          </p:nvPr>
        </p:nvSpPr>
        <p:spPr>
          <a:xfrm>
            <a:off x="406400" y="1536700"/>
            <a:ext cx="6299200" cy="723900"/>
          </a:xfrm>
          <a:prstGeom prst="rect">
            <a:avLst/>
          </a:prstGeom>
        </p:spPr>
        <p:txBody>
          <a:bodyPr/>
          <a:lstStyle/>
          <a:p>
            <a:pPr/>
            <a:r>
              <a:t>Title Text</a:t>
            </a:r>
          </a:p>
        </p:txBody>
      </p:sp>
      <p:sp>
        <p:nvSpPr>
          <p:cNvPr id="94" name="Body Level One…"/>
          <p:cNvSpPr txBox="1"/>
          <p:nvPr>
            <p:ph type="body" sz="half" idx="1"/>
          </p:nvPr>
        </p:nvSpPr>
        <p:spPr>
          <a:xfrm>
            <a:off x="406400" y="2743200"/>
            <a:ext cx="6299200" cy="6108700"/>
          </a:xfrm>
          <a:prstGeom prst="rect">
            <a:avLst/>
          </a:prstGeom>
        </p:spPr>
        <p:txBody>
          <a:bodyPr/>
          <a:lstStyle>
            <a:lvl1pPr>
              <a:buClr>
                <a:schemeClr val="accent1"/>
              </a:buClr>
              <a:buChar char="▸"/>
              <a:defRPr sz="2800"/>
            </a:lvl1pPr>
            <a:lvl2pPr>
              <a:buClr>
                <a:schemeClr val="accent1"/>
              </a:buClr>
              <a:buChar char="▸"/>
              <a:defRPr sz="2800"/>
            </a:lvl2pPr>
            <a:lvl3pPr>
              <a:buClr>
                <a:schemeClr val="accent1"/>
              </a:buClr>
              <a:buChar char="▸"/>
              <a:defRPr sz="2800"/>
            </a:lvl3pPr>
            <a:lvl4pPr>
              <a:buClr>
                <a:schemeClr val="accent1"/>
              </a:buClr>
              <a:buChar char="▸"/>
              <a:defRPr sz="2800"/>
            </a:lvl4pPr>
            <a:lvl5pPr>
              <a:buClr>
                <a:schemeClr val="accent1"/>
              </a:buClr>
              <a:buChar char="▸"/>
              <a:defRPr sz="2800"/>
            </a:lvl5pPr>
          </a:lstStyle>
          <a:p>
            <a:pPr/>
            <a:r>
              <a:t>Body Level One</a:t>
            </a:r>
          </a:p>
          <a:p>
            <a:pPr lvl="1"/>
            <a:r>
              <a:t>Body Level Two</a:t>
            </a:r>
          </a:p>
          <a:p>
            <a:pPr lvl="2"/>
            <a:r>
              <a:t>Body Level Three</a:t>
            </a:r>
          </a:p>
          <a:p>
            <a:pPr lvl="3"/>
            <a:r>
              <a:t>Body Level Four</a:t>
            </a:r>
          </a:p>
          <a:p>
            <a:pPr lvl="4"/>
            <a:r>
              <a:t>Body Level Five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Line"/>
          <p:cNvSpPr/>
          <p:nvPr/>
        </p:nvSpPr>
        <p:spPr>
          <a:xfrm flipV="1">
            <a:off x="406400" y="993160"/>
            <a:ext cx="12192000" cy="263"/>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3" name="Title Text"/>
          <p:cNvSpPr txBox="1"/>
          <p:nvPr>
            <p:ph type="title"/>
          </p:nvPr>
        </p:nvSpPr>
        <p:spPr>
          <a:xfrm>
            <a:off x="406400" y="1536700"/>
            <a:ext cx="12192000" cy="723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Title Text</a:t>
            </a:r>
          </a:p>
        </p:txBody>
      </p:sp>
      <p:sp>
        <p:nvSpPr>
          <p:cNvPr id="4" name="Body Level One…"/>
          <p:cNvSpPr txBox="1"/>
          <p:nvPr>
            <p:ph type="body" idx="1"/>
          </p:nvPr>
        </p:nvSpPr>
        <p:spPr>
          <a:xfrm>
            <a:off x="406400" y="2743200"/>
            <a:ext cx="12192000" cy="6108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5" name="Slide Number"/>
          <p:cNvSpPr txBox="1"/>
          <p:nvPr>
            <p:ph type="sldNum" sz="quarter" idx="2"/>
          </p:nvPr>
        </p:nvSpPr>
        <p:spPr>
          <a:xfrm>
            <a:off x="12186622" y="431800"/>
            <a:ext cx="406897" cy="457200"/>
          </a:xfrm>
          <a:prstGeom prst="rect">
            <a:avLst/>
          </a:prstGeom>
          <a:ln w="12700">
            <a:miter lim="400000"/>
          </a:ln>
        </p:spPr>
        <p:txBody>
          <a:bodyPr wrap="none" lIns="50800" tIns="50800" rIns="50800" bIns="50800">
            <a:spAutoFit/>
          </a:bodyPr>
          <a:lstStyle>
            <a:lvl1pPr algn="r">
              <a:lnSpc>
                <a:spcPct val="80000"/>
              </a:lnSpc>
              <a:spcBef>
                <a:spcPts val="0"/>
              </a:spcBef>
              <a:defRPr sz="2400">
                <a:latin typeface="DIN Alternate"/>
                <a:ea typeface="DIN Alternate"/>
                <a:cs typeface="DIN Alternate"/>
                <a:sym typeface="DIN Alternate"/>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Lst>
  <p:transition xmlns:p14="http://schemas.microsoft.com/office/powerpoint/2010/main" spd="med" advClick="1"/>
  <p:txStyles>
    <p:titleStyle>
      <a:lvl1pPr marL="0" marR="0" indent="0" algn="l" defTabSz="584200" rtl="0" latinLnBrk="0">
        <a:lnSpc>
          <a:spcPct val="80000"/>
        </a:lnSpc>
        <a:spcBef>
          <a:spcPts val="2800"/>
        </a:spcBef>
        <a:spcAft>
          <a:spcPts val="0"/>
        </a:spcAft>
        <a:buClrTx/>
        <a:buSzTx/>
        <a:buFontTx/>
        <a:buNone/>
        <a:tabLst/>
        <a:defRPr b="0" baseline="0" cap="all" i="0" spc="0" strike="noStrike" sz="6000" u="none">
          <a:solidFill>
            <a:schemeClr val="accent1"/>
          </a:solidFill>
          <a:uFillTx/>
          <a:latin typeface="+mn-lt"/>
          <a:ea typeface="+mn-ea"/>
          <a:cs typeface="+mn-cs"/>
          <a:sym typeface="DIN Condensed"/>
        </a:defRPr>
      </a:lvl1pPr>
      <a:lvl2pPr marL="0" marR="0" indent="0" algn="l" defTabSz="584200" rtl="0" latinLnBrk="0">
        <a:lnSpc>
          <a:spcPct val="80000"/>
        </a:lnSpc>
        <a:spcBef>
          <a:spcPts val="2800"/>
        </a:spcBef>
        <a:spcAft>
          <a:spcPts val="0"/>
        </a:spcAft>
        <a:buClrTx/>
        <a:buSzTx/>
        <a:buFontTx/>
        <a:buNone/>
        <a:tabLst/>
        <a:defRPr b="0" baseline="0" cap="all" i="0" spc="0" strike="noStrike" sz="6000" u="none">
          <a:solidFill>
            <a:schemeClr val="accent1"/>
          </a:solidFill>
          <a:uFillTx/>
          <a:latin typeface="+mn-lt"/>
          <a:ea typeface="+mn-ea"/>
          <a:cs typeface="+mn-cs"/>
          <a:sym typeface="DIN Condensed"/>
        </a:defRPr>
      </a:lvl2pPr>
      <a:lvl3pPr marL="0" marR="0" indent="0" algn="l" defTabSz="584200" rtl="0" latinLnBrk="0">
        <a:lnSpc>
          <a:spcPct val="80000"/>
        </a:lnSpc>
        <a:spcBef>
          <a:spcPts val="2800"/>
        </a:spcBef>
        <a:spcAft>
          <a:spcPts val="0"/>
        </a:spcAft>
        <a:buClrTx/>
        <a:buSzTx/>
        <a:buFontTx/>
        <a:buNone/>
        <a:tabLst/>
        <a:defRPr b="0" baseline="0" cap="all" i="0" spc="0" strike="noStrike" sz="6000" u="none">
          <a:solidFill>
            <a:schemeClr val="accent1"/>
          </a:solidFill>
          <a:uFillTx/>
          <a:latin typeface="+mn-lt"/>
          <a:ea typeface="+mn-ea"/>
          <a:cs typeface="+mn-cs"/>
          <a:sym typeface="DIN Condensed"/>
        </a:defRPr>
      </a:lvl3pPr>
      <a:lvl4pPr marL="0" marR="0" indent="0" algn="l" defTabSz="584200" rtl="0" latinLnBrk="0">
        <a:lnSpc>
          <a:spcPct val="80000"/>
        </a:lnSpc>
        <a:spcBef>
          <a:spcPts val="2800"/>
        </a:spcBef>
        <a:spcAft>
          <a:spcPts val="0"/>
        </a:spcAft>
        <a:buClrTx/>
        <a:buSzTx/>
        <a:buFontTx/>
        <a:buNone/>
        <a:tabLst/>
        <a:defRPr b="0" baseline="0" cap="all" i="0" spc="0" strike="noStrike" sz="6000" u="none">
          <a:solidFill>
            <a:schemeClr val="accent1"/>
          </a:solidFill>
          <a:uFillTx/>
          <a:latin typeface="+mn-lt"/>
          <a:ea typeface="+mn-ea"/>
          <a:cs typeface="+mn-cs"/>
          <a:sym typeface="DIN Condensed"/>
        </a:defRPr>
      </a:lvl4pPr>
      <a:lvl5pPr marL="0" marR="0" indent="0" algn="l" defTabSz="584200" rtl="0" latinLnBrk="0">
        <a:lnSpc>
          <a:spcPct val="80000"/>
        </a:lnSpc>
        <a:spcBef>
          <a:spcPts val="2800"/>
        </a:spcBef>
        <a:spcAft>
          <a:spcPts val="0"/>
        </a:spcAft>
        <a:buClrTx/>
        <a:buSzTx/>
        <a:buFontTx/>
        <a:buNone/>
        <a:tabLst/>
        <a:defRPr b="0" baseline="0" cap="all" i="0" spc="0" strike="noStrike" sz="6000" u="none">
          <a:solidFill>
            <a:schemeClr val="accent1"/>
          </a:solidFill>
          <a:uFillTx/>
          <a:latin typeface="+mn-lt"/>
          <a:ea typeface="+mn-ea"/>
          <a:cs typeface="+mn-cs"/>
          <a:sym typeface="DIN Condensed"/>
        </a:defRPr>
      </a:lvl5pPr>
      <a:lvl6pPr marL="0" marR="0" indent="0" algn="l" defTabSz="584200" rtl="0" latinLnBrk="0">
        <a:lnSpc>
          <a:spcPct val="80000"/>
        </a:lnSpc>
        <a:spcBef>
          <a:spcPts val="2800"/>
        </a:spcBef>
        <a:spcAft>
          <a:spcPts val="0"/>
        </a:spcAft>
        <a:buClrTx/>
        <a:buSzTx/>
        <a:buFontTx/>
        <a:buNone/>
        <a:tabLst/>
        <a:defRPr b="0" baseline="0" cap="all" i="0" spc="0" strike="noStrike" sz="6000" u="none">
          <a:solidFill>
            <a:schemeClr val="accent1"/>
          </a:solidFill>
          <a:uFillTx/>
          <a:latin typeface="+mn-lt"/>
          <a:ea typeface="+mn-ea"/>
          <a:cs typeface="+mn-cs"/>
          <a:sym typeface="DIN Condensed"/>
        </a:defRPr>
      </a:lvl6pPr>
      <a:lvl7pPr marL="0" marR="0" indent="0" algn="l" defTabSz="584200" rtl="0" latinLnBrk="0">
        <a:lnSpc>
          <a:spcPct val="80000"/>
        </a:lnSpc>
        <a:spcBef>
          <a:spcPts val="2800"/>
        </a:spcBef>
        <a:spcAft>
          <a:spcPts val="0"/>
        </a:spcAft>
        <a:buClrTx/>
        <a:buSzTx/>
        <a:buFontTx/>
        <a:buNone/>
        <a:tabLst/>
        <a:defRPr b="0" baseline="0" cap="all" i="0" spc="0" strike="noStrike" sz="6000" u="none">
          <a:solidFill>
            <a:schemeClr val="accent1"/>
          </a:solidFill>
          <a:uFillTx/>
          <a:latin typeface="+mn-lt"/>
          <a:ea typeface="+mn-ea"/>
          <a:cs typeface="+mn-cs"/>
          <a:sym typeface="DIN Condensed"/>
        </a:defRPr>
      </a:lvl7pPr>
      <a:lvl8pPr marL="0" marR="0" indent="0" algn="l" defTabSz="584200" rtl="0" latinLnBrk="0">
        <a:lnSpc>
          <a:spcPct val="80000"/>
        </a:lnSpc>
        <a:spcBef>
          <a:spcPts val="2800"/>
        </a:spcBef>
        <a:spcAft>
          <a:spcPts val="0"/>
        </a:spcAft>
        <a:buClrTx/>
        <a:buSzTx/>
        <a:buFontTx/>
        <a:buNone/>
        <a:tabLst/>
        <a:defRPr b="0" baseline="0" cap="all" i="0" spc="0" strike="noStrike" sz="6000" u="none">
          <a:solidFill>
            <a:schemeClr val="accent1"/>
          </a:solidFill>
          <a:uFillTx/>
          <a:latin typeface="+mn-lt"/>
          <a:ea typeface="+mn-ea"/>
          <a:cs typeface="+mn-cs"/>
          <a:sym typeface="DIN Condensed"/>
        </a:defRPr>
      </a:lvl8pPr>
      <a:lvl9pPr marL="0" marR="0" indent="0" algn="l" defTabSz="584200" rtl="0" latinLnBrk="0">
        <a:lnSpc>
          <a:spcPct val="80000"/>
        </a:lnSpc>
        <a:spcBef>
          <a:spcPts val="2800"/>
        </a:spcBef>
        <a:spcAft>
          <a:spcPts val="0"/>
        </a:spcAft>
        <a:buClrTx/>
        <a:buSzTx/>
        <a:buFontTx/>
        <a:buNone/>
        <a:tabLst/>
        <a:defRPr b="0" baseline="0" cap="all" i="0" spc="0" strike="noStrike" sz="6000" u="none">
          <a:solidFill>
            <a:schemeClr val="accent1"/>
          </a:solidFill>
          <a:uFillTx/>
          <a:latin typeface="+mn-lt"/>
          <a:ea typeface="+mn-ea"/>
          <a:cs typeface="+mn-cs"/>
          <a:sym typeface="DIN Condensed"/>
        </a:defRPr>
      </a:lvl9pPr>
    </p:titleStyle>
    <p:bodyStyle>
      <a:lvl1pPr marL="444500" marR="0" indent="-444500" algn="l" defTabSz="584200" rtl="0" latinLnBrk="0">
        <a:lnSpc>
          <a:spcPct val="100000"/>
        </a:lnSpc>
        <a:spcBef>
          <a:spcPts val="2800"/>
        </a:spcBef>
        <a:spcAft>
          <a:spcPts val="0"/>
        </a:spcAft>
        <a:buClr>
          <a:schemeClr val="accent1">
            <a:satOff val="-4060"/>
          </a:schemeClr>
        </a:buClr>
        <a:buSzPct val="104999"/>
        <a:buFont typeface="Avenir Next"/>
        <a:buChar char="‣"/>
        <a:tabLst/>
        <a:defRPr b="0" baseline="0" cap="none" i="0" spc="0" strike="noStrike" sz="3400" u="none">
          <a:solidFill>
            <a:srgbClr val="838787"/>
          </a:solidFill>
          <a:uFillTx/>
          <a:latin typeface="Avenir Next Medium"/>
          <a:ea typeface="Avenir Next Medium"/>
          <a:cs typeface="Avenir Next Medium"/>
          <a:sym typeface="Avenir Next Medium"/>
        </a:defRPr>
      </a:lvl1pPr>
      <a:lvl2pPr marL="889000" marR="0" indent="-444500" algn="l" defTabSz="584200" rtl="0" latinLnBrk="0">
        <a:lnSpc>
          <a:spcPct val="100000"/>
        </a:lnSpc>
        <a:spcBef>
          <a:spcPts val="2800"/>
        </a:spcBef>
        <a:spcAft>
          <a:spcPts val="0"/>
        </a:spcAft>
        <a:buClr>
          <a:schemeClr val="accent1">
            <a:satOff val="-4060"/>
          </a:schemeClr>
        </a:buClr>
        <a:buSzPct val="104999"/>
        <a:buFont typeface="Avenir Next"/>
        <a:buChar char="‣"/>
        <a:tabLst/>
        <a:defRPr b="0" baseline="0" cap="none" i="0" spc="0" strike="noStrike" sz="3400" u="none">
          <a:solidFill>
            <a:srgbClr val="838787"/>
          </a:solidFill>
          <a:uFillTx/>
          <a:latin typeface="Avenir Next Medium"/>
          <a:ea typeface="Avenir Next Medium"/>
          <a:cs typeface="Avenir Next Medium"/>
          <a:sym typeface="Avenir Next Medium"/>
        </a:defRPr>
      </a:lvl2pPr>
      <a:lvl3pPr marL="1333500" marR="0" indent="-444500" algn="l" defTabSz="584200" rtl="0" latinLnBrk="0">
        <a:lnSpc>
          <a:spcPct val="100000"/>
        </a:lnSpc>
        <a:spcBef>
          <a:spcPts val="2800"/>
        </a:spcBef>
        <a:spcAft>
          <a:spcPts val="0"/>
        </a:spcAft>
        <a:buClr>
          <a:schemeClr val="accent1">
            <a:satOff val="-4060"/>
          </a:schemeClr>
        </a:buClr>
        <a:buSzPct val="104999"/>
        <a:buFont typeface="Avenir Next"/>
        <a:buChar char="‣"/>
        <a:tabLst/>
        <a:defRPr b="0" baseline="0" cap="none" i="0" spc="0" strike="noStrike" sz="3400" u="none">
          <a:solidFill>
            <a:srgbClr val="838787"/>
          </a:solidFill>
          <a:uFillTx/>
          <a:latin typeface="Avenir Next Medium"/>
          <a:ea typeface="Avenir Next Medium"/>
          <a:cs typeface="Avenir Next Medium"/>
          <a:sym typeface="Avenir Next Medium"/>
        </a:defRPr>
      </a:lvl3pPr>
      <a:lvl4pPr marL="1778000" marR="0" indent="-444500" algn="l" defTabSz="584200" rtl="0" latinLnBrk="0">
        <a:lnSpc>
          <a:spcPct val="100000"/>
        </a:lnSpc>
        <a:spcBef>
          <a:spcPts val="2800"/>
        </a:spcBef>
        <a:spcAft>
          <a:spcPts val="0"/>
        </a:spcAft>
        <a:buClr>
          <a:schemeClr val="accent1">
            <a:satOff val="-4060"/>
          </a:schemeClr>
        </a:buClr>
        <a:buSzPct val="104999"/>
        <a:buFont typeface="Avenir Next"/>
        <a:buChar char="‣"/>
        <a:tabLst/>
        <a:defRPr b="0" baseline="0" cap="none" i="0" spc="0" strike="noStrike" sz="3400" u="none">
          <a:solidFill>
            <a:srgbClr val="838787"/>
          </a:solidFill>
          <a:uFillTx/>
          <a:latin typeface="Avenir Next Medium"/>
          <a:ea typeface="Avenir Next Medium"/>
          <a:cs typeface="Avenir Next Medium"/>
          <a:sym typeface="Avenir Next Medium"/>
        </a:defRPr>
      </a:lvl4pPr>
      <a:lvl5pPr marL="2222500" marR="0" indent="-444500" algn="l" defTabSz="584200" rtl="0" latinLnBrk="0">
        <a:lnSpc>
          <a:spcPct val="100000"/>
        </a:lnSpc>
        <a:spcBef>
          <a:spcPts val="2800"/>
        </a:spcBef>
        <a:spcAft>
          <a:spcPts val="0"/>
        </a:spcAft>
        <a:buClr>
          <a:schemeClr val="accent1">
            <a:satOff val="-4060"/>
          </a:schemeClr>
        </a:buClr>
        <a:buSzPct val="104999"/>
        <a:buFont typeface="Avenir Next"/>
        <a:buChar char="‣"/>
        <a:tabLst/>
        <a:defRPr b="0" baseline="0" cap="none" i="0" spc="0" strike="noStrike" sz="3400" u="none">
          <a:solidFill>
            <a:srgbClr val="838787"/>
          </a:solidFill>
          <a:uFillTx/>
          <a:latin typeface="Avenir Next Medium"/>
          <a:ea typeface="Avenir Next Medium"/>
          <a:cs typeface="Avenir Next Medium"/>
          <a:sym typeface="Avenir Next Medium"/>
        </a:defRPr>
      </a:lvl5pPr>
      <a:lvl6pPr marL="2667000" marR="0" indent="-444500" algn="l" defTabSz="584200" rtl="0" latinLnBrk="0">
        <a:lnSpc>
          <a:spcPct val="100000"/>
        </a:lnSpc>
        <a:spcBef>
          <a:spcPts val="2800"/>
        </a:spcBef>
        <a:spcAft>
          <a:spcPts val="0"/>
        </a:spcAft>
        <a:buClr>
          <a:schemeClr val="accent1">
            <a:satOff val="-4060"/>
          </a:schemeClr>
        </a:buClr>
        <a:buSzPct val="104999"/>
        <a:buFont typeface="Avenir Next"/>
        <a:buChar char="‣"/>
        <a:tabLst/>
        <a:defRPr b="0" baseline="0" cap="none" i="0" spc="0" strike="noStrike" sz="3400" u="none">
          <a:solidFill>
            <a:srgbClr val="838787"/>
          </a:solidFill>
          <a:uFillTx/>
          <a:latin typeface="Avenir Next Medium"/>
          <a:ea typeface="Avenir Next Medium"/>
          <a:cs typeface="Avenir Next Medium"/>
          <a:sym typeface="Avenir Next Medium"/>
        </a:defRPr>
      </a:lvl6pPr>
      <a:lvl7pPr marL="3111500" marR="0" indent="-444500" algn="l" defTabSz="584200" rtl="0" latinLnBrk="0">
        <a:lnSpc>
          <a:spcPct val="100000"/>
        </a:lnSpc>
        <a:spcBef>
          <a:spcPts val="2800"/>
        </a:spcBef>
        <a:spcAft>
          <a:spcPts val="0"/>
        </a:spcAft>
        <a:buClr>
          <a:schemeClr val="accent1">
            <a:satOff val="-4060"/>
          </a:schemeClr>
        </a:buClr>
        <a:buSzPct val="104999"/>
        <a:buFont typeface="Avenir Next"/>
        <a:buChar char="‣"/>
        <a:tabLst/>
        <a:defRPr b="0" baseline="0" cap="none" i="0" spc="0" strike="noStrike" sz="3400" u="none">
          <a:solidFill>
            <a:srgbClr val="838787"/>
          </a:solidFill>
          <a:uFillTx/>
          <a:latin typeface="Avenir Next Medium"/>
          <a:ea typeface="Avenir Next Medium"/>
          <a:cs typeface="Avenir Next Medium"/>
          <a:sym typeface="Avenir Next Medium"/>
        </a:defRPr>
      </a:lvl7pPr>
      <a:lvl8pPr marL="3556000" marR="0" indent="-444500" algn="l" defTabSz="584200" rtl="0" latinLnBrk="0">
        <a:lnSpc>
          <a:spcPct val="100000"/>
        </a:lnSpc>
        <a:spcBef>
          <a:spcPts val="2800"/>
        </a:spcBef>
        <a:spcAft>
          <a:spcPts val="0"/>
        </a:spcAft>
        <a:buClr>
          <a:schemeClr val="accent1">
            <a:satOff val="-4060"/>
          </a:schemeClr>
        </a:buClr>
        <a:buSzPct val="104999"/>
        <a:buFont typeface="Avenir Next"/>
        <a:buChar char="‣"/>
        <a:tabLst/>
        <a:defRPr b="0" baseline="0" cap="none" i="0" spc="0" strike="noStrike" sz="3400" u="none">
          <a:solidFill>
            <a:srgbClr val="838787"/>
          </a:solidFill>
          <a:uFillTx/>
          <a:latin typeface="Avenir Next Medium"/>
          <a:ea typeface="Avenir Next Medium"/>
          <a:cs typeface="Avenir Next Medium"/>
          <a:sym typeface="Avenir Next Medium"/>
        </a:defRPr>
      </a:lvl8pPr>
      <a:lvl9pPr marL="4000500" marR="0" indent="-444500" algn="l" defTabSz="584200" rtl="0" latinLnBrk="0">
        <a:lnSpc>
          <a:spcPct val="100000"/>
        </a:lnSpc>
        <a:spcBef>
          <a:spcPts val="2800"/>
        </a:spcBef>
        <a:spcAft>
          <a:spcPts val="0"/>
        </a:spcAft>
        <a:buClr>
          <a:schemeClr val="accent1">
            <a:satOff val="-4060"/>
          </a:schemeClr>
        </a:buClr>
        <a:buSzPct val="104999"/>
        <a:buFont typeface="Avenir Next"/>
        <a:buChar char="‣"/>
        <a:tabLst/>
        <a:defRPr b="0" baseline="0" cap="none" i="0" spc="0" strike="noStrike" sz="3400" u="none">
          <a:solidFill>
            <a:srgbClr val="838787"/>
          </a:solidFill>
          <a:uFillTx/>
          <a:latin typeface="Avenir Next Medium"/>
          <a:ea typeface="Avenir Next Medium"/>
          <a:cs typeface="Avenir Next Medium"/>
          <a:sym typeface="Avenir Next Medium"/>
        </a:defRPr>
      </a:lvl9pPr>
    </p:bodyStyle>
    <p:otherStyle>
      <a:lvl1pPr marL="0" marR="0" indent="0" algn="r" defTabSz="584200" latinLnBrk="0">
        <a:lnSpc>
          <a:spcPct val="8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DIN Alternate"/>
        </a:defRPr>
      </a:lvl1pPr>
      <a:lvl2pPr marL="0" marR="0" indent="228600" algn="r" defTabSz="584200" latinLnBrk="0">
        <a:lnSpc>
          <a:spcPct val="8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DIN Alternate"/>
        </a:defRPr>
      </a:lvl2pPr>
      <a:lvl3pPr marL="0" marR="0" indent="457200" algn="r" defTabSz="584200" latinLnBrk="0">
        <a:lnSpc>
          <a:spcPct val="8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DIN Alternate"/>
        </a:defRPr>
      </a:lvl3pPr>
      <a:lvl4pPr marL="0" marR="0" indent="685800" algn="r" defTabSz="584200" latinLnBrk="0">
        <a:lnSpc>
          <a:spcPct val="8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DIN Alternate"/>
        </a:defRPr>
      </a:lvl4pPr>
      <a:lvl5pPr marL="0" marR="0" indent="914400" algn="r" defTabSz="584200" latinLnBrk="0">
        <a:lnSpc>
          <a:spcPct val="8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DIN Alternate"/>
        </a:defRPr>
      </a:lvl5pPr>
      <a:lvl6pPr marL="0" marR="0" indent="1143000" algn="r" defTabSz="584200" latinLnBrk="0">
        <a:lnSpc>
          <a:spcPct val="8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DIN Alternate"/>
        </a:defRPr>
      </a:lvl6pPr>
      <a:lvl7pPr marL="0" marR="0" indent="1371600" algn="r" defTabSz="584200" latinLnBrk="0">
        <a:lnSpc>
          <a:spcPct val="8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DIN Alternate"/>
        </a:defRPr>
      </a:lvl7pPr>
      <a:lvl8pPr marL="0" marR="0" indent="1600200" algn="r" defTabSz="584200" latinLnBrk="0">
        <a:lnSpc>
          <a:spcPct val="8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DIN Alternate"/>
        </a:defRPr>
      </a:lvl8pPr>
      <a:lvl9pPr marL="0" marR="0" indent="1828800" algn="r" defTabSz="584200" latinLnBrk="0">
        <a:lnSpc>
          <a:spcPct val="8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DIN Alternat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1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xml"/><Relationship Id="rId3" Type="http://schemas.openxmlformats.org/officeDocument/2006/relationships/image" Target="../media/image13.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tatic.nsta.org/pdfs/AnExplorationOfIdeasRelatedToTheUnderstandingAndTeachingOfClimateScienceAndClimateChange.pdf" TargetMode="External"/><Relationship Id="rId3" Type="http://schemas.openxmlformats.org/officeDocument/2006/relationships/image" Target="../media/image21.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1.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xml"/><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1.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9.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nsta.org/preservice" TargetMode="External"/><Relationship Id="rId3" Type="http://schemas.openxmlformats.org/officeDocument/2006/relationships/hyperlink" Target="https://theaste.org/2020-nsta-aste-standards-for-science-teacher-preparation/" TargetMode="External"/><Relationship Id="rId4" Type="http://schemas.openxmlformats.org/officeDocument/2006/relationships/image" Target="../media/image30.png"/><Relationship Id="rId5" Type="http://schemas.openxmlformats.org/officeDocument/2006/relationships/image" Target="../media/image31.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nsta.org/preservice" TargetMode="External"/><Relationship Id="rId3" Type="http://schemas.openxmlformats.org/officeDocument/2006/relationships/hyperlink" Target="https://theaste.org/2020-nsta-aste-standards-for-science-teacher-preparation/" TargetMode="External"/><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common.nsta.org/resource/?id=10.2505/9/WSNSTA190918" TargetMode="External"/><Relationship Id="rId3" Type="http://schemas.openxmlformats.org/officeDocument/2006/relationships/hyperlink" Target="https://learningcenter.nsta.org/mylibrary/collection.aspx?id=pm5o5oxa2FM_E" TargetMode="External"/><Relationship Id="rId4" Type="http://schemas.openxmlformats.org/officeDocument/2006/relationships/image" Target="../media/image35.png"/><Relationship Id="rId5" Type="http://schemas.openxmlformats.org/officeDocument/2006/relationships/image" Target="../media/image36.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3.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toolkit.climate.gov" TargetMode="External"/><Relationship Id="rId3" Type="http://schemas.openxmlformats.org/officeDocument/2006/relationships/hyperlink" Target="https://toolkit.climate.gov/#steps" TargetMode="External"/><Relationship Id="rId4" Type="http://schemas.openxmlformats.org/officeDocument/2006/relationships/hyperlink" Target="https://vimeo.com/211553976" TargetMode="External"/><Relationship Id="rId5" Type="http://schemas.openxmlformats.org/officeDocument/2006/relationships/hyperlink" Target="https://toolkit.climate.gov/case-studies" TargetMode="External"/><Relationship Id="rId6" Type="http://schemas.openxmlformats.org/officeDocument/2006/relationships/hyperlink" Target="https://toolkit.climate.gov/case-studies/when-weather-becomes-problem-motivating-resilience-action-texas" TargetMode="External"/><Relationship Id="rId7" Type="http://schemas.openxmlformats.org/officeDocument/2006/relationships/hyperlink" Target="https://toolkit.climate.gov/tools" TargetMode="External"/><Relationship Id="rId8" Type="http://schemas.openxmlformats.org/officeDocument/2006/relationships/hyperlink" Target="https://toolkit.climate.gov/tool/carbontracker" TargetMode="External"/></Relationships>

</file>

<file path=ppt/slides/_rels/slide3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 Id="rId3" Type="http://schemas.openxmlformats.org/officeDocument/2006/relationships/image" Target="../media/image38.png"/><Relationship Id="rId4" Type="http://schemas.openxmlformats.org/officeDocument/2006/relationships/image" Target="../media/image39.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40.png"/><Relationship Id="rId3" Type="http://schemas.openxmlformats.org/officeDocument/2006/relationships/image" Target="../media/image41.png"/><Relationship Id="rId4" Type="http://schemas.openxmlformats.org/officeDocument/2006/relationships/image" Target="../media/image4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jpeg"/><Relationship Id="rId3" Type="http://schemas.openxmlformats.org/officeDocument/2006/relationships/image" Target="../media/image43.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40.png"/><Relationship Id="rId3" Type="http://schemas.openxmlformats.org/officeDocument/2006/relationships/image" Target="../media/image41.png"/><Relationship Id="rId4" Type="http://schemas.openxmlformats.org/officeDocument/2006/relationships/image" Target="../media/image4.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4.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bit.ly/InterdisciplinaryClimate" TargetMode="External"/><Relationship Id="rId3" Type="http://schemas.openxmlformats.org/officeDocument/2006/relationships/image" Target="../media/image4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 TargetMode="External"/><Relationship Id="rId3" Type="http://schemas.openxmlformats.org/officeDocument/2006/relationships/hyperlink" Target="http://nsta.org/climate" TargetMode="External"/><Relationship Id="rId4" Type="http://schemas.openxmlformats.org/officeDocument/2006/relationships/image" Target="../media/image3.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 name="NSTA’s Position Statement on the Teaching of Climate Science"/>
          <p:cNvSpPr txBox="1"/>
          <p:nvPr>
            <p:ph type="ctrTitle"/>
          </p:nvPr>
        </p:nvSpPr>
        <p:spPr>
          <a:prstGeom prst="rect">
            <a:avLst/>
          </a:prstGeom>
        </p:spPr>
        <p:txBody>
          <a:bodyPr/>
          <a:lstStyle>
            <a:lvl1pPr defTabSz="297941">
              <a:defRPr sz="8670"/>
            </a:lvl1pPr>
          </a:lstStyle>
          <a:p>
            <a:pPr/>
            <a:r>
              <a:t>NSTA’s Position Statement on the Teaching of Climate Science</a:t>
            </a:r>
          </a:p>
        </p:txBody>
      </p:sp>
      <p:sp>
        <p:nvSpPr>
          <p:cNvPr id="258" name="A TOPICAL TOOL FOR SCIENCE TEACHER EDUCATION"/>
          <p:cNvSpPr txBox="1"/>
          <p:nvPr>
            <p:ph type="subTitle" sz="quarter" idx="1"/>
          </p:nvPr>
        </p:nvSpPr>
        <p:spPr>
          <a:prstGeom prst="rect">
            <a:avLst/>
          </a:prstGeom>
        </p:spPr>
        <p:txBody>
          <a:bodyPr/>
          <a:lstStyle>
            <a:lvl1pPr>
              <a:defRPr sz="4600">
                <a:solidFill>
                  <a:srgbClr val="FFFFFF"/>
                </a:solidFill>
              </a:defRPr>
            </a:lvl1pPr>
          </a:lstStyle>
          <a:p>
            <a:pPr/>
            <a:r>
              <a:t>A TOPICAL TOOL FOR SCIENCE TEACHER EDUCATION</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Introduction"/>
          <p:cNvSpPr txBox="1"/>
          <p:nvPr>
            <p:ph type="title"/>
          </p:nvPr>
        </p:nvSpPr>
        <p:spPr>
          <a:xfrm>
            <a:off x="406400" y="311150"/>
            <a:ext cx="12192000" cy="723900"/>
          </a:xfrm>
          <a:prstGeom prst="rect">
            <a:avLst/>
          </a:prstGeom>
        </p:spPr>
        <p:txBody>
          <a:bodyPr/>
          <a:lstStyle>
            <a:lvl1pPr defTabSz="467359">
              <a:spcBef>
                <a:spcPts val="2200"/>
              </a:spcBef>
              <a:defRPr sz="4800"/>
            </a:lvl1pPr>
          </a:lstStyle>
          <a:p>
            <a:pPr/>
            <a:r>
              <a:t>Introduction</a:t>
            </a:r>
          </a:p>
        </p:txBody>
      </p:sp>
      <p:sp>
        <p:nvSpPr>
          <p:cNvPr id="298" name="Establishes that there is an overwhelming scientific consensus the climate system is changing, driven by human-induced increases in heat-trapping gases;…"/>
          <p:cNvSpPr txBox="1"/>
          <p:nvPr>
            <p:ph type="body" idx="1"/>
          </p:nvPr>
        </p:nvSpPr>
        <p:spPr>
          <a:xfrm>
            <a:off x="406400" y="1294389"/>
            <a:ext cx="12192000" cy="7557511"/>
          </a:xfrm>
          <a:prstGeom prst="rect">
            <a:avLst/>
          </a:prstGeom>
        </p:spPr>
        <p:txBody>
          <a:bodyPr/>
          <a:lstStyle/>
          <a:p>
            <a:pPr marL="280482" indent="-280482" defTabSz="484886">
              <a:spcBef>
                <a:spcPts val="2300"/>
              </a:spcBef>
              <a:defRPr sz="2822">
                <a:solidFill>
                  <a:srgbClr val="FFFFFF"/>
                </a:solidFill>
                <a:latin typeface="Avenir Next"/>
                <a:ea typeface="Avenir Next"/>
                <a:cs typeface="Avenir Next"/>
                <a:sym typeface="Avenir Next"/>
              </a:defRPr>
            </a:pPr>
            <a:r>
              <a:t>Establishes that there is an overwhelming scientific consensus the climate system is changing, driven by human-induced increases in heat-trapping gases;</a:t>
            </a:r>
          </a:p>
          <a:p>
            <a:pPr marL="280482" indent="-280482" defTabSz="484886">
              <a:spcBef>
                <a:spcPts val="2300"/>
              </a:spcBef>
              <a:defRPr sz="2822">
                <a:solidFill>
                  <a:srgbClr val="FFFFFF"/>
                </a:solidFill>
                <a:latin typeface="Avenir Next"/>
                <a:ea typeface="Avenir Next"/>
                <a:cs typeface="Avenir Next"/>
                <a:sym typeface="Avenir Next"/>
              </a:defRPr>
            </a:pPr>
            <a:r>
              <a:t>Any controversies that exist with respect to climate change that are based on social, economic, or political arguments should not be part of the science curriculum;</a:t>
            </a:r>
          </a:p>
          <a:p>
            <a:pPr marL="280482" indent="-280482" defTabSz="484886">
              <a:spcBef>
                <a:spcPts val="2300"/>
              </a:spcBef>
              <a:defRPr sz="2822">
                <a:solidFill>
                  <a:srgbClr val="FFFFFF"/>
                </a:solidFill>
                <a:latin typeface="Avenir Next"/>
                <a:ea typeface="Avenir Next"/>
                <a:cs typeface="Avenir Next"/>
                <a:sym typeface="Avenir Next"/>
              </a:defRPr>
            </a:pPr>
            <a:r>
              <a:t>There is misinformation about climate change concepts, and active opposition in some quarters that opposes the teaching of climate change concepts;</a:t>
            </a:r>
          </a:p>
          <a:p>
            <a:pPr marL="280482" indent="-280482" defTabSz="484886">
              <a:spcBef>
                <a:spcPts val="2300"/>
              </a:spcBef>
              <a:defRPr sz="2822">
                <a:solidFill>
                  <a:srgbClr val="FFFFFF"/>
                </a:solidFill>
                <a:latin typeface="Avenir Next"/>
                <a:ea typeface="Avenir Next"/>
                <a:cs typeface="Avenir Next"/>
                <a:sym typeface="Avenir Next"/>
              </a:defRPr>
            </a:pPr>
            <a:r>
              <a:t>Calls to “teach the controversy” are rhetorical tactics that are not based on science and can promote the teaching of non-scientific concepts;</a:t>
            </a:r>
          </a:p>
          <a:p>
            <a:pPr marL="280482" indent="-280482" defTabSz="484886">
              <a:spcBef>
                <a:spcPts val="2300"/>
              </a:spcBef>
              <a:defRPr sz="2822">
                <a:solidFill>
                  <a:srgbClr val="FFFFFF"/>
                </a:solidFill>
                <a:latin typeface="Avenir Next"/>
                <a:ea typeface="Avenir Next"/>
                <a:cs typeface="Avenir Next"/>
                <a:sym typeface="Avenir Next"/>
              </a:defRPr>
            </a:pPr>
            <a:r>
              <a:t>Confirms the solid scientific foundation on which climate science is based, and advocates for its teaching in K-12 and higher education.</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0" name="Image" descr="Image"/>
          <p:cNvPicPr>
            <a:picLocks noChangeAspect="1"/>
          </p:cNvPicPr>
          <p:nvPr/>
        </p:nvPicPr>
        <p:blipFill>
          <a:blip r:embed="rId2">
            <a:extLst/>
          </a:blip>
          <a:stretch>
            <a:fillRect/>
          </a:stretch>
        </p:blipFill>
        <p:spPr>
          <a:xfrm>
            <a:off x="-69297" y="1199637"/>
            <a:ext cx="9766301" cy="9575801"/>
          </a:xfrm>
          <a:prstGeom prst="rect">
            <a:avLst/>
          </a:prstGeom>
          <a:ln w="12700">
            <a:miter lim="400000"/>
          </a:ln>
        </p:spPr>
      </p:pic>
      <p:pic>
        <p:nvPicPr>
          <p:cNvPr id="301" name="cover.png" descr="cover.png"/>
          <p:cNvPicPr>
            <a:picLocks noChangeAspect="1"/>
          </p:cNvPicPr>
          <p:nvPr/>
        </p:nvPicPr>
        <p:blipFill>
          <a:blip r:embed="rId3">
            <a:extLst/>
          </a:blip>
          <a:stretch>
            <a:fillRect/>
          </a:stretch>
        </p:blipFill>
        <p:spPr>
          <a:xfrm>
            <a:off x="6326705" y="2044853"/>
            <a:ext cx="6896101" cy="8928101"/>
          </a:xfrm>
          <a:prstGeom prst="rect">
            <a:avLst/>
          </a:prstGeom>
          <a:ln w="12700">
            <a:miter lim="400000"/>
          </a:ln>
        </p:spPr>
      </p:pic>
      <p:sp>
        <p:nvSpPr>
          <p:cNvPr id="302" name="Why Now?"/>
          <p:cNvSpPr txBox="1"/>
          <p:nvPr>
            <p:ph type="title"/>
          </p:nvPr>
        </p:nvSpPr>
        <p:spPr>
          <a:xfrm>
            <a:off x="406400" y="311150"/>
            <a:ext cx="12192000" cy="723900"/>
          </a:xfrm>
          <a:prstGeom prst="rect">
            <a:avLst/>
          </a:prstGeom>
        </p:spPr>
        <p:txBody>
          <a:bodyPr/>
          <a:lstStyle>
            <a:lvl1pPr defTabSz="467359">
              <a:spcBef>
                <a:spcPts val="2200"/>
              </a:spcBef>
              <a:defRPr sz="4800"/>
            </a:lvl1pPr>
          </a:lstStyle>
          <a:p>
            <a:pPr/>
            <a:r>
              <a:t>Why Now?</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4" grpId="1" fill="hold">
                                  <p:stCondLst>
                                    <p:cond delay="0"/>
                                  </p:stCondLst>
                                  <p:iterate type="el" backwards="0">
                                    <p:tmAbs val="0"/>
                                  </p:iterate>
                                  <p:childTnLst>
                                    <p:set>
                                      <p:cBhvr>
                                        <p:cTn id="6" fill="hold"/>
                                        <p:tgtEl>
                                          <p:spTgt spid="301"/>
                                        </p:tgtEl>
                                        <p:attrNameLst>
                                          <p:attrName>style.visibility</p:attrName>
                                        </p:attrNameLst>
                                      </p:cBhvr>
                                      <p:to>
                                        <p:strVal val="visible"/>
                                      </p:to>
                                    </p:set>
                                    <p:animEffect filter="box(out)" transition="in">
                                      <p:cBhvr>
                                        <p:cTn id="7" dur="1000"/>
                                        <p:tgtEl>
                                          <p:spTgt spid="3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1"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4" name="So how many of you receiveD this document?  Thoughts?"/>
          <p:cNvSpPr txBox="1"/>
          <p:nvPr>
            <p:ph type="title"/>
          </p:nvPr>
        </p:nvSpPr>
        <p:spPr>
          <a:xfrm>
            <a:off x="533400" y="311150"/>
            <a:ext cx="12192000" cy="723900"/>
          </a:xfrm>
          <a:prstGeom prst="rect">
            <a:avLst/>
          </a:prstGeom>
        </p:spPr>
        <p:txBody>
          <a:bodyPr/>
          <a:lstStyle>
            <a:lvl1pPr>
              <a:defRPr sz="4800"/>
            </a:lvl1pPr>
          </a:lstStyle>
          <a:p>
            <a:pPr/>
            <a:r>
              <a:t>So how many of you receiveD this document?  Thoughts?</a:t>
            </a:r>
          </a:p>
        </p:txBody>
      </p:sp>
      <p:sp>
        <p:nvSpPr>
          <p:cNvPr id="305" name="Body"/>
          <p:cNvSpPr txBox="1"/>
          <p:nvPr>
            <p:ph type="body" idx="1"/>
          </p:nvPr>
        </p:nvSpPr>
        <p:spPr>
          <a:prstGeom prst="rect">
            <a:avLst/>
          </a:prstGeom>
        </p:spPr>
        <p:txBody>
          <a:bodyPr/>
          <a:lstStyle/>
          <a:p>
            <a:pPr/>
          </a:p>
        </p:txBody>
      </p:sp>
      <p:pic>
        <p:nvPicPr>
          <p:cNvPr id="306" name="Image" descr="Image"/>
          <p:cNvPicPr>
            <a:picLocks noChangeAspect="1"/>
          </p:cNvPicPr>
          <p:nvPr/>
        </p:nvPicPr>
        <p:blipFill>
          <a:blip r:embed="rId2">
            <a:extLst/>
          </a:blip>
          <a:stretch>
            <a:fillRect/>
          </a:stretch>
        </p:blipFill>
        <p:spPr>
          <a:xfrm>
            <a:off x="165100" y="1599273"/>
            <a:ext cx="12674600" cy="6934201"/>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8" name="Why Now?"/>
          <p:cNvSpPr txBox="1"/>
          <p:nvPr>
            <p:ph type="title"/>
          </p:nvPr>
        </p:nvSpPr>
        <p:spPr>
          <a:xfrm>
            <a:off x="406400" y="311150"/>
            <a:ext cx="12192000" cy="723900"/>
          </a:xfrm>
          <a:prstGeom prst="rect">
            <a:avLst/>
          </a:prstGeom>
        </p:spPr>
        <p:txBody>
          <a:bodyPr/>
          <a:lstStyle>
            <a:lvl1pPr defTabSz="467359">
              <a:spcBef>
                <a:spcPts val="2200"/>
              </a:spcBef>
              <a:defRPr sz="4800"/>
            </a:lvl1pPr>
          </a:lstStyle>
          <a:p>
            <a:pPr/>
            <a:r>
              <a:t>Why Now?</a:t>
            </a:r>
          </a:p>
        </p:txBody>
      </p:sp>
      <p:sp>
        <p:nvSpPr>
          <p:cNvPr id="309" name="Now more than ever, we need to give educators the support they need to stand up against pressures from special interests, parents, or their state leaders to teach ideas not based on scientific evidence.…"/>
          <p:cNvSpPr txBox="1"/>
          <p:nvPr>
            <p:ph type="body" idx="1"/>
          </p:nvPr>
        </p:nvSpPr>
        <p:spPr>
          <a:xfrm>
            <a:off x="406400" y="1347238"/>
            <a:ext cx="12192000" cy="7059124"/>
          </a:xfrm>
          <a:prstGeom prst="rect">
            <a:avLst/>
          </a:prstGeom>
        </p:spPr>
        <p:txBody>
          <a:bodyPr/>
          <a:lstStyle/>
          <a:p>
            <a:pPr marL="299720" indent="-208279" defTabSz="182880">
              <a:lnSpc>
                <a:spcPct val="120000"/>
              </a:lnSpc>
              <a:spcBef>
                <a:spcPts val="1800"/>
              </a:spcBef>
              <a:buClrTx/>
              <a:buSzPct val="82000"/>
              <a:buFont typeface="Symbol"/>
              <a:buChar char="·"/>
              <a:defRPr sz="2880">
                <a:solidFill>
                  <a:srgbClr val="FFFFFF"/>
                </a:solidFill>
                <a:latin typeface="Avenir Next"/>
                <a:ea typeface="Avenir Next"/>
                <a:cs typeface="Avenir Next"/>
                <a:sym typeface="Avenir Next"/>
              </a:defRPr>
            </a:pPr>
            <a:r>
              <a:t>Now more than ever, we need to give educators the support they need to stand up against pressures from special interests, parents, or their state leaders to teach ideas not based on scientific evidence.</a:t>
            </a:r>
          </a:p>
          <a:p>
            <a:pPr marL="299720" indent="-208279" defTabSz="182880">
              <a:lnSpc>
                <a:spcPct val="120000"/>
              </a:lnSpc>
              <a:spcBef>
                <a:spcPts val="1800"/>
              </a:spcBef>
              <a:buClrTx/>
              <a:buSzPct val="82000"/>
              <a:buFont typeface="Symbol"/>
              <a:buChar char="·"/>
              <a:defRPr sz="2880">
                <a:solidFill>
                  <a:srgbClr val="FFFFFF"/>
                </a:solidFill>
                <a:latin typeface="Avenir Next"/>
                <a:ea typeface="Avenir Next"/>
                <a:cs typeface="Avenir Next"/>
                <a:sym typeface="Avenir Next"/>
              </a:defRPr>
            </a:pPr>
            <a:r>
              <a:t>Teachers need ongoing professional learning opportunities to strengthen their content knowledge, enhance their teaching practices, and help build their confidence to address socially controversial topics in the classroom.</a:t>
            </a:r>
          </a:p>
          <a:p>
            <a:pPr marL="299720" indent="-208279" defTabSz="182880">
              <a:lnSpc>
                <a:spcPct val="120000"/>
              </a:lnSpc>
              <a:spcBef>
                <a:spcPts val="1800"/>
              </a:spcBef>
              <a:buClrTx/>
              <a:buSzPct val="82000"/>
              <a:buFont typeface="Symbol"/>
              <a:buChar char="·"/>
              <a:defRPr sz="2880">
                <a:solidFill>
                  <a:srgbClr val="FFFFFF"/>
                </a:solidFill>
                <a:latin typeface="Avenir Next"/>
                <a:ea typeface="Avenir Next"/>
                <a:cs typeface="Avenir Next"/>
                <a:sym typeface="Avenir Next"/>
              </a:defRPr>
            </a:pPr>
            <a:r>
              <a:t>The NSTA position statement acknowledges the solid scientific foundation on which climate change science rests and advocates for quality, evidence-based science to be taught in science classrooms. </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Why Now?"/>
          <p:cNvSpPr txBox="1"/>
          <p:nvPr>
            <p:ph type="title"/>
          </p:nvPr>
        </p:nvSpPr>
        <p:spPr>
          <a:xfrm>
            <a:off x="406400" y="311150"/>
            <a:ext cx="12192000" cy="723900"/>
          </a:xfrm>
          <a:prstGeom prst="rect">
            <a:avLst/>
          </a:prstGeom>
        </p:spPr>
        <p:txBody>
          <a:bodyPr/>
          <a:lstStyle>
            <a:lvl1pPr defTabSz="467359">
              <a:spcBef>
                <a:spcPts val="2200"/>
              </a:spcBef>
              <a:defRPr sz="4800"/>
            </a:lvl1pPr>
          </a:lstStyle>
          <a:p>
            <a:pPr/>
            <a:r>
              <a:t>Why Now?</a:t>
            </a:r>
          </a:p>
        </p:txBody>
      </p:sp>
      <p:sp>
        <p:nvSpPr>
          <p:cNvPr id="312" name="The consequences of mitigating the effects of climate change and or the social and political implications could be explored in other areas of school, such as social studies, but they do not belong in science. Allowing non-scientific ideas in the science classroom take s away from valuable instruction time.…"/>
          <p:cNvSpPr txBox="1"/>
          <p:nvPr>
            <p:ph type="body" idx="1"/>
          </p:nvPr>
        </p:nvSpPr>
        <p:spPr>
          <a:xfrm>
            <a:off x="406400" y="1295925"/>
            <a:ext cx="12192000" cy="7161750"/>
          </a:xfrm>
          <a:prstGeom prst="rect">
            <a:avLst/>
          </a:prstGeom>
        </p:spPr>
        <p:txBody>
          <a:bodyPr/>
          <a:lstStyle/>
          <a:p>
            <a:pPr marL="352170" indent="-244729" defTabSz="214884">
              <a:lnSpc>
                <a:spcPct val="120000"/>
              </a:lnSpc>
              <a:spcBef>
                <a:spcPts val="2100"/>
              </a:spcBef>
              <a:buClrTx/>
              <a:buSzPct val="82000"/>
              <a:buFont typeface="Symbol"/>
              <a:buChar char="·"/>
              <a:defRPr sz="2820">
                <a:solidFill>
                  <a:srgbClr val="FFFFFF"/>
                </a:solidFill>
                <a:latin typeface="Avenir Next"/>
                <a:ea typeface="Avenir Next"/>
                <a:cs typeface="Avenir Next"/>
                <a:sym typeface="Avenir Next"/>
              </a:defRPr>
            </a:pPr>
            <a:r>
              <a:t>The consequences of mitigating the effects of climate change and or the social and political implications could be explored in other areas of school, such as social studies, but they do not belong in science. Allowing non-scientific ideas in the science classroom take s away from valuable instruction time.</a:t>
            </a:r>
          </a:p>
          <a:p>
            <a:pPr marL="352170" indent="-244729" defTabSz="214884">
              <a:lnSpc>
                <a:spcPct val="120000"/>
              </a:lnSpc>
              <a:spcBef>
                <a:spcPts val="2100"/>
              </a:spcBef>
              <a:buClrTx/>
              <a:buSzPct val="82000"/>
              <a:buFont typeface="Symbol"/>
              <a:buChar char="·"/>
              <a:defRPr sz="2820">
                <a:solidFill>
                  <a:srgbClr val="FFFFFF"/>
                </a:solidFill>
                <a:latin typeface="Avenir Next"/>
                <a:ea typeface="Avenir Next"/>
                <a:cs typeface="Avenir Next"/>
                <a:sym typeface="Avenir Next"/>
              </a:defRPr>
            </a:pPr>
            <a:r>
              <a:t>Many teachers, especially those at the elementary level, don’t receive specialized training on climate science. It’s critical that they be provided with professional learning to build stronger content knowledge and confidence to teach it.</a:t>
            </a:r>
          </a:p>
          <a:p>
            <a:pPr marL="352170" indent="-244729" defTabSz="214884">
              <a:lnSpc>
                <a:spcPct val="120000"/>
              </a:lnSpc>
              <a:spcBef>
                <a:spcPts val="2100"/>
              </a:spcBef>
              <a:buClrTx/>
              <a:buSzPct val="82000"/>
              <a:buFont typeface="Symbol"/>
              <a:buChar char="·"/>
              <a:defRPr sz="2820">
                <a:solidFill>
                  <a:srgbClr val="FFFFFF"/>
                </a:solidFill>
                <a:latin typeface="Avenir Next"/>
                <a:ea typeface="Avenir Next"/>
                <a:cs typeface="Avenir Next"/>
                <a:sym typeface="Avenir Next"/>
              </a:defRPr>
            </a:pPr>
            <a:r>
              <a:t>Climate science is a framework that integrates all earth systems and allows us to apply science concepts in physics and life science. </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14" name="What is important?"/>
          <p:cNvSpPr txBox="1"/>
          <p:nvPr>
            <p:ph type="title"/>
          </p:nvPr>
        </p:nvSpPr>
        <p:spPr>
          <a:xfrm>
            <a:off x="406400" y="311150"/>
            <a:ext cx="12192000" cy="723900"/>
          </a:xfrm>
          <a:prstGeom prst="rect">
            <a:avLst/>
          </a:prstGeom>
        </p:spPr>
        <p:txBody>
          <a:bodyPr/>
          <a:lstStyle>
            <a:lvl1pPr defTabSz="467359">
              <a:spcBef>
                <a:spcPts val="2200"/>
              </a:spcBef>
              <a:defRPr sz="4800"/>
            </a:lvl1pPr>
          </a:lstStyle>
          <a:p>
            <a:pPr/>
            <a:r>
              <a:t>What is important?</a:t>
            </a:r>
          </a:p>
        </p:txBody>
      </p:sp>
      <p:sp>
        <p:nvSpPr>
          <p:cNvPr id="315" name="Q: What are the key points of the climate change position statement?…"/>
          <p:cNvSpPr txBox="1"/>
          <p:nvPr>
            <p:ph type="body" idx="1"/>
          </p:nvPr>
        </p:nvSpPr>
        <p:spPr>
          <a:xfrm>
            <a:off x="406400" y="1130975"/>
            <a:ext cx="12192000" cy="8208290"/>
          </a:xfrm>
          <a:prstGeom prst="rect">
            <a:avLst/>
          </a:prstGeom>
        </p:spPr>
        <p:txBody>
          <a:bodyPr/>
          <a:lstStyle/>
          <a:p>
            <a:pPr marL="0" indent="0" defTabSz="187452">
              <a:lnSpc>
                <a:spcPct val="115000"/>
              </a:lnSpc>
              <a:spcBef>
                <a:spcPts val="1800"/>
              </a:spcBef>
              <a:buClrTx/>
              <a:buSzTx/>
              <a:buFontTx/>
              <a:buNone/>
              <a:defRPr sz="2460">
                <a:solidFill>
                  <a:srgbClr val="FFFFFF"/>
                </a:solidFill>
                <a:latin typeface="Avenir Next Demi Bold"/>
                <a:ea typeface="Avenir Next Demi Bold"/>
                <a:cs typeface="Avenir Next Demi Bold"/>
                <a:sym typeface="Avenir Next Demi Bold"/>
              </a:defRPr>
            </a:pPr>
            <a:r>
              <a:t>Q:	What are the key points of the climate change position statement?</a:t>
            </a:r>
          </a:p>
          <a:p>
            <a:pPr marL="187452" indent="-187452" defTabSz="187452">
              <a:lnSpc>
                <a:spcPct val="115000"/>
              </a:lnSpc>
              <a:spcBef>
                <a:spcPts val="1800"/>
              </a:spcBef>
              <a:buClrTx/>
              <a:buSzTx/>
              <a:buFontTx/>
              <a:buNone/>
              <a:defRPr sz="2460">
                <a:solidFill>
                  <a:srgbClr val="FFFFFF"/>
                </a:solidFill>
                <a:latin typeface="Avenir Next"/>
                <a:ea typeface="Avenir Next"/>
                <a:cs typeface="Avenir Next"/>
                <a:sym typeface="Avenir Next"/>
              </a:defRPr>
            </a:pPr>
            <a:r>
              <a:t>A:	Acknowledging the solid scientific foundation on which climate change science rests, the statement calls for greater support for science educators in teaching evidence-based science, including the science of climate change. It promotes the teaching of climate change as any other established field of science and calls on teachers to reject pressures to eliminate or de-emphasize climate-based science concepts in science instruction.</a:t>
            </a:r>
          </a:p>
          <a:p>
            <a:pPr marL="187452" indent="-187452" defTabSz="187452">
              <a:lnSpc>
                <a:spcPct val="115000"/>
              </a:lnSpc>
              <a:spcBef>
                <a:spcPts val="1800"/>
              </a:spcBef>
              <a:buClrTx/>
              <a:buSzTx/>
              <a:buFontTx/>
              <a:buNone/>
              <a:defRPr sz="2460">
                <a:solidFill>
                  <a:srgbClr val="FFFFFF"/>
                </a:solidFill>
                <a:latin typeface="Avenir Next Demi Bold"/>
                <a:ea typeface="Avenir Next Demi Bold"/>
                <a:cs typeface="Avenir Next Demi Bold"/>
                <a:sym typeface="Avenir Next Demi Bold"/>
              </a:defRPr>
            </a:pPr>
            <a:r>
              <a:t>Q:	Why did NSTA decide to issue this statement?</a:t>
            </a:r>
          </a:p>
          <a:p>
            <a:pPr marL="187452" indent="-187452" defTabSz="187452">
              <a:lnSpc>
                <a:spcPct val="115000"/>
              </a:lnSpc>
              <a:spcBef>
                <a:spcPts val="1800"/>
              </a:spcBef>
              <a:buClrTx/>
              <a:buSzTx/>
              <a:buFontTx/>
              <a:buNone/>
              <a:defRPr sz="2460">
                <a:solidFill>
                  <a:srgbClr val="FFFFFF"/>
                </a:solidFill>
                <a:latin typeface="Avenir Next"/>
                <a:ea typeface="Avenir Next"/>
                <a:cs typeface="Avenir Next"/>
                <a:sym typeface="Avenir Next"/>
              </a:defRPr>
            </a:pPr>
            <a:r>
              <a:t>A:	NSTA has long supported the teaching of climate science by providing teachers with books, vetted resources, and other professional learning opportunities on the topic. But there is a significant effort to undermine science education and misinform the public about climate change. To address this, teachers need more professional learning opportunities to strengthen their content knowledge, enhance their teaching practices, and help build their confidence to address socially controversial topics in the classroom.</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17" name="What is important?"/>
          <p:cNvSpPr txBox="1"/>
          <p:nvPr>
            <p:ph type="title"/>
          </p:nvPr>
        </p:nvSpPr>
        <p:spPr>
          <a:xfrm>
            <a:off x="406400" y="311150"/>
            <a:ext cx="12192000" cy="723900"/>
          </a:xfrm>
          <a:prstGeom prst="rect">
            <a:avLst/>
          </a:prstGeom>
        </p:spPr>
        <p:txBody>
          <a:bodyPr/>
          <a:lstStyle>
            <a:lvl1pPr defTabSz="467359">
              <a:spcBef>
                <a:spcPts val="2200"/>
              </a:spcBef>
              <a:defRPr sz="4800"/>
            </a:lvl1pPr>
          </a:lstStyle>
          <a:p>
            <a:pPr/>
            <a:r>
              <a:t>What is important?</a:t>
            </a:r>
          </a:p>
        </p:txBody>
      </p:sp>
      <p:sp>
        <p:nvSpPr>
          <p:cNvPr id="318" name="Q: Why now? Why wasn’t this done years’ ago?…"/>
          <p:cNvSpPr txBox="1"/>
          <p:nvPr>
            <p:ph type="body" idx="1"/>
          </p:nvPr>
        </p:nvSpPr>
        <p:spPr>
          <a:xfrm>
            <a:off x="406400" y="1283232"/>
            <a:ext cx="12192000" cy="8045983"/>
          </a:xfrm>
          <a:prstGeom prst="rect">
            <a:avLst/>
          </a:prstGeom>
        </p:spPr>
        <p:txBody>
          <a:bodyPr/>
          <a:lstStyle/>
          <a:p>
            <a:pPr marL="182880" indent="-182880" defTabSz="182880">
              <a:lnSpc>
                <a:spcPct val="115000"/>
              </a:lnSpc>
              <a:spcBef>
                <a:spcPts val="1800"/>
              </a:spcBef>
              <a:buClrTx/>
              <a:buSzTx/>
              <a:buFontTx/>
              <a:buNone/>
              <a:defRPr sz="2120">
                <a:solidFill>
                  <a:srgbClr val="FFFFFF"/>
                </a:solidFill>
                <a:latin typeface="Avenir Next Demi Bold"/>
                <a:ea typeface="Avenir Next Demi Bold"/>
                <a:cs typeface="Avenir Next Demi Bold"/>
                <a:sym typeface="Avenir Next Demi Bold"/>
              </a:defRPr>
            </a:pPr>
            <a:r>
              <a:t>Q:	Why now? Why wasn’t this done years’ ago?</a:t>
            </a:r>
          </a:p>
          <a:p>
            <a:pPr marL="182880" indent="-182880" defTabSz="182880">
              <a:lnSpc>
                <a:spcPct val="115000"/>
              </a:lnSpc>
              <a:spcBef>
                <a:spcPts val="1800"/>
              </a:spcBef>
              <a:buClrTx/>
              <a:buSzTx/>
              <a:buFontTx/>
              <a:buNone/>
              <a:defRPr sz="2120">
                <a:solidFill>
                  <a:srgbClr val="FFFFFF"/>
                </a:solidFill>
                <a:latin typeface="Avenir Next"/>
                <a:ea typeface="Avenir Next"/>
                <a:cs typeface="Avenir Next"/>
                <a:sym typeface="Avenir Next"/>
              </a:defRPr>
            </a:pPr>
            <a:r>
              <a:t>A:	While we have long supported the teaching of climate science and support the Framework which advocates for it, we felt we wanted to add our voice in support of teachers and call on stakeholders to be involved.</a:t>
            </a:r>
          </a:p>
          <a:p>
            <a:pPr marL="182880" indent="-182880" defTabSz="182880">
              <a:lnSpc>
                <a:spcPct val="115000"/>
              </a:lnSpc>
              <a:spcBef>
                <a:spcPts val="1800"/>
              </a:spcBef>
              <a:buClrTx/>
              <a:buSzTx/>
              <a:buFontTx/>
              <a:buNone/>
              <a:defRPr sz="2120">
                <a:solidFill>
                  <a:srgbClr val="FFFFFF"/>
                </a:solidFill>
                <a:latin typeface="Avenir Next Demi Bold"/>
                <a:ea typeface="Avenir Next Demi Bold"/>
                <a:cs typeface="Avenir Next Demi Bold"/>
                <a:sym typeface="Avenir Next Demi Bold"/>
              </a:defRPr>
            </a:pPr>
            <a:r>
              <a:t>Q:	What do NGSS say about climate change?</a:t>
            </a:r>
          </a:p>
          <a:p>
            <a:pPr marL="182880" indent="-182880" defTabSz="182880">
              <a:lnSpc>
                <a:spcPct val="115000"/>
              </a:lnSpc>
              <a:spcBef>
                <a:spcPts val="1800"/>
              </a:spcBef>
              <a:buClrTx/>
              <a:buSzTx/>
              <a:buFontTx/>
              <a:buNone/>
              <a:defRPr sz="2120">
                <a:solidFill>
                  <a:srgbClr val="FFFFFF"/>
                </a:solidFill>
                <a:latin typeface="Avenir Next"/>
                <a:ea typeface="Avenir Next"/>
                <a:cs typeface="Avenir Next"/>
                <a:sym typeface="Avenir Next"/>
              </a:defRPr>
            </a:pPr>
            <a:r>
              <a:t>A:	The Next Generation Science Standards and the Framework on which they were built provided a large amount of clarity to teachers about the role of climate change and what should be taught. Climate change, and the fact that humans contribute, is included in the NGSS, which was released in 2013 and has been adopted by 20 states and DC.  In fact, NSTA was a partner in the development of the standards that include key concepts of climate science. </a:t>
            </a:r>
          </a:p>
          <a:p>
            <a:pPr marL="182880" indent="-182880" defTabSz="182880">
              <a:lnSpc>
                <a:spcPct val="115000"/>
              </a:lnSpc>
              <a:spcBef>
                <a:spcPts val="1800"/>
              </a:spcBef>
              <a:buClrTx/>
              <a:buSzTx/>
              <a:buFontTx/>
              <a:buNone/>
              <a:defRPr sz="2120">
                <a:solidFill>
                  <a:srgbClr val="FFFFFF"/>
                </a:solidFill>
                <a:latin typeface="Avenir Next Demi Bold"/>
                <a:ea typeface="Avenir Next Demi Bold"/>
                <a:cs typeface="Avenir Next Demi Bold"/>
                <a:sym typeface="Avenir Next Demi Bold"/>
              </a:defRPr>
            </a:pPr>
            <a:r>
              <a:t>Q:	Are teachers facing extraordinary pressures to not teach climate science?</a:t>
            </a:r>
          </a:p>
          <a:p>
            <a:pPr marL="182880" indent="-182880" defTabSz="182880">
              <a:lnSpc>
                <a:spcPct val="115000"/>
              </a:lnSpc>
              <a:spcBef>
                <a:spcPts val="1800"/>
              </a:spcBef>
              <a:buClrTx/>
              <a:buSzTx/>
              <a:buFontTx/>
              <a:buNone/>
              <a:defRPr sz="2120">
                <a:solidFill>
                  <a:srgbClr val="FFFFFF"/>
                </a:solidFill>
                <a:latin typeface="Avenir Next"/>
                <a:ea typeface="Avenir Next"/>
                <a:cs typeface="Avenir Next"/>
                <a:sym typeface="Avenir Next"/>
              </a:defRPr>
            </a:pPr>
            <a:r>
              <a:t>A:	There is evidence that some teachers are feeling pressure to teach an apparent “controversy” around climate change, or to teach “both sides” of the issue. We hope this statement clarifies that there is no scientific controversy and gives them another layer of support to keep evidence-based science in the science classroom.</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Declarations"/>
          <p:cNvSpPr txBox="1"/>
          <p:nvPr>
            <p:ph type="title"/>
          </p:nvPr>
        </p:nvSpPr>
        <p:spPr>
          <a:xfrm>
            <a:off x="406400" y="311150"/>
            <a:ext cx="12192000" cy="723900"/>
          </a:xfrm>
          <a:prstGeom prst="rect">
            <a:avLst/>
          </a:prstGeom>
        </p:spPr>
        <p:txBody>
          <a:bodyPr/>
          <a:lstStyle>
            <a:lvl1pPr defTabSz="467359">
              <a:spcBef>
                <a:spcPts val="2200"/>
              </a:spcBef>
              <a:defRPr sz="4800"/>
            </a:lvl1pPr>
          </a:lstStyle>
          <a:p>
            <a:pPr/>
            <a:r>
              <a:t>Declarations</a:t>
            </a:r>
          </a:p>
        </p:txBody>
      </p:sp>
      <p:sp>
        <p:nvSpPr>
          <p:cNvPr id="321" name="For teachers:…"/>
          <p:cNvSpPr txBox="1"/>
          <p:nvPr>
            <p:ph type="body" idx="1"/>
          </p:nvPr>
        </p:nvSpPr>
        <p:spPr>
          <a:xfrm>
            <a:off x="406400" y="1228820"/>
            <a:ext cx="12192000" cy="7623080"/>
          </a:xfrm>
          <a:prstGeom prst="rect">
            <a:avLst/>
          </a:prstGeom>
        </p:spPr>
        <p:txBody>
          <a:bodyPr/>
          <a:lstStyle/>
          <a:p>
            <a:pPr marL="337930" indent="-337930">
              <a:defRPr sz="4000">
                <a:solidFill>
                  <a:srgbClr val="FFFFFF"/>
                </a:solidFill>
                <a:latin typeface="Avenir Next Demi Bold"/>
                <a:ea typeface="Avenir Next Demi Bold"/>
                <a:cs typeface="Avenir Next Demi Bold"/>
                <a:sym typeface="Avenir Next Demi Bold"/>
              </a:defRPr>
            </a:pPr>
            <a:r>
              <a:t>For teachers:</a:t>
            </a:r>
          </a:p>
          <a:p>
            <a:pPr lvl="1" marL="782430" indent="-337930">
              <a:buChar char="-"/>
              <a:defRPr>
                <a:solidFill>
                  <a:srgbClr val="FFFFFF"/>
                </a:solidFill>
                <a:latin typeface="Avenir Next"/>
                <a:ea typeface="Avenir Next"/>
                <a:cs typeface="Avenir Next"/>
                <a:sym typeface="Avenir Next"/>
              </a:defRPr>
            </a:pPr>
            <a:r>
              <a:t>recognize the cumulative weight of scientific evidence that the Earth’s climate is changing and driven by human release of heat-heat-absorbing gases;</a:t>
            </a:r>
          </a:p>
          <a:p>
            <a:pPr lvl="1" marL="782430" indent="-337930">
              <a:buChar char="-"/>
              <a:defRPr>
                <a:solidFill>
                  <a:srgbClr val="FFFFFF"/>
                </a:solidFill>
                <a:latin typeface="Avenir Next"/>
                <a:ea typeface="Avenir Next"/>
                <a:cs typeface="Avenir Next"/>
                <a:sym typeface="Avenir Next"/>
              </a:defRPr>
            </a:pPr>
            <a:r>
              <a:t>there is no scientific controversy regarding the basic facts of climate change</a:t>
            </a:r>
          </a:p>
          <a:p>
            <a:pPr lvl="1" marL="782430" indent="-337930">
              <a:buChar char="-"/>
              <a:defRPr>
                <a:solidFill>
                  <a:srgbClr val="FFFFFF"/>
                </a:solidFill>
                <a:latin typeface="Avenir Next"/>
                <a:ea typeface="Avenir Next"/>
                <a:cs typeface="Avenir Next"/>
                <a:sym typeface="Avenir Next"/>
              </a:defRPr>
            </a:pPr>
            <a:r>
              <a:t>teach climate change as any other established field of science;</a:t>
            </a:r>
          </a:p>
          <a:p>
            <a:pPr lvl="1" marL="782430" indent="-337930">
              <a:buChar char="-"/>
              <a:defRPr>
                <a:solidFill>
                  <a:srgbClr val="FFFFFF"/>
                </a:solidFill>
                <a:latin typeface="Avenir Next"/>
                <a:ea typeface="Avenir Next"/>
                <a:cs typeface="Avenir Next"/>
                <a:sym typeface="Avenir Next"/>
              </a:defRPr>
            </a:pPr>
            <a:r>
              <a:t>analyze different climate change mitigation strategies with students</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3" name="Declarations"/>
          <p:cNvSpPr txBox="1"/>
          <p:nvPr>
            <p:ph type="title"/>
          </p:nvPr>
        </p:nvSpPr>
        <p:spPr>
          <a:xfrm>
            <a:off x="406400" y="311150"/>
            <a:ext cx="12192000" cy="723900"/>
          </a:xfrm>
          <a:prstGeom prst="rect">
            <a:avLst/>
          </a:prstGeom>
        </p:spPr>
        <p:txBody>
          <a:bodyPr/>
          <a:lstStyle>
            <a:lvl1pPr defTabSz="467359">
              <a:spcBef>
                <a:spcPts val="2200"/>
              </a:spcBef>
              <a:defRPr sz="4800"/>
            </a:lvl1pPr>
          </a:lstStyle>
          <a:p>
            <a:pPr/>
            <a:r>
              <a:t>Declarations</a:t>
            </a:r>
          </a:p>
        </p:txBody>
      </p:sp>
      <p:sp>
        <p:nvSpPr>
          <p:cNvPr id="324" name="For administrators and school boards:…"/>
          <p:cNvSpPr txBox="1"/>
          <p:nvPr>
            <p:ph type="body" idx="1"/>
          </p:nvPr>
        </p:nvSpPr>
        <p:spPr>
          <a:xfrm>
            <a:off x="406400" y="1219345"/>
            <a:ext cx="12192000" cy="7632555"/>
          </a:xfrm>
          <a:prstGeom prst="rect">
            <a:avLst/>
          </a:prstGeom>
        </p:spPr>
        <p:txBody>
          <a:bodyPr/>
          <a:lstStyle/>
          <a:p>
            <a:pPr marL="337930" indent="-337930">
              <a:defRPr sz="4000">
                <a:solidFill>
                  <a:srgbClr val="FFFFFF"/>
                </a:solidFill>
                <a:latin typeface="Avenir Next Demi Bold"/>
                <a:ea typeface="Avenir Next Demi Bold"/>
                <a:cs typeface="Avenir Next Demi Bold"/>
                <a:sym typeface="Avenir Next Demi Bold"/>
              </a:defRPr>
            </a:pPr>
            <a:r>
              <a:t>For administrators and school boards:</a:t>
            </a:r>
          </a:p>
          <a:p>
            <a:pPr lvl="1" marL="782430" indent="-337930">
              <a:buChar char="-"/>
              <a:defRPr>
                <a:solidFill>
                  <a:srgbClr val="FFFFFF"/>
                </a:solidFill>
              </a:defRPr>
            </a:pPr>
            <a:r>
              <a:t>provide teachers with ongoing professional development to increase their content knowledge and develop their confidence in addressing socially controversial topics in the classroom;</a:t>
            </a:r>
          </a:p>
          <a:p>
            <a:pPr lvl="1" marL="782430" indent="-337930">
              <a:buChar char="-"/>
              <a:defRPr>
                <a:solidFill>
                  <a:srgbClr val="FFFFFF"/>
                </a:solidFill>
              </a:defRPr>
            </a:pPr>
            <a:r>
              <a:t>ensure that teachers have adequate time, guidance, and resources to learn about climate science;</a:t>
            </a:r>
          </a:p>
          <a:p>
            <a:pPr lvl="1" marL="782430" indent="-337930">
              <a:buChar char="-"/>
              <a:defRPr>
                <a:solidFill>
                  <a:srgbClr val="FFFFFF"/>
                </a:solidFill>
              </a:defRPr>
            </a:pPr>
            <a:r>
              <a:t>resist pressures to promote non-scientific views that seek to deemphasize or eliminate the scientific study of climate change.</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6" name="Declarations"/>
          <p:cNvSpPr txBox="1"/>
          <p:nvPr>
            <p:ph type="title"/>
          </p:nvPr>
        </p:nvSpPr>
        <p:spPr>
          <a:xfrm>
            <a:off x="406400" y="311150"/>
            <a:ext cx="12192000" cy="723900"/>
          </a:xfrm>
          <a:prstGeom prst="rect">
            <a:avLst/>
          </a:prstGeom>
        </p:spPr>
        <p:txBody>
          <a:bodyPr/>
          <a:lstStyle>
            <a:lvl1pPr defTabSz="467359">
              <a:spcBef>
                <a:spcPts val="2200"/>
              </a:spcBef>
              <a:defRPr sz="4800"/>
            </a:lvl1pPr>
          </a:lstStyle>
          <a:p>
            <a:pPr/>
            <a:r>
              <a:t>Declarations</a:t>
            </a:r>
          </a:p>
        </p:txBody>
      </p:sp>
      <p:sp>
        <p:nvSpPr>
          <p:cNvPr id="327" name="For policy makers and the community:…"/>
          <p:cNvSpPr txBox="1"/>
          <p:nvPr>
            <p:ph type="body" idx="1"/>
          </p:nvPr>
        </p:nvSpPr>
        <p:spPr>
          <a:xfrm>
            <a:off x="406400" y="1282170"/>
            <a:ext cx="12192000" cy="7671737"/>
          </a:xfrm>
          <a:prstGeom prst="rect">
            <a:avLst/>
          </a:prstGeom>
        </p:spPr>
        <p:txBody>
          <a:bodyPr/>
          <a:lstStyle/>
          <a:p>
            <a:pPr marL="337930" indent="-337930">
              <a:defRPr sz="4000">
                <a:solidFill>
                  <a:srgbClr val="FFFFFF"/>
                </a:solidFill>
                <a:latin typeface="Avenir Next Demi Bold"/>
                <a:ea typeface="Avenir Next Demi Bold"/>
                <a:cs typeface="Avenir Next Demi Bold"/>
                <a:sym typeface="Avenir Next Demi Bold"/>
              </a:defRPr>
            </a:pPr>
            <a:r>
              <a:t>For policy makers and the community:</a:t>
            </a:r>
          </a:p>
          <a:p>
            <a:pPr lvl="1" marL="782430" indent="-337930">
              <a:buChar char="-"/>
              <a:defRPr>
                <a:solidFill>
                  <a:srgbClr val="FFFFFF"/>
                </a:solidFill>
              </a:defRPr>
            </a:pPr>
            <a:r>
              <a:t>ensure that licensure standards include climate change science content;</a:t>
            </a:r>
          </a:p>
          <a:p>
            <a:pPr lvl="1" marL="782430" indent="-337930">
              <a:buChar char="-"/>
              <a:defRPr>
                <a:solidFill>
                  <a:srgbClr val="FFFFFF"/>
                </a:solidFill>
              </a:defRPr>
            </a:pPr>
            <a:r>
              <a:t>preserve the quality of science education by rejecting censorship, pseudoscience, and narrow political agendas</a:t>
            </a:r>
          </a:p>
          <a:p>
            <a:pPr lvl="1" marL="782430" indent="-337930">
              <a:buChar char="-"/>
              <a:defRPr>
                <a:solidFill>
                  <a:srgbClr val="FFFFFF"/>
                </a:solidFill>
              </a:defRPr>
            </a:pPr>
            <a:r>
              <a:t>augment the work of science teachers by supporting students science learning at home;</a:t>
            </a:r>
          </a:p>
          <a:p>
            <a:pPr lvl="1" marL="782430" indent="-337930">
              <a:buChar char="-"/>
              <a:defRPr>
                <a:solidFill>
                  <a:srgbClr val="FFFFFF"/>
                </a:solidFill>
              </a:defRPr>
            </a:pPr>
            <a:r>
              <a:t>help students to understand the contributions that STEM professionals, policy makers, and educators can make to mitigate the effects of climate change.</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Who completed this work?"/>
          <p:cNvSpPr txBox="1"/>
          <p:nvPr>
            <p:ph type="title"/>
          </p:nvPr>
        </p:nvSpPr>
        <p:spPr>
          <a:xfrm>
            <a:off x="406400" y="311150"/>
            <a:ext cx="6299200" cy="723900"/>
          </a:xfrm>
          <a:prstGeom prst="rect">
            <a:avLst/>
          </a:prstGeom>
        </p:spPr>
        <p:txBody>
          <a:bodyPr/>
          <a:lstStyle>
            <a:lvl1pPr defTabSz="461518">
              <a:spcBef>
                <a:spcPts val="2200"/>
              </a:spcBef>
              <a:defRPr sz="4819"/>
            </a:lvl1pPr>
          </a:lstStyle>
          <a:p>
            <a:pPr/>
            <a:r>
              <a:t>Who completed this work?</a:t>
            </a:r>
          </a:p>
        </p:txBody>
      </p:sp>
      <p:sp>
        <p:nvSpPr>
          <p:cNvPr id="261" name="Eric Pyle (Chair)…"/>
          <p:cNvSpPr txBox="1"/>
          <p:nvPr>
            <p:ph type="body" sz="half" idx="1"/>
          </p:nvPr>
        </p:nvSpPr>
        <p:spPr>
          <a:xfrm>
            <a:off x="406400" y="1404365"/>
            <a:ext cx="6299200" cy="7447535"/>
          </a:xfrm>
          <a:prstGeom prst="rect">
            <a:avLst/>
          </a:prstGeom>
        </p:spPr>
        <p:txBody>
          <a:bodyPr/>
          <a:lstStyle/>
          <a:p>
            <a:pPr marL="0" indent="0" defTabSz="365760">
              <a:spcBef>
                <a:spcPts val="0"/>
              </a:spcBef>
              <a:buClrTx/>
              <a:buSzTx/>
              <a:buFontTx/>
              <a:buNone/>
              <a:defRPr sz="2880">
                <a:solidFill>
                  <a:srgbClr val="FFFFFF"/>
                </a:solidFill>
                <a:latin typeface="Avenir Next"/>
                <a:ea typeface="Avenir Next"/>
                <a:cs typeface="Avenir Next"/>
                <a:sym typeface="Avenir Next"/>
              </a:defRPr>
            </a:pPr>
            <a:r>
              <a:t>Eric Pyle (Chair)</a:t>
            </a:r>
          </a:p>
          <a:p>
            <a:pPr marL="0" indent="0" defTabSz="365760">
              <a:spcBef>
                <a:spcPts val="0"/>
              </a:spcBef>
              <a:buClrTx/>
              <a:buSzTx/>
              <a:buFontTx/>
              <a:buNone/>
              <a:defRPr sz="2880">
                <a:solidFill>
                  <a:srgbClr val="FFFFFF"/>
                </a:solidFill>
                <a:latin typeface="Avenir Next"/>
                <a:ea typeface="Avenir Next"/>
                <a:cs typeface="Avenir Next"/>
                <a:sym typeface="Avenir Next"/>
              </a:defRPr>
            </a:pPr>
            <a:r>
              <a:t>     James Madison University</a:t>
            </a:r>
          </a:p>
          <a:p>
            <a:pPr marL="0" indent="0" defTabSz="365760">
              <a:spcBef>
                <a:spcPts val="0"/>
              </a:spcBef>
              <a:buClrTx/>
              <a:buSzTx/>
              <a:buFontTx/>
              <a:buNone/>
              <a:defRPr sz="2880">
                <a:solidFill>
                  <a:srgbClr val="FFFFFF"/>
                </a:solidFill>
                <a:latin typeface="Avenir Next"/>
                <a:ea typeface="Avenir Next"/>
                <a:cs typeface="Avenir Next"/>
                <a:sym typeface="Avenir Next"/>
              </a:defRPr>
            </a:pPr>
            <a:r>
              <a:t>Judy Braus </a:t>
            </a:r>
          </a:p>
          <a:p>
            <a:pPr marL="0" indent="0" defTabSz="365760">
              <a:spcBef>
                <a:spcPts val="0"/>
              </a:spcBef>
              <a:buClrTx/>
              <a:buSzTx/>
              <a:buFontTx/>
              <a:buNone/>
              <a:defRPr sz="2880">
                <a:solidFill>
                  <a:srgbClr val="FFFFFF"/>
                </a:solidFill>
                <a:latin typeface="Avenir Next"/>
                <a:ea typeface="Avenir Next"/>
                <a:cs typeface="Avenir Next"/>
                <a:sym typeface="Avenir Next"/>
              </a:defRPr>
            </a:pPr>
            <a:r>
              <a:t>     North American Association for    </a:t>
            </a:r>
          </a:p>
          <a:p>
            <a:pPr marL="0" indent="0" defTabSz="365760">
              <a:spcBef>
                <a:spcPts val="0"/>
              </a:spcBef>
              <a:buClrTx/>
              <a:buSzTx/>
              <a:buFontTx/>
              <a:buNone/>
              <a:defRPr sz="2880">
                <a:solidFill>
                  <a:srgbClr val="FFFFFF"/>
                </a:solidFill>
                <a:latin typeface="Avenir Next"/>
                <a:ea typeface="Avenir Next"/>
                <a:cs typeface="Avenir Next"/>
                <a:sym typeface="Avenir Next"/>
              </a:defRPr>
            </a:pPr>
            <a:r>
              <a:t>     Environmental Educators (NAEEE)</a:t>
            </a:r>
          </a:p>
          <a:p>
            <a:pPr marL="0" indent="0" defTabSz="365760">
              <a:spcBef>
                <a:spcPts val="0"/>
              </a:spcBef>
              <a:buClrTx/>
              <a:buSzTx/>
              <a:buFontTx/>
              <a:buNone/>
              <a:defRPr sz="2880">
                <a:solidFill>
                  <a:srgbClr val="FFFFFF"/>
                </a:solidFill>
                <a:latin typeface="Avenir Next"/>
                <a:ea typeface="Avenir Next"/>
                <a:cs typeface="Avenir Next"/>
                <a:sym typeface="Avenir Next"/>
              </a:defRPr>
            </a:pPr>
            <a:r>
              <a:t>Don Duggan-Haas </a:t>
            </a:r>
          </a:p>
          <a:p>
            <a:pPr marL="0" indent="0" defTabSz="365760">
              <a:spcBef>
                <a:spcPts val="0"/>
              </a:spcBef>
              <a:buClrTx/>
              <a:buSzTx/>
              <a:buFontTx/>
              <a:buNone/>
              <a:defRPr sz="2880">
                <a:solidFill>
                  <a:srgbClr val="FFFFFF"/>
                </a:solidFill>
                <a:latin typeface="Avenir Next"/>
                <a:ea typeface="Avenir Next"/>
                <a:cs typeface="Avenir Next"/>
                <a:sym typeface="Avenir Next"/>
              </a:defRPr>
            </a:pPr>
            <a:r>
              <a:t>     The Paleontological Research </a:t>
            </a:r>
          </a:p>
          <a:p>
            <a:pPr marL="0" indent="0" defTabSz="365760">
              <a:spcBef>
                <a:spcPts val="0"/>
              </a:spcBef>
              <a:buClrTx/>
              <a:buSzTx/>
              <a:buFontTx/>
              <a:buNone/>
              <a:defRPr sz="2880">
                <a:solidFill>
                  <a:srgbClr val="FFFFFF"/>
                </a:solidFill>
                <a:latin typeface="Avenir Next"/>
                <a:ea typeface="Avenir Next"/>
                <a:cs typeface="Avenir Next"/>
                <a:sym typeface="Avenir Next"/>
              </a:defRPr>
            </a:pPr>
            <a:r>
              <a:t>     Institution</a:t>
            </a:r>
          </a:p>
          <a:p>
            <a:pPr marL="0" indent="0" defTabSz="365760">
              <a:spcBef>
                <a:spcPts val="0"/>
              </a:spcBef>
              <a:buClrTx/>
              <a:buSzTx/>
              <a:buFontTx/>
              <a:buNone/>
              <a:defRPr sz="2880">
                <a:solidFill>
                  <a:srgbClr val="FFFFFF"/>
                </a:solidFill>
                <a:latin typeface="Avenir Next"/>
                <a:ea typeface="Avenir Next"/>
                <a:cs typeface="Avenir Next"/>
                <a:sym typeface="Avenir Next"/>
              </a:defRPr>
            </a:pPr>
            <a:r>
              <a:t>Chris Geerer </a:t>
            </a:r>
          </a:p>
          <a:p>
            <a:pPr marL="0" indent="0" defTabSz="365760">
              <a:spcBef>
                <a:spcPts val="0"/>
              </a:spcBef>
              <a:buClrTx/>
              <a:buSzTx/>
              <a:buFontTx/>
              <a:buNone/>
              <a:defRPr sz="2880">
                <a:solidFill>
                  <a:srgbClr val="FFFFFF"/>
                </a:solidFill>
                <a:latin typeface="Avenir Next"/>
                <a:ea typeface="Avenir Next"/>
                <a:cs typeface="Avenir Next"/>
                <a:sym typeface="Avenir Next"/>
              </a:defRPr>
            </a:pPr>
            <a:r>
              <a:t>     Parcells Middle School </a:t>
            </a:r>
          </a:p>
          <a:p>
            <a:pPr marL="0" indent="0" defTabSz="365760">
              <a:spcBef>
                <a:spcPts val="0"/>
              </a:spcBef>
              <a:buClrTx/>
              <a:buSzTx/>
              <a:buFontTx/>
              <a:buNone/>
              <a:defRPr sz="2880">
                <a:solidFill>
                  <a:srgbClr val="FFFFFF"/>
                </a:solidFill>
                <a:latin typeface="Avenir Next"/>
                <a:ea typeface="Avenir Next"/>
                <a:cs typeface="Avenir Next"/>
                <a:sym typeface="Avenir Next"/>
              </a:defRPr>
            </a:pPr>
            <a:r>
              <a:t>Nancy Kellogg </a:t>
            </a:r>
          </a:p>
          <a:p>
            <a:pPr marL="0" indent="0" defTabSz="365760">
              <a:spcBef>
                <a:spcPts val="0"/>
              </a:spcBef>
              <a:buClrTx/>
              <a:buSzTx/>
              <a:buFontTx/>
              <a:buNone/>
              <a:defRPr sz="2880">
                <a:solidFill>
                  <a:srgbClr val="FFFFFF"/>
                </a:solidFill>
                <a:latin typeface="Avenir Next"/>
                <a:ea typeface="Avenir Next"/>
                <a:cs typeface="Avenir Next"/>
                <a:sym typeface="Avenir Next"/>
              </a:defRPr>
            </a:pPr>
            <a:r>
              <a:t>     Retired Science Teacher</a:t>
            </a:r>
          </a:p>
          <a:p>
            <a:pPr marL="0" indent="0" defTabSz="365760">
              <a:spcBef>
                <a:spcPts val="0"/>
              </a:spcBef>
              <a:buClrTx/>
              <a:buSzTx/>
              <a:buFontTx/>
              <a:buNone/>
              <a:defRPr sz="2880">
                <a:solidFill>
                  <a:srgbClr val="FFFFFF"/>
                </a:solidFill>
                <a:latin typeface="Avenir Next"/>
                <a:ea typeface="Avenir Next"/>
                <a:cs typeface="Avenir Next"/>
                <a:sym typeface="Avenir Next"/>
              </a:defRPr>
            </a:pPr>
            <a:r>
              <a:t>Cheryl Manning </a:t>
            </a:r>
          </a:p>
          <a:p>
            <a:pPr marL="0" indent="0" defTabSz="365760">
              <a:spcBef>
                <a:spcPts val="0"/>
              </a:spcBef>
              <a:buClrTx/>
              <a:buSzTx/>
              <a:buFontTx/>
              <a:buNone/>
              <a:defRPr sz="2880">
                <a:solidFill>
                  <a:srgbClr val="FFFFFF"/>
                </a:solidFill>
                <a:latin typeface="Avenir Next"/>
                <a:ea typeface="Avenir Next"/>
                <a:cs typeface="Avenir Next"/>
                <a:sym typeface="Avenir Next"/>
              </a:defRPr>
            </a:pPr>
            <a:r>
              <a:t>     Evergreen High School</a:t>
            </a:r>
          </a:p>
        </p:txBody>
      </p:sp>
      <p:sp>
        <p:nvSpPr>
          <p:cNvPr id="262" name="Frank Niepold…"/>
          <p:cNvSpPr txBox="1"/>
          <p:nvPr/>
        </p:nvSpPr>
        <p:spPr>
          <a:xfrm>
            <a:off x="6794500" y="1582165"/>
            <a:ext cx="5892800" cy="744753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defTabSz="333756">
              <a:spcBef>
                <a:spcPts val="0"/>
              </a:spcBef>
              <a:defRPr sz="2628">
                <a:solidFill>
                  <a:srgbClr val="FFFFFF"/>
                </a:solidFill>
                <a:latin typeface="Avenir Next"/>
                <a:ea typeface="Avenir Next"/>
                <a:cs typeface="Avenir Next"/>
                <a:sym typeface="Avenir Next"/>
              </a:defRPr>
            </a:pPr>
            <a:r>
              <a:t>Frank Niepold </a:t>
            </a:r>
          </a:p>
          <a:p>
            <a:pPr defTabSz="333756">
              <a:spcBef>
                <a:spcPts val="0"/>
              </a:spcBef>
              <a:defRPr sz="2628">
                <a:solidFill>
                  <a:srgbClr val="FFFFFF"/>
                </a:solidFill>
                <a:latin typeface="Avenir Next"/>
                <a:ea typeface="Avenir Next"/>
                <a:cs typeface="Avenir Next"/>
                <a:sym typeface="Avenir Next"/>
              </a:defRPr>
            </a:pPr>
            <a:r>
              <a:t>     NOAA</a:t>
            </a:r>
          </a:p>
          <a:p>
            <a:pPr defTabSz="333756">
              <a:spcBef>
                <a:spcPts val="0"/>
              </a:spcBef>
              <a:defRPr sz="2628">
                <a:solidFill>
                  <a:srgbClr val="FFFFFF"/>
                </a:solidFill>
                <a:latin typeface="Avenir Next"/>
                <a:ea typeface="Avenir Next"/>
                <a:cs typeface="Avenir Next"/>
                <a:sym typeface="Avenir Next"/>
              </a:defRPr>
            </a:pPr>
            <a:r>
              <a:t>Barney Peterson </a:t>
            </a:r>
          </a:p>
          <a:p>
            <a:pPr defTabSz="333756">
              <a:spcBef>
                <a:spcPts val="0"/>
              </a:spcBef>
              <a:defRPr sz="2628">
                <a:solidFill>
                  <a:srgbClr val="FFFFFF"/>
                </a:solidFill>
                <a:latin typeface="Avenir Next"/>
                <a:ea typeface="Avenir Next"/>
                <a:cs typeface="Avenir Next"/>
                <a:sym typeface="Avenir Next"/>
              </a:defRPr>
            </a:pPr>
            <a:r>
              <a:t>     Monroe Elementary School</a:t>
            </a:r>
          </a:p>
          <a:p>
            <a:pPr defTabSz="333756">
              <a:spcBef>
                <a:spcPts val="0"/>
              </a:spcBef>
              <a:defRPr sz="2628">
                <a:solidFill>
                  <a:srgbClr val="FFFFFF"/>
                </a:solidFill>
                <a:latin typeface="Avenir Next"/>
                <a:ea typeface="Avenir Next"/>
                <a:cs typeface="Avenir Next"/>
                <a:sym typeface="Avenir Next"/>
              </a:defRPr>
            </a:pPr>
            <a:r>
              <a:t>Emily Schoerning (NSTA Board   </a:t>
            </a:r>
          </a:p>
          <a:p>
            <a:pPr defTabSz="333756">
              <a:spcBef>
                <a:spcPts val="0"/>
              </a:spcBef>
              <a:defRPr sz="2628">
                <a:solidFill>
                  <a:srgbClr val="FFFFFF"/>
                </a:solidFill>
                <a:latin typeface="Avenir Next"/>
                <a:ea typeface="Avenir Next"/>
                <a:cs typeface="Avenir Next"/>
                <a:sym typeface="Avenir Next"/>
              </a:defRPr>
            </a:pPr>
            <a:r>
              <a:t>     Liaison) </a:t>
            </a:r>
          </a:p>
          <a:p>
            <a:pPr defTabSz="333756">
              <a:spcBef>
                <a:spcPts val="0"/>
              </a:spcBef>
              <a:defRPr sz="2628">
                <a:solidFill>
                  <a:srgbClr val="FFFFFF"/>
                </a:solidFill>
                <a:latin typeface="Avenir Next"/>
                <a:ea typeface="Avenir Next"/>
                <a:cs typeface="Avenir Next"/>
                <a:sym typeface="Avenir Next"/>
              </a:defRPr>
            </a:pPr>
            <a:r>
              <a:t>     The Joseph &amp; Belle Braun Anshe </a:t>
            </a:r>
          </a:p>
          <a:p>
            <a:pPr defTabSz="333756">
              <a:spcBef>
                <a:spcPts val="0"/>
              </a:spcBef>
              <a:defRPr sz="2628">
                <a:solidFill>
                  <a:srgbClr val="FFFFFF"/>
                </a:solidFill>
                <a:latin typeface="Avenir Next"/>
                <a:ea typeface="Avenir Next"/>
                <a:cs typeface="Avenir Next"/>
                <a:sym typeface="Avenir Next"/>
              </a:defRPr>
            </a:pPr>
            <a:r>
              <a:t>     Emet Religious School</a:t>
            </a:r>
          </a:p>
          <a:p>
            <a:pPr defTabSz="333756">
              <a:spcBef>
                <a:spcPts val="0"/>
              </a:spcBef>
              <a:defRPr sz="2628">
                <a:solidFill>
                  <a:srgbClr val="FFFFFF"/>
                </a:solidFill>
                <a:latin typeface="Avenir Next"/>
                <a:ea typeface="Avenir Next"/>
                <a:cs typeface="Avenir Next"/>
                <a:sym typeface="Avenir Next"/>
              </a:defRPr>
            </a:pPr>
            <a:r>
              <a:t>Lesley Smith </a:t>
            </a:r>
          </a:p>
          <a:p>
            <a:pPr defTabSz="333756">
              <a:spcBef>
                <a:spcPts val="0"/>
              </a:spcBef>
              <a:defRPr sz="2628">
                <a:solidFill>
                  <a:srgbClr val="FFFFFF"/>
                </a:solidFill>
                <a:latin typeface="Avenir Next"/>
                <a:ea typeface="Avenir Next"/>
                <a:cs typeface="Avenir Next"/>
                <a:sym typeface="Avenir Next"/>
              </a:defRPr>
            </a:pPr>
            <a:r>
              <a:t>     Cooperative Institute for Research </a:t>
            </a:r>
          </a:p>
          <a:p>
            <a:pPr defTabSz="333756">
              <a:spcBef>
                <a:spcPts val="0"/>
              </a:spcBef>
              <a:defRPr sz="2628">
                <a:solidFill>
                  <a:srgbClr val="FFFFFF"/>
                </a:solidFill>
                <a:latin typeface="Avenir Next"/>
                <a:ea typeface="Avenir Next"/>
                <a:cs typeface="Avenir Next"/>
                <a:sym typeface="Avenir Next"/>
              </a:defRPr>
            </a:pPr>
            <a:r>
              <a:t>     in Environmental Sciences (CIRES)</a:t>
            </a:r>
          </a:p>
          <a:p>
            <a:pPr defTabSz="333756">
              <a:spcBef>
                <a:spcPts val="0"/>
              </a:spcBef>
              <a:defRPr sz="2628">
                <a:solidFill>
                  <a:srgbClr val="FFFFFF"/>
                </a:solidFill>
                <a:latin typeface="Avenir Next"/>
                <a:ea typeface="Avenir Next"/>
                <a:cs typeface="Avenir Next"/>
                <a:sym typeface="Avenir Next"/>
              </a:defRPr>
            </a:pPr>
            <a:r>
              <a:t>Nicole Vick (NSTA Council Liaison) </a:t>
            </a:r>
          </a:p>
          <a:p>
            <a:pPr defTabSz="333756">
              <a:spcBef>
                <a:spcPts val="0"/>
              </a:spcBef>
              <a:defRPr sz="2628">
                <a:solidFill>
                  <a:srgbClr val="FFFFFF"/>
                </a:solidFill>
                <a:latin typeface="Avenir Next"/>
                <a:ea typeface="Avenir Next"/>
                <a:cs typeface="Avenir Next"/>
                <a:sym typeface="Avenir Next"/>
              </a:defRPr>
            </a:pPr>
            <a:r>
              <a:t>     Galesburg High School North</a:t>
            </a:r>
          </a:p>
          <a:p>
            <a:pPr defTabSz="333756">
              <a:spcBef>
                <a:spcPts val="0"/>
              </a:spcBef>
              <a:defRPr sz="2628">
                <a:solidFill>
                  <a:srgbClr val="FFFFFF"/>
                </a:solidFill>
                <a:latin typeface="Avenir Next"/>
                <a:ea typeface="Avenir Next"/>
                <a:cs typeface="Avenir Next"/>
                <a:sym typeface="Avenir Next"/>
              </a:defRPr>
            </a:pPr>
            <a:r>
              <a:t>Michael Wysession </a:t>
            </a:r>
          </a:p>
          <a:p>
            <a:pPr defTabSz="333756">
              <a:spcBef>
                <a:spcPts val="0"/>
              </a:spcBef>
              <a:defRPr sz="2628">
                <a:solidFill>
                  <a:srgbClr val="FFFFFF"/>
                </a:solidFill>
                <a:latin typeface="Avenir Next"/>
                <a:ea typeface="Avenir Next"/>
                <a:cs typeface="Avenir Next"/>
                <a:sym typeface="Avenir Next"/>
              </a:defRPr>
            </a:pPr>
            <a:r>
              <a:t>     Washington University-St. Louis</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29" name="Google Shape;689;p110"/>
          <p:cNvSpPr txBox="1"/>
          <p:nvPr>
            <p:ph type="body" sz="half" idx="1"/>
          </p:nvPr>
        </p:nvSpPr>
        <p:spPr>
          <a:xfrm>
            <a:off x="6036710" y="2598417"/>
            <a:ext cx="6649174" cy="4820054"/>
          </a:xfrm>
          <a:prstGeom prst="rect">
            <a:avLst/>
          </a:prstGeom>
        </p:spPr>
        <p:txBody>
          <a:bodyPr/>
          <a:lstStyle/>
          <a:p>
            <a:pPr marL="0" indent="0" algn="l" defTabSz="1040384">
              <a:defRPr sz="3360"/>
            </a:pPr>
            <a:r>
              <a:t>Energy Jobs Trends</a:t>
            </a:r>
          </a:p>
          <a:p>
            <a:pPr marL="0" indent="0" algn="l" defTabSz="1040384">
              <a:defRPr sz="1800"/>
            </a:pPr>
            <a:r>
              <a:t>The U.S. Energy &amp; Employment Report provides a unique window on the people who meet the nation’s energy needs, and identifies important trends and skill sets for the 21st Century energy workforce. </a:t>
            </a:r>
          </a:p>
          <a:p>
            <a:pPr marL="0" indent="0" algn="l" defTabSz="1040384">
              <a:defRPr sz="1560"/>
            </a:pPr>
            <a:r>
              <a:t> </a:t>
            </a:r>
          </a:p>
          <a:p>
            <a:pPr marL="0" indent="0" algn="l" defTabSz="1040384">
              <a:defRPr b="1" sz="1560"/>
            </a:pPr>
            <a:r>
              <a:t>• 2018 Job Loss. </a:t>
            </a:r>
            <a:r>
              <a:rPr b="0"/>
              <a:t>In 2018, the Electric Power Generation sector dropped 8,258 jobs, declining by almost 1 percent to a total of 875,585 jobs. </a:t>
            </a:r>
          </a:p>
          <a:p>
            <a:pPr marL="0" indent="0" algn="l" defTabSz="1040384">
              <a:defRPr sz="3120"/>
            </a:pPr>
            <a:endParaRPr sz="1560"/>
          </a:p>
          <a:p>
            <a:pPr marL="0" indent="0" algn="l" defTabSz="1040384">
              <a:defRPr b="1" sz="1560"/>
            </a:pPr>
            <a:r>
              <a:t>• Technology Shifts.</a:t>
            </a:r>
            <a:r>
              <a:rPr b="0"/>
              <a:t> Advanced natural gas added the most new jobs, 4,500, while solar contracted, losing 8,000 jobs. Other technologies that grew included </a:t>
            </a:r>
            <a:r>
              <a:rPr b="0" i="1"/>
              <a:t>wind</a:t>
            </a:r>
            <a:r>
              <a:rPr b="0"/>
              <a:t>, combined heat and power, and geothermal. </a:t>
            </a:r>
            <a:r>
              <a:rPr b="0" i="1"/>
              <a:t>Nuclear and coal declined. </a:t>
            </a:r>
            <a:endParaRPr i="1"/>
          </a:p>
          <a:p>
            <a:pPr marL="0" indent="0" algn="l" defTabSz="1040384">
              <a:defRPr sz="3120"/>
            </a:pPr>
            <a:endParaRPr sz="1560"/>
          </a:p>
          <a:p>
            <a:pPr marL="0" indent="0" algn="l" defTabSz="1040384">
              <a:defRPr b="1" sz="1560"/>
            </a:pPr>
            <a:r>
              <a:t>• 2019 Expectations.</a:t>
            </a:r>
            <a:r>
              <a:rPr b="0"/>
              <a:t> Electric Power Generation employers anticipated 7.1 percent job growth in 2019, with most of the increase expected in </a:t>
            </a:r>
            <a:r>
              <a:rPr b="0" i="1"/>
              <a:t>renewable construction.</a:t>
            </a:r>
          </a:p>
        </p:txBody>
      </p:sp>
      <p:pic>
        <p:nvPicPr>
          <p:cNvPr id="330" name="Google Shape;690;p110" descr="Google Shape;690;p110"/>
          <p:cNvPicPr>
            <a:picLocks noChangeAspect="1"/>
          </p:cNvPicPr>
          <p:nvPr/>
        </p:nvPicPr>
        <p:blipFill>
          <a:blip r:embed="rId3">
            <a:extLst/>
          </a:blip>
          <a:stretch>
            <a:fillRect/>
          </a:stretch>
        </p:blipFill>
        <p:spPr>
          <a:xfrm>
            <a:off x="-1" y="1219199"/>
            <a:ext cx="5697198" cy="7315201"/>
          </a:xfrm>
          <a:prstGeom prst="rect">
            <a:avLst/>
          </a:prstGeom>
          <a:ln w="12700">
            <a:miter lim="400000"/>
          </a:ln>
        </p:spPr>
      </p:pic>
      <p:sp>
        <p:nvSpPr>
          <p:cNvPr id="331" name="Google Shape;691;p110"/>
          <p:cNvSpPr txBox="1"/>
          <p:nvPr>
            <p:ph type="sldNum" sz="quarter" idx="4294967295"/>
          </p:nvPr>
        </p:nvSpPr>
        <p:spPr>
          <a:xfrm>
            <a:off x="12404863" y="7871586"/>
            <a:ext cx="425229" cy="519276"/>
          </a:xfrm>
          <a:prstGeom prst="rect">
            <a:avLst/>
          </a:prstGeom>
          <a:extLst>
            <a:ext uri="{C572A759-6A51-4108-AA02-DFA0A04FC94B}">
              <ma14:wrappingTextBoxFlag xmlns:ma14="http://schemas.microsoft.com/office/mac/drawingml/2011/main" val="1"/>
            </a:ext>
          </a:extLst>
        </p:spPr>
        <p:txBody>
          <a:bodyPr lIns="130026" tIns="130026" rIns="130026" bIns="130026" anchor="ctr"/>
          <a:lstStyle>
            <a:lvl1pPr defTabSz="1733973">
              <a:lnSpc>
                <a:spcPct val="100000"/>
              </a:lnSpc>
              <a:defRPr sz="1800">
                <a:solidFill>
                  <a:srgbClr val="595959"/>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 name="Reception of the Statement"/>
          <p:cNvSpPr txBox="1"/>
          <p:nvPr>
            <p:ph type="title"/>
          </p:nvPr>
        </p:nvSpPr>
        <p:spPr>
          <a:xfrm>
            <a:off x="406400" y="311150"/>
            <a:ext cx="12192000" cy="723900"/>
          </a:xfrm>
          <a:prstGeom prst="rect">
            <a:avLst/>
          </a:prstGeom>
        </p:spPr>
        <p:txBody>
          <a:bodyPr/>
          <a:lstStyle>
            <a:lvl1pPr defTabSz="467359">
              <a:spcBef>
                <a:spcPts val="2200"/>
              </a:spcBef>
              <a:defRPr sz="4800"/>
            </a:lvl1pPr>
          </a:lstStyle>
          <a:p>
            <a:pPr/>
            <a:r>
              <a:t>Reception of the Statement</a:t>
            </a:r>
          </a:p>
        </p:txBody>
      </p:sp>
      <p:pic>
        <p:nvPicPr>
          <p:cNvPr id="336" name="Image" descr="Image"/>
          <p:cNvPicPr>
            <a:picLocks noChangeAspect="1"/>
          </p:cNvPicPr>
          <p:nvPr/>
        </p:nvPicPr>
        <p:blipFill>
          <a:blip r:embed="rId2">
            <a:extLst/>
          </a:blip>
          <a:stretch>
            <a:fillRect/>
          </a:stretch>
        </p:blipFill>
        <p:spPr>
          <a:xfrm>
            <a:off x="175393" y="1090934"/>
            <a:ext cx="8488466" cy="4554787"/>
          </a:xfrm>
          <a:prstGeom prst="rect">
            <a:avLst/>
          </a:prstGeom>
          <a:ln w="12700">
            <a:miter lim="400000"/>
          </a:ln>
        </p:spPr>
      </p:pic>
      <p:pic>
        <p:nvPicPr>
          <p:cNvPr id="337" name="Image" descr="Image"/>
          <p:cNvPicPr>
            <a:picLocks noChangeAspect="1"/>
          </p:cNvPicPr>
          <p:nvPr/>
        </p:nvPicPr>
        <p:blipFill>
          <a:blip r:embed="rId3">
            <a:extLst/>
          </a:blip>
          <a:stretch>
            <a:fillRect/>
          </a:stretch>
        </p:blipFill>
        <p:spPr>
          <a:xfrm>
            <a:off x="7765086" y="1288173"/>
            <a:ext cx="4874607" cy="7003335"/>
          </a:xfrm>
          <a:prstGeom prst="rect">
            <a:avLst/>
          </a:prstGeom>
          <a:ln w="12700">
            <a:miter lim="400000"/>
          </a:ln>
        </p:spPr>
      </p:pic>
      <p:pic>
        <p:nvPicPr>
          <p:cNvPr id="338" name="Image" descr="Image"/>
          <p:cNvPicPr>
            <a:picLocks noChangeAspect="1"/>
          </p:cNvPicPr>
          <p:nvPr/>
        </p:nvPicPr>
        <p:blipFill>
          <a:blip r:embed="rId4">
            <a:extLst/>
          </a:blip>
          <a:stretch>
            <a:fillRect/>
          </a:stretch>
        </p:blipFill>
        <p:spPr>
          <a:xfrm>
            <a:off x="1392279" y="2851143"/>
            <a:ext cx="7410840" cy="5905514"/>
          </a:xfrm>
          <a:prstGeom prst="rect">
            <a:avLst/>
          </a:prstGeom>
          <a:ln w="12700">
            <a:miter lim="400000"/>
          </a:ln>
        </p:spPr>
      </p:pic>
      <p:pic>
        <p:nvPicPr>
          <p:cNvPr id="339" name="Image" descr="Image"/>
          <p:cNvPicPr>
            <a:picLocks noChangeAspect="1"/>
          </p:cNvPicPr>
          <p:nvPr/>
        </p:nvPicPr>
        <p:blipFill>
          <a:blip r:embed="rId5">
            <a:extLst/>
          </a:blip>
          <a:stretch>
            <a:fillRect/>
          </a:stretch>
        </p:blipFill>
        <p:spPr>
          <a:xfrm>
            <a:off x="6403795" y="4794919"/>
            <a:ext cx="6396992" cy="4660585"/>
          </a:xfrm>
          <a:prstGeom prst="rect">
            <a:avLst/>
          </a:prstGeom>
          <a:ln w="12700">
            <a:miter lim="400000"/>
          </a:ln>
        </p:spPr>
      </p:pic>
      <p:pic>
        <p:nvPicPr>
          <p:cNvPr id="340" name="Image" descr="Image"/>
          <p:cNvPicPr>
            <a:picLocks noChangeAspect="1"/>
          </p:cNvPicPr>
          <p:nvPr/>
        </p:nvPicPr>
        <p:blipFill>
          <a:blip r:embed="rId6">
            <a:extLst/>
          </a:blip>
          <a:stretch>
            <a:fillRect/>
          </a:stretch>
        </p:blipFill>
        <p:spPr>
          <a:xfrm>
            <a:off x="345222" y="3512531"/>
            <a:ext cx="5854397" cy="5708369"/>
          </a:xfrm>
          <a:prstGeom prst="rect">
            <a:avLst/>
          </a:prstGeom>
          <a:ln w="12700">
            <a:miter lim="400000"/>
          </a:ln>
        </p:spPr>
      </p:pic>
      <p:pic>
        <p:nvPicPr>
          <p:cNvPr id="341" name="Image" descr="Image"/>
          <p:cNvPicPr>
            <a:picLocks noChangeAspect="1"/>
          </p:cNvPicPr>
          <p:nvPr/>
        </p:nvPicPr>
        <p:blipFill>
          <a:blip r:embed="rId7">
            <a:extLst/>
          </a:blip>
          <a:stretch>
            <a:fillRect/>
          </a:stretch>
        </p:blipFill>
        <p:spPr>
          <a:xfrm>
            <a:off x="930617" y="2828341"/>
            <a:ext cx="9750703" cy="6761436"/>
          </a:xfrm>
          <a:prstGeom prst="rect">
            <a:avLst/>
          </a:prstGeom>
          <a:ln w="12700">
            <a:miter lim="400000"/>
          </a:ln>
        </p:spPr>
      </p:pic>
      <p:pic>
        <p:nvPicPr>
          <p:cNvPr id="342" name="Image" descr="Image"/>
          <p:cNvPicPr>
            <a:picLocks noChangeAspect="1"/>
          </p:cNvPicPr>
          <p:nvPr/>
        </p:nvPicPr>
        <p:blipFill>
          <a:blip r:embed="rId8">
            <a:extLst/>
          </a:blip>
          <a:stretch>
            <a:fillRect/>
          </a:stretch>
        </p:blipFill>
        <p:spPr>
          <a:xfrm>
            <a:off x="1753435" y="1019391"/>
            <a:ext cx="9497930" cy="871154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37"/>
                                        </p:tgtEl>
                                        <p:attrNameLst>
                                          <p:attrName>style.visibility</p:attrName>
                                        </p:attrNameLst>
                                      </p:cBhvr>
                                      <p:to>
                                        <p:strVal val="visible"/>
                                      </p:to>
                                    </p:set>
                                    <p:animEffect filter="dissolve" transition="in">
                                      <p:cBhvr>
                                        <p:cTn id="7" dur="1500"/>
                                        <p:tgtEl>
                                          <p:spTgt spid="33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338"/>
                                        </p:tgtEl>
                                        <p:attrNameLst>
                                          <p:attrName>style.visibility</p:attrName>
                                        </p:attrNameLst>
                                      </p:cBhvr>
                                      <p:to>
                                        <p:strVal val="visible"/>
                                      </p:to>
                                    </p:set>
                                    <p:animEffect filter="dissolve" transition="in">
                                      <p:cBhvr>
                                        <p:cTn id="12" dur="1500"/>
                                        <p:tgtEl>
                                          <p:spTgt spid="338"/>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339"/>
                                        </p:tgtEl>
                                        <p:attrNameLst>
                                          <p:attrName>style.visibility</p:attrName>
                                        </p:attrNameLst>
                                      </p:cBhvr>
                                      <p:to>
                                        <p:strVal val="visible"/>
                                      </p:to>
                                    </p:set>
                                    <p:animEffect filter="dissolve" transition="in">
                                      <p:cBhvr>
                                        <p:cTn id="17" dur="1500"/>
                                        <p:tgtEl>
                                          <p:spTgt spid="339"/>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340"/>
                                        </p:tgtEl>
                                        <p:attrNameLst>
                                          <p:attrName>style.visibility</p:attrName>
                                        </p:attrNameLst>
                                      </p:cBhvr>
                                      <p:to>
                                        <p:strVal val="visible"/>
                                      </p:to>
                                    </p:set>
                                    <p:animEffect filter="dissolve" transition="in">
                                      <p:cBhvr>
                                        <p:cTn id="22" dur="1500"/>
                                        <p:tgtEl>
                                          <p:spTgt spid="340"/>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9" grpId="5" fill="hold">
                                  <p:stCondLst>
                                    <p:cond delay="0"/>
                                  </p:stCondLst>
                                  <p:iterate type="el" backwards="0">
                                    <p:tmAbs val="0"/>
                                  </p:iterate>
                                  <p:childTnLst>
                                    <p:set>
                                      <p:cBhvr>
                                        <p:cTn id="26" fill="hold"/>
                                        <p:tgtEl>
                                          <p:spTgt spid="341"/>
                                        </p:tgtEl>
                                        <p:attrNameLst>
                                          <p:attrName>style.visibility</p:attrName>
                                        </p:attrNameLst>
                                      </p:cBhvr>
                                      <p:to>
                                        <p:strVal val="visible"/>
                                      </p:to>
                                    </p:set>
                                    <p:animEffect filter="dissolve" transition="in">
                                      <p:cBhvr>
                                        <p:cTn id="27" dur="1500"/>
                                        <p:tgtEl>
                                          <p:spTgt spid="341"/>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9" grpId="6" fill="hold">
                                  <p:stCondLst>
                                    <p:cond delay="0"/>
                                  </p:stCondLst>
                                  <p:iterate type="el" backwards="0">
                                    <p:tmAbs val="0"/>
                                  </p:iterate>
                                  <p:childTnLst>
                                    <p:set>
                                      <p:cBhvr>
                                        <p:cTn id="31" fill="hold"/>
                                        <p:tgtEl>
                                          <p:spTgt spid="342"/>
                                        </p:tgtEl>
                                        <p:attrNameLst>
                                          <p:attrName>style.visibility</p:attrName>
                                        </p:attrNameLst>
                                      </p:cBhvr>
                                      <p:to>
                                        <p:strVal val="visible"/>
                                      </p:to>
                                    </p:set>
                                    <p:animEffect filter="dissolve" transition="in">
                                      <p:cBhvr>
                                        <p:cTn id="32" dur="1000"/>
                                        <p:tgtEl>
                                          <p:spTgt spid="3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9" grpId="3"/>
      <p:bldP build="whole" bldLvl="1" animBg="1" rev="0" advAuto="0" spid="337" grpId="1"/>
      <p:bldP build="whole" bldLvl="1" animBg="1" rev="0" advAuto="0" spid="342" grpId="6"/>
      <p:bldP build="whole" bldLvl="1" animBg="1" rev="0" advAuto="0" spid="341" grpId="5"/>
      <p:bldP build="whole" bldLvl="1" animBg="1" rev="0" advAuto="0" spid="340" grpId="4"/>
      <p:bldP build="whole" bldLvl="1" animBg="1" rev="0" advAuto="0" spid="338" grpId="2"/>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It would be easy to sink into despair, gloom, and doom when presenting climate science and climate change. Instead, work with your students through STEM skills for positive actions on mitigation and resilience strategies;…"/>
          <p:cNvSpPr txBox="1"/>
          <p:nvPr>
            <p:ph type="body" idx="1"/>
          </p:nvPr>
        </p:nvSpPr>
        <p:spPr>
          <a:xfrm>
            <a:off x="406400" y="1367131"/>
            <a:ext cx="12192000" cy="7895451"/>
          </a:xfrm>
          <a:prstGeom prst="rect">
            <a:avLst/>
          </a:prstGeom>
        </p:spPr>
        <p:txBody>
          <a:bodyPr/>
          <a:lstStyle/>
          <a:p>
            <a:pPr marL="191135" indent="-191135" defTabSz="251206">
              <a:spcBef>
                <a:spcPts val="1200"/>
              </a:spcBef>
              <a:defRPr sz="2838">
                <a:solidFill>
                  <a:srgbClr val="FFFFFF"/>
                </a:solidFill>
              </a:defRPr>
            </a:pPr>
            <a:r>
              <a:t>It would be easy to sink into despair, gloom, and doom when presenting climate science and climate change. Instead, work with your students through STEM skills for positive actions on mitigation and resilience strategies;</a:t>
            </a:r>
          </a:p>
          <a:p>
            <a:pPr marL="191135" indent="-191135" defTabSz="251206">
              <a:spcBef>
                <a:spcPts val="1200"/>
              </a:spcBef>
              <a:defRPr sz="2838">
                <a:solidFill>
                  <a:srgbClr val="FFFFFF"/>
                </a:solidFill>
              </a:defRPr>
            </a:pPr>
            <a:r>
              <a:t>Seek the collaboration of your fellow teachers, working for cross-disciplinary opportunities to reach students across the curriculum as well as longitudinally;</a:t>
            </a:r>
          </a:p>
          <a:p>
            <a:pPr marL="191135" indent="-191135" defTabSz="251206">
              <a:spcBef>
                <a:spcPts val="1200"/>
              </a:spcBef>
              <a:defRPr sz="2838">
                <a:solidFill>
                  <a:srgbClr val="FFFFFF"/>
                </a:solidFill>
              </a:defRPr>
            </a:pPr>
            <a:r>
              <a:t>Expect (demand?) of your administrators the professional development and curricular support necessary to represent climate science to your students and build your personal professional confidence and competence on the subject;</a:t>
            </a:r>
          </a:p>
          <a:p>
            <a:pPr marL="191135" indent="-191135" defTabSz="251206">
              <a:spcBef>
                <a:spcPts val="1200"/>
              </a:spcBef>
              <a:defRPr sz="2838">
                <a:solidFill>
                  <a:srgbClr val="FFFFFF"/>
                </a:solidFill>
              </a:defRPr>
            </a:pPr>
            <a:r>
              <a:t>Do not limit your voice to the classroom, but communicate clearly to the community and the media what you are doing to impact the future of society through the thorough teaching of climate science, climate change, and climate resilience.</a:t>
            </a:r>
          </a:p>
        </p:txBody>
      </p:sp>
      <p:sp>
        <p:nvSpPr>
          <p:cNvPr id="345" name="What can you do?"/>
          <p:cNvSpPr txBox="1"/>
          <p:nvPr/>
        </p:nvSpPr>
        <p:spPr>
          <a:xfrm>
            <a:off x="406400" y="311150"/>
            <a:ext cx="12192000" cy="723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467359">
              <a:lnSpc>
                <a:spcPct val="80000"/>
              </a:lnSpc>
              <a:spcBef>
                <a:spcPts val="2200"/>
              </a:spcBef>
              <a:defRPr cap="all" sz="4800">
                <a:solidFill>
                  <a:schemeClr val="accent1"/>
                </a:solidFill>
                <a:latin typeface="+mn-lt"/>
                <a:ea typeface="+mn-ea"/>
                <a:cs typeface="+mn-cs"/>
                <a:sym typeface="DIN Condensed"/>
              </a:defRPr>
            </a:lvl1pPr>
          </a:lstStyle>
          <a:p>
            <a:pPr/>
            <a:r>
              <a:t>What can you do?</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7" name="Supplemental Resources"/>
          <p:cNvSpPr txBox="1"/>
          <p:nvPr>
            <p:ph type="title"/>
          </p:nvPr>
        </p:nvSpPr>
        <p:spPr>
          <a:xfrm>
            <a:off x="406400" y="311150"/>
            <a:ext cx="12192000" cy="723900"/>
          </a:xfrm>
          <a:prstGeom prst="rect">
            <a:avLst/>
          </a:prstGeom>
        </p:spPr>
        <p:txBody>
          <a:bodyPr/>
          <a:lstStyle>
            <a:lvl1pPr defTabSz="467359">
              <a:spcBef>
                <a:spcPts val="2200"/>
              </a:spcBef>
              <a:defRPr sz="4800"/>
            </a:lvl1pPr>
          </a:lstStyle>
          <a:p>
            <a:pPr/>
            <a:r>
              <a:t>Supplemental Resources</a:t>
            </a:r>
          </a:p>
        </p:txBody>
      </p:sp>
      <p:sp>
        <p:nvSpPr>
          <p:cNvPr id="348" name="The Nature of Science and Scientific Decision-Making;…"/>
          <p:cNvSpPr txBox="1"/>
          <p:nvPr>
            <p:ph type="body" idx="1"/>
          </p:nvPr>
        </p:nvSpPr>
        <p:spPr>
          <a:xfrm>
            <a:off x="814425" y="5813602"/>
            <a:ext cx="12192001" cy="5971409"/>
          </a:xfrm>
          <a:prstGeom prst="rect">
            <a:avLst/>
          </a:prstGeom>
        </p:spPr>
        <p:txBody>
          <a:bodyPr/>
          <a:lstStyle/>
          <a:p>
            <a:pPr marL="337930" indent="-337930">
              <a:spcBef>
                <a:spcPts val="1600"/>
              </a:spcBef>
              <a:defRPr>
                <a:solidFill>
                  <a:srgbClr val="FFFFFF"/>
                </a:solidFill>
                <a:latin typeface="Gill Sans"/>
                <a:ea typeface="Gill Sans"/>
                <a:cs typeface="Gill Sans"/>
                <a:sym typeface="Gill Sans"/>
              </a:defRPr>
            </a:pPr>
            <a:r>
              <a:t>The Nature of Science and Scientific Decision-Making;</a:t>
            </a:r>
          </a:p>
          <a:p>
            <a:pPr marL="337930" indent="-337930">
              <a:spcBef>
                <a:spcPts val="1600"/>
              </a:spcBef>
              <a:defRPr>
                <a:solidFill>
                  <a:srgbClr val="FFFFFF"/>
                </a:solidFill>
                <a:latin typeface="Gill Sans"/>
                <a:ea typeface="Gill Sans"/>
                <a:cs typeface="Gill Sans"/>
                <a:sym typeface="Gill Sans"/>
              </a:defRPr>
            </a:pPr>
            <a:r>
              <a:t>Controversy and Personal Beliefs;</a:t>
            </a:r>
          </a:p>
          <a:p>
            <a:pPr marL="337930" indent="-337930">
              <a:spcBef>
                <a:spcPts val="1600"/>
              </a:spcBef>
              <a:defRPr>
                <a:solidFill>
                  <a:srgbClr val="FFFFFF"/>
                </a:solidFill>
                <a:latin typeface="Gill Sans"/>
                <a:ea typeface="Gill Sans"/>
                <a:cs typeface="Gill Sans"/>
                <a:sym typeface="Gill Sans"/>
              </a:defRPr>
            </a:pPr>
            <a:r>
              <a:t>The Nature of Deep-Seated Beliefs;</a:t>
            </a:r>
          </a:p>
          <a:p>
            <a:pPr marL="337930" indent="-337930">
              <a:spcBef>
                <a:spcPts val="1600"/>
              </a:spcBef>
              <a:defRPr>
                <a:solidFill>
                  <a:srgbClr val="FFFFFF"/>
                </a:solidFill>
                <a:latin typeface="Gill Sans"/>
                <a:ea typeface="Gill Sans"/>
                <a:cs typeface="Gill Sans"/>
                <a:sym typeface="Gill Sans"/>
              </a:defRPr>
            </a:pPr>
            <a:r>
              <a:t>The Time Needed for Learning;</a:t>
            </a:r>
          </a:p>
          <a:p>
            <a:pPr marL="337930" indent="-337930">
              <a:spcBef>
                <a:spcPts val="1600"/>
              </a:spcBef>
              <a:defRPr>
                <a:solidFill>
                  <a:srgbClr val="FFFFFF"/>
                </a:solidFill>
                <a:latin typeface="Gill Sans"/>
                <a:ea typeface="Gill Sans"/>
                <a:cs typeface="Gill Sans"/>
                <a:sym typeface="Gill Sans"/>
              </a:defRPr>
            </a:pPr>
            <a:r>
              <a:t>Responses to Climate Change</a:t>
            </a:r>
          </a:p>
          <a:p>
            <a:pPr lvl="1" marL="0" indent="444500">
              <a:spcBef>
                <a:spcPts val="1600"/>
              </a:spcBef>
              <a:buSzTx/>
              <a:buNone/>
              <a:defRPr sz="1600">
                <a:solidFill>
                  <a:srgbClr val="FFFFFF"/>
                </a:solidFill>
                <a:latin typeface="Gill Sans"/>
                <a:ea typeface="Gill Sans"/>
                <a:cs typeface="Gill Sans"/>
                <a:sym typeface="Gill Sans"/>
              </a:defRPr>
            </a:pPr>
            <a:r>
              <a:rPr u="sng">
                <a:solidFill>
                  <a:schemeClr val="accent1"/>
                </a:solidFill>
                <a:hlinkClick r:id="rId2" invalidUrl="" action="" tgtFrame="" tooltip="" history="1" highlightClick="0" endSnd="0"/>
              </a:rPr>
              <a:t>http://static.nsta.org/pdfs/AnExplorationOfIdeasRelatedToTheUnderstandingAndTeachingOfClimateScienceAndClimateChange.pdf</a:t>
            </a:r>
          </a:p>
        </p:txBody>
      </p:sp>
      <p:pic>
        <p:nvPicPr>
          <p:cNvPr id="349" name="Image" descr="Image"/>
          <p:cNvPicPr>
            <a:picLocks noChangeAspect="1"/>
          </p:cNvPicPr>
          <p:nvPr/>
        </p:nvPicPr>
        <p:blipFill>
          <a:blip r:embed="rId3">
            <a:extLst/>
          </a:blip>
          <a:stretch>
            <a:fillRect/>
          </a:stretch>
        </p:blipFill>
        <p:spPr>
          <a:xfrm>
            <a:off x="1036965" y="1024551"/>
            <a:ext cx="10930788" cy="4679779"/>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48">
                                            <p:bg/>
                                          </p:spTgt>
                                        </p:tgtEl>
                                        <p:attrNameLst>
                                          <p:attrName>style.visibility</p:attrName>
                                        </p:attrNameLst>
                                      </p:cBhvr>
                                      <p:to>
                                        <p:strVal val="visible"/>
                                      </p:to>
                                    </p:set>
                                    <p:animEffect filter="wipe(left)" transition="in">
                                      <p:cBhvr>
                                        <p:cTn id="7" dur="1000"/>
                                        <p:tgtEl>
                                          <p:spTgt spid="348">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48">
                                            <p:txEl>
                                              <p:pRg st="0" end="0"/>
                                            </p:txEl>
                                          </p:spTgt>
                                        </p:tgtEl>
                                        <p:attrNameLst>
                                          <p:attrName>style.visibility</p:attrName>
                                        </p:attrNameLst>
                                      </p:cBhvr>
                                      <p:to>
                                        <p:strVal val="visible"/>
                                      </p:to>
                                    </p:set>
                                    <p:animEffect filter="wipe(left)" transition="in">
                                      <p:cBhvr>
                                        <p:cTn id="10" dur="1000"/>
                                        <p:tgtEl>
                                          <p:spTgt spid="34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48">
                                            <p:txEl>
                                              <p:pRg st="1" end="1"/>
                                            </p:txEl>
                                          </p:spTgt>
                                        </p:tgtEl>
                                        <p:attrNameLst>
                                          <p:attrName>style.visibility</p:attrName>
                                        </p:attrNameLst>
                                      </p:cBhvr>
                                      <p:to>
                                        <p:strVal val="visible"/>
                                      </p:to>
                                    </p:set>
                                    <p:animEffect filter="wipe(left)" transition="in">
                                      <p:cBhvr>
                                        <p:cTn id="15" dur="1000"/>
                                        <p:tgtEl>
                                          <p:spTgt spid="34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48">
                                            <p:txEl>
                                              <p:pRg st="2" end="2"/>
                                            </p:txEl>
                                          </p:spTgt>
                                        </p:tgtEl>
                                        <p:attrNameLst>
                                          <p:attrName>style.visibility</p:attrName>
                                        </p:attrNameLst>
                                      </p:cBhvr>
                                      <p:to>
                                        <p:strVal val="visible"/>
                                      </p:to>
                                    </p:set>
                                    <p:animEffect filter="wipe(left)" transition="in">
                                      <p:cBhvr>
                                        <p:cTn id="20" dur="1000"/>
                                        <p:tgtEl>
                                          <p:spTgt spid="34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48">
                                            <p:txEl>
                                              <p:pRg st="3" end="3"/>
                                            </p:txEl>
                                          </p:spTgt>
                                        </p:tgtEl>
                                        <p:attrNameLst>
                                          <p:attrName>style.visibility</p:attrName>
                                        </p:attrNameLst>
                                      </p:cBhvr>
                                      <p:to>
                                        <p:strVal val="visible"/>
                                      </p:to>
                                    </p:set>
                                    <p:animEffect filter="wipe(left)" transition="in">
                                      <p:cBhvr>
                                        <p:cTn id="25" dur="1000"/>
                                        <p:tgtEl>
                                          <p:spTgt spid="34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348">
                                            <p:txEl>
                                              <p:pRg st="4" end="4"/>
                                            </p:txEl>
                                          </p:spTgt>
                                        </p:tgtEl>
                                        <p:attrNameLst>
                                          <p:attrName>style.visibility</p:attrName>
                                        </p:attrNameLst>
                                      </p:cBhvr>
                                      <p:to>
                                        <p:strVal val="visible"/>
                                      </p:to>
                                    </p:set>
                                    <p:animEffect filter="wipe(left)" transition="in">
                                      <p:cBhvr>
                                        <p:cTn id="30" dur="1000"/>
                                        <p:tgtEl>
                                          <p:spTgt spid="348">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348">
                                            <p:txEl>
                                              <p:pRg st="5" end="5"/>
                                            </p:txEl>
                                          </p:spTgt>
                                        </p:tgtEl>
                                        <p:attrNameLst>
                                          <p:attrName>style.visibility</p:attrName>
                                        </p:attrNameLst>
                                      </p:cBhvr>
                                      <p:to>
                                        <p:strVal val="visible"/>
                                      </p:to>
                                    </p:set>
                                    <p:animEffect filter="wipe(left)" transition="in">
                                      <p:cBhvr>
                                        <p:cTn id="35" dur="1000"/>
                                        <p:tgtEl>
                                          <p:spTgt spid="348">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8"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1" name="THE NATURE OF SCIENCE AND SCIENTIFIC DECISION-MAKING"/>
          <p:cNvSpPr txBox="1"/>
          <p:nvPr>
            <p:ph type="title"/>
          </p:nvPr>
        </p:nvSpPr>
        <p:spPr>
          <a:xfrm>
            <a:off x="406400" y="311150"/>
            <a:ext cx="12192000" cy="723900"/>
          </a:xfrm>
          <a:prstGeom prst="rect">
            <a:avLst/>
          </a:prstGeom>
        </p:spPr>
        <p:txBody>
          <a:bodyPr/>
          <a:lstStyle>
            <a:lvl1pPr defTabSz="467359">
              <a:lnSpc>
                <a:spcPct val="100000"/>
              </a:lnSpc>
              <a:spcBef>
                <a:spcPts val="1200"/>
              </a:spcBef>
              <a:defRPr cap="none" sz="4800">
                <a:solidFill>
                  <a:srgbClr val="0096FF"/>
                </a:solidFill>
              </a:defRPr>
            </a:lvl1pPr>
          </a:lstStyle>
          <a:p>
            <a:pPr/>
            <a:r>
              <a:t>THE NATURE OF SCIENCE AND SCIENTIFIC DECISION-MAKING</a:t>
            </a:r>
          </a:p>
        </p:txBody>
      </p:sp>
      <p:sp>
        <p:nvSpPr>
          <p:cNvPr id="352" name="Science educators need to focus on presenting concepts, including climate change, that are supported by empirically-based evidence collected from the natural world. The existence of uncertainty does not undermine the scientific validity of climate change science: To the contrary, it provides a sound example for broader instruction of science practices. The empirical evidence that science provides and the way that science both explains past events and offers possible future outcomes have roles in many academic disciplines including social studies, history, mathematics, economics, and literature classes."/>
          <p:cNvSpPr txBox="1"/>
          <p:nvPr>
            <p:ph type="body" idx="1"/>
          </p:nvPr>
        </p:nvSpPr>
        <p:spPr>
          <a:xfrm>
            <a:off x="406400" y="1257313"/>
            <a:ext cx="12192000" cy="8167691"/>
          </a:xfrm>
          <a:prstGeom prst="rect">
            <a:avLst/>
          </a:prstGeom>
        </p:spPr>
        <p:txBody>
          <a:bodyPr/>
          <a:lstStyle/>
          <a:p>
            <a:pPr marL="0" indent="438911" defTabSz="438911">
              <a:lnSpc>
                <a:spcPct val="115000"/>
              </a:lnSpc>
              <a:spcBef>
                <a:spcPts val="0"/>
              </a:spcBef>
              <a:buClrTx/>
              <a:buSzTx/>
              <a:buFontTx/>
              <a:buNone/>
              <a:defRPr sz="3455">
                <a:solidFill>
                  <a:srgbClr val="FFFFFF"/>
                </a:solidFill>
                <a:latin typeface="Avenir Next"/>
                <a:ea typeface="Avenir Next"/>
                <a:cs typeface="Avenir Next"/>
                <a:sym typeface="Avenir Next"/>
              </a:defRPr>
            </a:pPr>
            <a:r>
              <a:t>Science educators need to focus on presenting concepts, including climate change, that are supported by empirically-based evidence collected from the natural world. </a:t>
            </a:r>
            <a:r>
              <a:rPr b="1">
                <a:solidFill>
                  <a:srgbClr val="FFFB00"/>
                </a:solidFill>
              </a:rPr>
              <a:t>The existence of uncertainty does not undermine the scientific validity of climate change science: To the contrary, it provides a sound example for broader instruction of science practices.</a:t>
            </a:r>
            <a:r>
              <a:t> The empirical evidence that science provides and the way that science both explains past events and offers possible future outcomes have roles in many academic disciplines including social studies, history, mathematics, economics, and literature classes.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52">
                                            <p:bg/>
                                          </p:spTgt>
                                        </p:tgtEl>
                                        <p:attrNameLst>
                                          <p:attrName>style.visibility</p:attrName>
                                        </p:attrNameLst>
                                      </p:cBhvr>
                                      <p:to>
                                        <p:strVal val="visible"/>
                                      </p:to>
                                    </p:set>
                                    <p:animEffect filter="wipe(left)" transition="in">
                                      <p:cBhvr>
                                        <p:cTn id="7" dur="1000"/>
                                        <p:tgtEl>
                                          <p:spTgt spid="352">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52">
                                            <p:txEl>
                                              <p:pRg st="0" end="0"/>
                                            </p:txEl>
                                          </p:spTgt>
                                        </p:tgtEl>
                                        <p:attrNameLst>
                                          <p:attrName>style.visibility</p:attrName>
                                        </p:attrNameLst>
                                      </p:cBhvr>
                                      <p:to>
                                        <p:strVal val="visible"/>
                                      </p:to>
                                    </p:set>
                                    <p:animEffect filter="wipe(left)" transition="in">
                                      <p:cBhvr>
                                        <p:cTn id="10" dur="1000"/>
                                        <p:tgtEl>
                                          <p:spTgt spid="352">
                                            <p:txEl>
                                              <p:pRg st="0" end="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2"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 name="CONTROVERSY AND PERSONAL BELIEFS"/>
          <p:cNvSpPr txBox="1"/>
          <p:nvPr>
            <p:ph type="title"/>
          </p:nvPr>
        </p:nvSpPr>
        <p:spPr>
          <a:xfrm>
            <a:off x="406400" y="311150"/>
            <a:ext cx="12192000" cy="723900"/>
          </a:xfrm>
          <a:prstGeom prst="rect">
            <a:avLst/>
          </a:prstGeom>
        </p:spPr>
        <p:txBody>
          <a:bodyPr/>
          <a:lstStyle>
            <a:lvl1pPr defTabSz="467359">
              <a:lnSpc>
                <a:spcPct val="100000"/>
              </a:lnSpc>
              <a:spcBef>
                <a:spcPts val="1200"/>
              </a:spcBef>
              <a:defRPr cap="none" sz="4800">
                <a:solidFill>
                  <a:srgbClr val="0096FF"/>
                </a:solidFill>
              </a:defRPr>
            </a:lvl1pPr>
          </a:lstStyle>
          <a:p>
            <a:pPr/>
            <a:r>
              <a:t>CONTROVERSY AND PERSONAL BELIEFS</a:t>
            </a:r>
          </a:p>
        </p:txBody>
      </p:sp>
      <p:sp>
        <p:nvSpPr>
          <p:cNvPr id="355" name="One of the central components of the Science and Engineering Practices (SEPs) in both the Framework and NGSS is the expectation that students should argue from evidence. Specifically, Appendix F of the NGSS states that “Argumentation is a process for reaching agreements about explanations and design solutions.” This requires individuals to distinguish between opinions and evidence and be prepared to “respectfully provide and receive critiques” about evidence and scientific reasoning.…"/>
          <p:cNvSpPr txBox="1"/>
          <p:nvPr>
            <p:ph type="body" idx="1"/>
          </p:nvPr>
        </p:nvSpPr>
        <p:spPr>
          <a:xfrm>
            <a:off x="406400" y="1313984"/>
            <a:ext cx="12192000" cy="8186994"/>
          </a:xfrm>
          <a:prstGeom prst="rect">
            <a:avLst/>
          </a:prstGeom>
        </p:spPr>
        <p:txBody>
          <a:bodyPr/>
          <a:lstStyle/>
          <a:p>
            <a:pPr marL="0" indent="420623" defTabSz="420623">
              <a:lnSpc>
                <a:spcPct val="115000"/>
              </a:lnSpc>
              <a:spcBef>
                <a:spcPts val="0"/>
              </a:spcBef>
              <a:buClrTx/>
              <a:buSzTx/>
              <a:buFontTx/>
              <a:buNone/>
              <a:defRPr sz="2576">
                <a:solidFill>
                  <a:srgbClr val="FFFFFF"/>
                </a:solidFill>
                <a:latin typeface="Avenir Next"/>
                <a:ea typeface="Avenir Next"/>
                <a:cs typeface="Avenir Next"/>
                <a:sym typeface="Avenir Next"/>
              </a:defRPr>
            </a:pPr>
            <a:r>
              <a:t>One of the central components of the Science and Engineering Practices (SEPs) in both the </a:t>
            </a:r>
            <a:r>
              <a:rPr i="1"/>
              <a:t>Framework</a:t>
            </a:r>
            <a:r>
              <a:t> and </a:t>
            </a:r>
            <a:r>
              <a:rPr i="1"/>
              <a:t>NGSS</a:t>
            </a:r>
            <a:r>
              <a:t> is the expectation that students should argue from evidence. Specifically, Appendix F of the </a:t>
            </a:r>
            <a:r>
              <a:rPr i="1"/>
              <a:t>NGSS</a:t>
            </a:r>
            <a:r>
              <a:t> states that “</a:t>
            </a:r>
            <a:r>
              <a:rPr b="1">
                <a:solidFill>
                  <a:srgbClr val="FFFB00"/>
                </a:solidFill>
              </a:rPr>
              <a:t>Argumentation is a process for reaching agreements about explanations and design solutions.” This requires individuals to distinguish between opinions and evidence and be prepared to “respectfully provide and receive critiques” about evidence and scientific reasoning</a:t>
            </a:r>
            <a:r>
              <a:t>. </a:t>
            </a:r>
          </a:p>
          <a:p>
            <a:pPr marL="0" indent="420623" defTabSz="420623">
              <a:lnSpc>
                <a:spcPct val="115000"/>
              </a:lnSpc>
              <a:spcBef>
                <a:spcPts val="0"/>
              </a:spcBef>
              <a:buClrTx/>
              <a:buSzTx/>
              <a:buFontTx/>
              <a:buNone/>
              <a:defRPr sz="2576">
                <a:solidFill>
                  <a:srgbClr val="FFFFFF"/>
                </a:solidFill>
                <a:latin typeface="Avenir Next"/>
                <a:ea typeface="Avenir Next"/>
                <a:cs typeface="Avenir Next"/>
                <a:sym typeface="Avenir Next"/>
              </a:defRPr>
            </a:pPr>
            <a:r>
              <a:t>There have been widely-publicized calls from non-scientists to use constitutionally-guaranteed free speech and the tradition of academic freedom as a reason to “teach the controversy” and “let the students decide” based on rhetorical arguments. These are political and academic philosophies and are not equivalent to scientific philosophy of argumentation and dialogue based on empirical evidence….</a:t>
            </a:r>
            <a:r>
              <a:rPr b="1">
                <a:solidFill>
                  <a:srgbClr val="FFFB00"/>
                </a:solidFill>
              </a:rPr>
              <a:t>The employment of “free speech” and “academic freedom” lacking data and empirical analysis is an abuse of the terminology to support a particular non-scientific political or economic endpoint.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55">
                                            <p:bg/>
                                          </p:spTgt>
                                        </p:tgtEl>
                                        <p:attrNameLst>
                                          <p:attrName>style.visibility</p:attrName>
                                        </p:attrNameLst>
                                      </p:cBhvr>
                                      <p:to>
                                        <p:strVal val="visible"/>
                                      </p:to>
                                    </p:set>
                                    <p:animEffect filter="wipe(left)" transition="in">
                                      <p:cBhvr>
                                        <p:cTn id="7" dur="1000"/>
                                        <p:tgtEl>
                                          <p:spTgt spid="355">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55">
                                            <p:txEl>
                                              <p:pRg st="0" end="0"/>
                                            </p:txEl>
                                          </p:spTgt>
                                        </p:tgtEl>
                                        <p:attrNameLst>
                                          <p:attrName>style.visibility</p:attrName>
                                        </p:attrNameLst>
                                      </p:cBhvr>
                                      <p:to>
                                        <p:strVal val="visible"/>
                                      </p:to>
                                    </p:set>
                                    <p:animEffect filter="wipe(left)" transition="in">
                                      <p:cBhvr>
                                        <p:cTn id="10" dur="1000"/>
                                        <p:tgtEl>
                                          <p:spTgt spid="35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55">
                                            <p:txEl>
                                              <p:pRg st="1" end="1"/>
                                            </p:txEl>
                                          </p:spTgt>
                                        </p:tgtEl>
                                        <p:attrNameLst>
                                          <p:attrName>style.visibility</p:attrName>
                                        </p:attrNameLst>
                                      </p:cBhvr>
                                      <p:to>
                                        <p:strVal val="visible"/>
                                      </p:to>
                                    </p:set>
                                    <p:animEffect filter="wipe(left)" transition="in">
                                      <p:cBhvr>
                                        <p:cTn id="15" dur="1000"/>
                                        <p:tgtEl>
                                          <p:spTgt spid="355">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5"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7" name="The Nature of Deep-Seated Beliefs"/>
          <p:cNvSpPr txBox="1"/>
          <p:nvPr>
            <p:ph type="title"/>
          </p:nvPr>
        </p:nvSpPr>
        <p:spPr>
          <a:xfrm>
            <a:off x="406400" y="311150"/>
            <a:ext cx="12192000" cy="723900"/>
          </a:xfrm>
          <a:prstGeom prst="rect">
            <a:avLst/>
          </a:prstGeom>
        </p:spPr>
        <p:txBody>
          <a:bodyPr/>
          <a:lstStyle>
            <a:lvl1pPr defTabSz="467359">
              <a:spcBef>
                <a:spcPts val="2200"/>
              </a:spcBef>
              <a:defRPr sz="4800"/>
            </a:lvl1pPr>
          </a:lstStyle>
          <a:p>
            <a:pPr/>
            <a:r>
              <a:t>The Nature of Deep-Seated Beliefs</a:t>
            </a:r>
          </a:p>
        </p:txBody>
      </p:sp>
      <p:sp>
        <p:nvSpPr>
          <p:cNvPr id="358" name="Some of the psychological obstacles related to understanding climate change science are the result of temporal and spatial scales. Individuals carry a personal bias to view natural events within the span of a human lifetime, so understanding the temporal scales of past changes are difficult.…"/>
          <p:cNvSpPr txBox="1"/>
          <p:nvPr>
            <p:ph type="body" idx="1"/>
          </p:nvPr>
        </p:nvSpPr>
        <p:spPr>
          <a:xfrm>
            <a:off x="406399" y="1166641"/>
            <a:ext cx="12192001" cy="8358599"/>
          </a:xfrm>
          <a:prstGeom prst="rect">
            <a:avLst/>
          </a:prstGeom>
        </p:spPr>
        <p:txBody>
          <a:bodyPr/>
          <a:lstStyle/>
          <a:p>
            <a:pPr marL="0" indent="0" defTabSz="438911">
              <a:lnSpc>
                <a:spcPct val="115000"/>
              </a:lnSpc>
              <a:spcBef>
                <a:spcPts val="0"/>
              </a:spcBef>
              <a:buClrTx/>
              <a:buSzTx/>
              <a:buFontTx/>
              <a:buNone/>
              <a:defRPr i="1" sz="2304">
                <a:solidFill>
                  <a:srgbClr val="FFFFFF"/>
                </a:solidFill>
                <a:latin typeface="Avenir Next"/>
                <a:ea typeface="Avenir Next"/>
                <a:cs typeface="Avenir Next"/>
                <a:sym typeface="Avenir Next"/>
              </a:defRPr>
            </a:pPr>
          </a:p>
          <a:p>
            <a:pPr marL="0" indent="438911" defTabSz="438911">
              <a:lnSpc>
                <a:spcPct val="115000"/>
              </a:lnSpc>
              <a:spcBef>
                <a:spcPts val="0"/>
              </a:spcBef>
              <a:buClrTx/>
              <a:buSzTx/>
              <a:buFontTx/>
              <a:buNone/>
              <a:defRPr sz="2304">
                <a:solidFill>
                  <a:srgbClr val="FFFFFF"/>
                </a:solidFill>
                <a:latin typeface="Avenir Next"/>
                <a:ea typeface="Avenir Next"/>
                <a:cs typeface="Avenir Next"/>
                <a:sym typeface="Avenir Next"/>
              </a:defRPr>
            </a:pPr>
            <a:r>
              <a:t>Some of the psychological obstacles related to understanding climate change science are the result of temporal and spatial scales. </a:t>
            </a:r>
            <a:r>
              <a:rPr b="1">
                <a:solidFill>
                  <a:srgbClr val="FFFB00"/>
                </a:solidFill>
              </a:rPr>
              <a:t>Individuals carry a personal bias to view natural events within the span of a human lifetime</a:t>
            </a:r>
            <a:r>
              <a:t>, so understanding the temporal scales of past changes are difficult.</a:t>
            </a:r>
          </a:p>
          <a:p>
            <a:pPr marL="0" indent="438911" defTabSz="438911">
              <a:lnSpc>
                <a:spcPct val="115000"/>
              </a:lnSpc>
              <a:spcBef>
                <a:spcPts val="0"/>
              </a:spcBef>
              <a:buClrTx/>
              <a:buSzTx/>
              <a:buFontTx/>
              <a:buNone/>
              <a:defRPr sz="2304">
                <a:solidFill>
                  <a:srgbClr val="FFFFFF"/>
                </a:solidFill>
                <a:latin typeface="Avenir Next"/>
                <a:ea typeface="Avenir Next"/>
                <a:cs typeface="Avenir Next"/>
                <a:sym typeface="Avenir Next"/>
              </a:defRPr>
            </a:pPr>
            <a:r>
              <a:t>Spatial scale perception is another barrier. </a:t>
            </a:r>
            <a:r>
              <a:rPr b="1">
                <a:solidFill>
                  <a:srgbClr val="FFFB00"/>
                </a:solidFill>
              </a:rPr>
              <a:t>“Social math” uses familiar examples to show mass, volume, or relative number (NCIPC 2008). Individuals can perceive the square-footage of a house, the average volume of a tank of gas in a car, or the size of a science class,</a:t>
            </a:r>
            <a:r>
              <a:t> but the amount of annual human carbon emissions, presented in megatons, is more difficult. </a:t>
            </a:r>
          </a:p>
          <a:p>
            <a:pPr marL="0" indent="438911" defTabSz="438911">
              <a:lnSpc>
                <a:spcPct val="115000"/>
              </a:lnSpc>
              <a:spcBef>
                <a:spcPts val="0"/>
              </a:spcBef>
              <a:buClrTx/>
              <a:buSzTx/>
              <a:buFontTx/>
              <a:buNone/>
              <a:defRPr sz="2304">
                <a:solidFill>
                  <a:srgbClr val="FFFFFF"/>
                </a:solidFill>
                <a:latin typeface="Avenir Next"/>
                <a:ea typeface="Avenir Next"/>
                <a:cs typeface="Avenir Next"/>
                <a:sym typeface="Avenir Next"/>
              </a:defRPr>
            </a:pPr>
            <a:r>
              <a:t>Learning about climate change can be a more emotional experience than learning about other scientific topics, which is an indicator of climate change’s interdisciplinary nature. </a:t>
            </a:r>
            <a:r>
              <a:rPr b="1">
                <a:solidFill>
                  <a:srgbClr val="FFFB00"/>
                </a:solidFill>
              </a:rPr>
              <a:t>Climate change is an emotional topic because it is connected to issues of ideology and political identity</a:t>
            </a:r>
            <a:r>
              <a:t>. </a:t>
            </a:r>
          </a:p>
          <a:p>
            <a:pPr marL="0" indent="438911" defTabSz="438911">
              <a:lnSpc>
                <a:spcPct val="115000"/>
              </a:lnSpc>
              <a:spcBef>
                <a:spcPts val="0"/>
              </a:spcBef>
              <a:buClrTx/>
              <a:buSzTx/>
              <a:buFontTx/>
              <a:buNone/>
              <a:defRPr sz="2304">
                <a:solidFill>
                  <a:srgbClr val="FFFFFF"/>
                </a:solidFill>
                <a:latin typeface="Avenir Next"/>
                <a:ea typeface="Avenir Next"/>
                <a:cs typeface="Avenir Next"/>
                <a:sym typeface="Avenir Next"/>
              </a:defRPr>
            </a:pPr>
            <a:r>
              <a:rPr b="1">
                <a:solidFill>
                  <a:srgbClr val="FFFB00"/>
                </a:solidFill>
              </a:rPr>
              <a:t>Belief systems do not necessarily arise from logic and evidence, which are the bases of scientific understanding</a:t>
            </a:r>
            <a:r>
              <a:t>. Belief systems are founded in one’s faith, family, and personal emotional experiences unique to the individual</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58">
                                            <p:bg/>
                                          </p:spTgt>
                                        </p:tgtEl>
                                        <p:attrNameLst>
                                          <p:attrName>style.visibility</p:attrName>
                                        </p:attrNameLst>
                                      </p:cBhvr>
                                      <p:to>
                                        <p:strVal val="visible"/>
                                      </p:to>
                                    </p:set>
                                    <p:animEffect filter="wipe(left)" transition="in">
                                      <p:cBhvr>
                                        <p:cTn id="7" dur="1000"/>
                                        <p:tgtEl>
                                          <p:spTgt spid="358">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58">
                                            <p:txEl>
                                              <p:pRg st="0" end="0"/>
                                            </p:txEl>
                                          </p:spTgt>
                                        </p:tgtEl>
                                        <p:attrNameLst>
                                          <p:attrName>style.visibility</p:attrName>
                                        </p:attrNameLst>
                                      </p:cBhvr>
                                      <p:to>
                                        <p:strVal val="visible"/>
                                      </p:to>
                                    </p:set>
                                    <p:animEffect filter="wipe(left)" transition="in">
                                      <p:cBhvr>
                                        <p:cTn id="10" dur="1000"/>
                                        <p:tgtEl>
                                          <p:spTgt spid="35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58">
                                            <p:txEl>
                                              <p:pRg st="1" end="1"/>
                                            </p:txEl>
                                          </p:spTgt>
                                        </p:tgtEl>
                                        <p:attrNameLst>
                                          <p:attrName>style.visibility</p:attrName>
                                        </p:attrNameLst>
                                      </p:cBhvr>
                                      <p:to>
                                        <p:strVal val="visible"/>
                                      </p:to>
                                    </p:set>
                                    <p:animEffect filter="wipe(left)" transition="in">
                                      <p:cBhvr>
                                        <p:cTn id="15" dur="1000"/>
                                        <p:tgtEl>
                                          <p:spTgt spid="35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58">
                                            <p:txEl>
                                              <p:pRg st="2" end="2"/>
                                            </p:txEl>
                                          </p:spTgt>
                                        </p:tgtEl>
                                        <p:attrNameLst>
                                          <p:attrName>style.visibility</p:attrName>
                                        </p:attrNameLst>
                                      </p:cBhvr>
                                      <p:to>
                                        <p:strVal val="visible"/>
                                      </p:to>
                                    </p:set>
                                    <p:animEffect filter="wipe(left)" transition="in">
                                      <p:cBhvr>
                                        <p:cTn id="20" dur="1000"/>
                                        <p:tgtEl>
                                          <p:spTgt spid="35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58">
                                            <p:txEl>
                                              <p:pRg st="3" end="3"/>
                                            </p:txEl>
                                          </p:spTgt>
                                        </p:tgtEl>
                                        <p:attrNameLst>
                                          <p:attrName>style.visibility</p:attrName>
                                        </p:attrNameLst>
                                      </p:cBhvr>
                                      <p:to>
                                        <p:strVal val="visible"/>
                                      </p:to>
                                    </p:set>
                                    <p:animEffect filter="wipe(left)" transition="in">
                                      <p:cBhvr>
                                        <p:cTn id="25" dur="1000"/>
                                        <p:tgtEl>
                                          <p:spTgt spid="35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358">
                                            <p:txEl>
                                              <p:pRg st="4" end="4"/>
                                            </p:txEl>
                                          </p:spTgt>
                                        </p:tgtEl>
                                        <p:attrNameLst>
                                          <p:attrName>style.visibility</p:attrName>
                                        </p:attrNameLst>
                                      </p:cBhvr>
                                      <p:to>
                                        <p:strVal val="visible"/>
                                      </p:to>
                                    </p:set>
                                    <p:animEffect filter="wipe(left)" transition="in">
                                      <p:cBhvr>
                                        <p:cTn id="30" dur="1000"/>
                                        <p:tgtEl>
                                          <p:spTgt spid="358">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358">
                                            <p:txEl>
                                              <p:pRg st="5" end="5"/>
                                            </p:txEl>
                                          </p:spTgt>
                                        </p:tgtEl>
                                        <p:attrNameLst>
                                          <p:attrName>style.visibility</p:attrName>
                                        </p:attrNameLst>
                                      </p:cBhvr>
                                      <p:to>
                                        <p:strVal val="visible"/>
                                      </p:to>
                                    </p:set>
                                    <p:animEffect filter="wipe(left)" transition="in">
                                      <p:cBhvr>
                                        <p:cTn id="35" dur="1000"/>
                                        <p:tgtEl>
                                          <p:spTgt spid="358">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8"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0" name="Responses to Climate Change"/>
          <p:cNvSpPr txBox="1"/>
          <p:nvPr>
            <p:ph type="title"/>
          </p:nvPr>
        </p:nvSpPr>
        <p:spPr>
          <a:xfrm>
            <a:off x="406400" y="311150"/>
            <a:ext cx="12192000" cy="723900"/>
          </a:xfrm>
          <a:prstGeom prst="rect">
            <a:avLst/>
          </a:prstGeom>
        </p:spPr>
        <p:txBody>
          <a:bodyPr/>
          <a:lstStyle>
            <a:lvl1pPr defTabSz="467359">
              <a:spcBef>
                <a:spcPts val="2200"/>
              </a:spcBef>
              <a:defRPr sz="4800"/>
            </a:lvl1pPr>
          </a:lstStyle>
          <a:p>
            <a:pPr/>
            <a:r>
              <a:t>Responses to Climate Change</a:t>
            </a:r>
          </a:p>
        </p:txBody>
      </p:sp>
      <p:sp>
        <p:nvSpPr>
          <p:cNvPr id="361" name="The rise of civilizations, the alteration of atmospheric chemistry, and the changes of climate intertwine. Indeed, the potential effects of increased greenhouse gases in the atmosphere, most notably from carbon dioxide, have been recognized since the work of John Tyndall in 1859 (Hulme 2009)…"/>
          <p:cNvSpPr txBox="1"/>
          <p:nvPr>
            <p:ph type="body" idx="1"/>
          </p:nvPr>
        </p:nvSpPr>
        <p:spPr>
          <a:xfrm>
            <a:off x="406400" y="1257313"/>
            <a:ext cx="12192000" cy="7450104"/>
          </a:xfrm>
          <a:prstGeom prst="rect">
            <a:avLst/>
          </a:prstGeom>
        </p:spPr>
        <p:txBody>
          <a:bodyPr/>
          <a:lstStyle/>
          <a:p>
            <a:pPr marL="0" indent="397763" defTabSz="397763">
              <a:lnSpc>
                <a:spcPct val="115000"/>
              </a:lnSpc>
              <a:spcBef>
                <a:spcPts val="0"/>
              </a:spcBef>
              <a:buClrTx/>
              <a:buSzTx/>
              <a:buFontTx/>
              <a:buNone/>
              <a:defRPr sz="2436">
                <a:solidFill>
                  <a:srgbClr val="FFFFFF"/>
                </a:solidFill>
                <a:latin typeface="Avenir Next"/>
                <a:ea typeface="Avenir Next"/>
                <a:cs typeface="Avenir Next"/>
                <a:sym typeface="Avenir Next"/>
              </a:defRPr>
            </a:pPr>
            <a:r>
              <a:t>The rise of civilizations, the alteration of atmospheric chemistry, and the changes of climate intertwine. Indeed, t</a:t>
            </a:r>
            <a:r>
              <a:rPr b="1">
                <a:solidFill>
                  <a:srgbClr val="FFFB00"/>
                </a:solidFill>
              </a:rPr>
              <a:t>he potential effects of increased greenhouse gases in the atmosphere, most notably from carbon dioxide, have been recognized since the work of John Tyndall in 1859</a:t>
            </a:r>
            <a:r>
              <a:t> (Hulme 2009)</a:t>
            </a:r>
          </a:p>
          <a:p>
            <a:pPr marL="0" indent="397763" defTabSz="397763">
              <a:lnSpc>
                <a:spcPct val="115000"/>
              </a:lnSpc>
              <a:spcBef>
                <a:spcPts val="0"/>
              </a:spcBef>
              <a:buClrTx/>
              <a:buSzTx/>
              <a:buFontTx/>
              <a:buNone/>
              <a:defRPr sz="2436">
                <a:solidFill>
                  <a:srgbClr val="FFFFFF"/>
                </a:solidFill>
                <a:latin typeface="Avenir Next"/>
                <a:ea typeface="Avenir Next"/>
                <a:cs typeface="Avenir Next"/>
                <a:sym typeface="Avenir Next"/>
              </a:defRPr>
            </a:pPr>
            <a:r>
              <a:t>Climate research has shown that once carbon dioxide is in both the atmosphere and ocean at the enormous quantities now existing, </a:t>
            </a:r>
            <a:r>
              <a:rPr b="1">
                <a:solidFill>
                  <a:srgbClr val="FFFB00"/>
                </a:solidFill>
              </a:rPr>
              <a:t>removing it or countering its effects will require climate intervention actions at unrealistically enormous scales, and these actions would not only be exorbitantly expensive, but would create unintended environmental impact problems</a:t>
            </a:r>
            <a:r>
              <a:t>. </a:t>
            </a:r>
          </a:p>
          <a:p>
            <a:pPr marL="0" indent="397763" defTabSz="397763">
              <a:lnSpc>
                <a:spcPct val="115000"/>
              </a:lnSpc>
              <a:spcBef>
                <a:spcPts val="0"/>
              </a:spcBef>
              <a:buClrTx/>
              <a:buSzTx/>
              <a:buFontTx/>
              <a:buNone/>
              <a:defRPr sz="2436">
                <a:solidFill>
                  <a:srgbClr val="FFFFFF"/>
                </a:solidFill>
                <a:latin typeface="Avenir Next"/>
                <a:ea typeface="Avenir Next"/>
                <a:cs typeface="Avenir Next"/>
                <a:sym typeface="Avenir Next"/>
              </a:defRPr>
            </a:pPr>
            <a:r>
              <a:t>Climate change science offers an opportunity to learn from projections of different carbon emission pathways and their various climate impacts before we experience them, while also providing insights into how we can avoid those impacts. Taken together, </a:t>
            </a:r>
            <a:r>
              <a:rPr b="1">
                <a:solidFill>
                  <a:srgbClr val="FFFB00"/>
                </a:solidFill>
              </a:rPr>
              <a:t>scientific understanding of the causes and potential consequences of climate change provide a clear imperative for a rapid transition to a low-carbon economy.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61">
                                            <p:bg/>
                                          </p:spTgt>
                                        </p:tgtEl>
                                        <p:attrNameLst>
                                          <p:attrName>style.visibility</p:attrName>
                                        </p:attrNameLst>
                                      </p:cBhvr>
                                      <p:to>
                                        <p:strVal val="visible"/>
                                      </p:to>
                                    </p:set>
                                    <p:animEffect filter="wipe(left)" transition="in">
                                      <p:cBhvr>
                                        <p:cTn id="7" dur="1000"/>
                                        <p:tgtEl>
                                          <p:spTgt spid="361">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61">
                                            <p:txEl>
                                              <p:pRg st="0" end="0"/>
                                            </p:txEl>
                                          </p:spTgt>
                                        </p:tgtEl>
                                        <p:attrNameLst>
                                          <p:attrName>style.visibility</p:attrName>
                                        </p:attrNameLst>
                                      </p:cBhvr>
                                      <p:to>
                                        <p:strVal val="visible"/>
                                      </p:to>
                                    </p:set>
                                    <p:animEffect filter="wipe(left)" transition="in">
                                      <p:cBhvr>
                                        <p:cTn id="10" dur="1000"/>
                                        <p:tgtEl>
                                          <p:spTgt spid="36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61">
                                            <p:txEl>
                                              <p:pRg st="1" end="1"/>
                                            </p:txEl>
                                          </p:spTgt>
                                        </p:tgtEl>
                                        <p:attrNameLst>
                                          <p:attrName>style.visibility</p:attrName>
                                        </p:attrNameLst>
                                      </p:cBhvr>
                                      <p:to>
                                        <p:strVal val="visible"/>
                                      </p:to>
                                    </p:set>
                                    <p:animEffect filter="wipe(left)" transition="in">
                                      <p:cBhvr>
                                        <p:cTn id="15" dur="1000"/>
                                        <p:tgtEl>
                                          <p:spTgt spid="36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61">
                                            <p:txEl>
                                              <p:pRg st="2" end="2"/>
                                            </p:txEl>
                                          </p:spTgt>
                                        </p:tgtEl>
                                        <p:attrNameLst>
                                          <p:attrName>style.visibility</p:attrName>
                                        </p:attrNameLst>
                                      </p:cBhvr>
                                      <p:to>
                                        <p:strVal val="visible"/>
                                      </p:to>
                                    </p:set>
                                    <p:animEffect filter="wipe(left)" transition="in">
                                      <p:cBhvr>
                                        <p:cTn id="20" dur="1000"/>
                                        <p:tgtEl>
                                          <p:spTgt spid="36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1"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3" name="Google Shape;710;p113"/>
          <p:cNvSpPr txBox="1"/>
          <p:nvPr>
            <p:ph type="title"/>
          </p:nvPr>
        </p:nvSpPr>
        <p:spPr>
          <a:xfrm>
            <a:off x="406400" y="293711"/>
            <a:ext cx="12192000" cy="1831096"/>
          </a:xfrm>
          <a:prstGeom prst="rect">
            <a:avLst/>
          </a:prstGeom>
        </p:spPr>
        <p:txBody>
          <a:bodyPr/>
          <a:lstStyle>
            <a:lvl1pPr defTabSz="508254">
              <a:spcBef>
                <a:spcPts val="2400"/>
              </a:spcBef>
              <a:defRPr sz="5220"/>
            </a:lvl1pPr>
          </a:lstStyle>
          <a:p>
            <a:pPr/>
            <a:r>
              <a:t>The Time Needed for Learning</a:t>
            </a:r>
            <a:endParaRPr b="1">
              <a:latin typeface="Arial"/>
              <a:ea typeface="Arial"/>
              <a:cs typeface="Arial"/>
              <a:sym typeface="Arial"/>
            </a:endParaRPr>
          </a:p>
        </p:txBody>
      </p:sp>
      <p:sp>
        <p:nvSpPr>
          <p:cNvPr id="364" name="Google Shape;711;p113"/>
          <p:cNvSpPr txBox="1"/>
          <p:nvPr>
            <p:ph type="body" idx="1"/>
          </p:nvPr>
        </p:nvSpPr>
        <p:spPr>
          <a:xfrm>
            <a:off x="406400" y="1972484"/>
            <a:ext cx="12192000" cy="6108701"/>
          </a:xfrm>
          <a:prstGeom prst="rect">
            <a:avLst/>
          </a:prstGeom>
        </p:spPr>
        <p:txBody>
          <a:bodyPr/>
          <a:lstStyle/>
          <a:p>
            <a:pPr marL="0" indent="0" defTabSz="455675">
              <a:spcBef>
                <a:spcPts val="2300"/>
              </a:spcBef>
              <a:buSzTx/>
              <a:buNone/>
              <a:defRPr sz="3432">
                <a:solidFill>
                  <a:srgbClr val="000000"/>
                </a:solidFill>
                <a:latin typeface="Avenir Next"/>
                <a:ea typeface="Avenir Next"/>
                <a:cs typeface="Avenir Next"/>
                <a:sym typeface="Avenir Next"/>
              </a:defRPr>
            </a:pPr>
            <a:r>
              <a:rPr>
                <a:solidFill>
                  <a:srgbClr val="FFFFFF"/>
                </a:solidFill>
              </a:rPr>
              <a:t>Teaching about any form of human impact on Earth systems is most effective when encouraging students to approach the topic from the perspective of designing and revising mitigation strategies and solutions to problems, not just focusing on the problems themselves. </a:t>
            </a:r>
            <a:r>
              <a:rPr b="1">
                <a:solidFill>
                  <a:srgbClr val="FFFB00"/>
                </a:solidFill>
              </a:rPr>
              <a:t>Teachers require sufficient time to adequately plan instruction that supports student engagement with the complexity of climate change science, as well as adequate time for student understanding to progress from basic concepts to complex interactions.</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6" name="Image" descr="Image"/>
          <p:cNvPicPr>
            <a:picLocks noChangeAspect="1"/>
          </p:cNvPicPr>
          <p:nvPr/>
        </p:nvPicPr>
        <p:blipFill>
          <a:blip r:embed="rId2">
            <a:extLst/>
          </a:blip>
          <a:stretch>
            <a:fillRect/>
          </a:stretch>
        </p:blipFill>
        <p:spPr>
          <a:xfrm>
            <a:off x="344851" y="1420791"/>
            <a:ext cx="4290589" cy="5450206"/>
          </a:xfrm>
          <a:prstGeom prst="rect">
            <a:avLst/>
          </a:prstGeom>
          <a:ln w="12700">
            <a:miter lim="400000"/>
          </a:ln>
        </p:spPr>
      </p:pic>
      <p:pic>
        <p:nvPicPr>
          <p:cNvPr id="367" name="Image" descr="Image"/>
          <p:cNvPicPr>
            <a:picLocks noChangeAspect="1"/>
          </p:cNvPicPr>
          <p:nvPr/>
        </p:nvPicPr>
        <p:blipFill>
          <a:blip r:embed="rId3">
            <a:extLst/>
          </a:blip>
          <a:stretch>
            <a:fillRect/>
          </a:stretch>
        </p:blipFill>
        <p:spPr>
          <a:xfrm>
            <a:off x="6546234" y="1272585"/>
            <a:ext cx="5784651" cy="4881844"/>
          </a:xfrm>
          <a:prstGeom prst="rect">
            <a:avLst/>
          </a:prstGeom>
          <a:ln w="12700">
            <a:miter lim="400000"/>
          </a:ln>
        </p:spPr>
      </p:pic>
      <p:sp>
        <p:nvSpPr>
          <p:cNvPr id="368" name="Supplemental Resources"/>
          <p:cNvSpPr txBox="1"/>
          <p:nvPr>
            <p:ph type="title"/>
          </p:nvPr>
        </p:nvSpPr>
        <p:spPr>
          <a:xfrm>
            <a:off x="406400" y="311150"/>
            <a:ext cx="12192000" cy="723900"/>
          </a:xfrm>
          <a:prstGeom prst="rect">
            <a:avLst/>
          </a:prstGeom>
        </p:spPr>
        <p:txBody>
          <a:bodyPr/>
          <a:lstStyle>
            <a:lvl1pPr defTabSz="467359">
              <a:spcBef>
                <a:spcPts val="2200"/>
              </a:spcBef>
              <a:defRPr sz="4800"/>
            </a:lvl1pPr>
          </a:lstStyle>
          <a:p>
            <a:pPr/>
            <a:r>
              <a:t>Supplemental Resources</a:t>
            </a:r>
          </a:p>
        </p:txBody>
      </p:sp>
      <p:pic>
        <p:nvPicPr>
          <p:cNvPr id="369" name="Google Shape;814;p128" descr="Google Shape;814;p128"/>
          <p:cNvPicPr>
            <a:picLocks noChangeAspect="1"/>
          </p:cNvPicPr>
          <p:nvPr/>
        </p:nvPicPr>
        <p:blipFill>
          <a:blip r:embed="rId4">
            <a:extLst/>
          </a:blip>
          <a:stretch>
            <a:fillRect/>
          </a:stretch>
        </p:blipFill>
        <p:spPr>
          <a:xfrm>
            <a:off x="5699759" y="4587147"/>
            <a:ext cx="9080633" cy="5556689"/>
          </a:xfrm>
          <a:prstGeom prst="rect">
            <a:avLst/>
          </a:prstGeom>
          <a:ln w="12700">
            <a:miter lim="400000"/>
          </a:ln>
        </p:spPr>
      </p:pic>
      <p:pic>
        <p:nvPicPr>
          <p:cNvPr id="370" name="Google Shape;835;p129" descr="Google Shape;835;p129"/>
          <p:cNvPicPr>
            <a:picLocks noChangeAspect="1"/>
          </p:cNvPicPr>
          <p:nvPr/>
        </p:nvPicPr>
        <p:blipFill>
          <a:blip r:embed="rId5">
            <a:extLst/>
          </a:blip>
          <a:stretch>
            <a:fillRect/>
          </a:stretch>
        </p:blipFill>
        <p:spPr>
          <a:xfrm>
            <a:off x="2613321" y="4123280"/>
            <a:ext cx="3466239" cy="4625638"/>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64" name="OverView of the Situation"/>
          <p:cNvSpPr txBox="1"/>
          <p:nvPr>
            <p:ph type="title"/>
          </p:nvPr>
        </p:nvSpPr>
        <p:spPr>
          <a:xfrm>
            <a:off x="406400" y="311150"/>
            <a:ext cx="12192000" cy="723900"/>
          </a:xfrm>
          <a:prstGeom prst="rect">
            <a:avLst/>
          </a:prstGeom>
        </p:spPr>
        <p:txBody>
          <a:bodyPr/>
          <a:lstStyle>
            <a:lvl1pPr defTabSz="467359">
              <a:spcBef>
                <a:spcPts val="2200"/>
              </a:spcBef>
              <a:defRPr sz="4800"/>
            </a:lvl1pPr>
          </a:lstStyle>
          <a:p>
            <a:pPr/>
            <a:r>
              <a:t>OverView of the Situation</a:t>
            </a:r>
          </a:p>
        </p:txBody>
      </p:sp>
      <p:sp>
        <p:nvSpPr>
          <p:cNvPr id="265" name="As the national leader in science education, NSTA provides position statements for teachers and those that support them as guidance towards aiding all students to learn science;…"/>
          <p:cNvSpPr txBox="1"/>
          <p:nvPr>
            <p:ph type="body" idx="1"/>
          </p:nvPr>
        </p:nvSpPr>
        <p:spPr>
          <a:xfrm>
            <a:off x="406400" y="2459848"/>
            <a:ext cx="12192000" cy="6108701"/>
          </a:xfrm>
          <a:prstGeom prst="rect">
            <a:avLst/>
          </a:prstGeom>
        </p:spPr>
        <p:txBody>
          <a:bodyPr/>
          <a:lstStyle/>
          <a:p>
            <a:pPr marL="324484" indent="-324484" defTabSz="426466">
              <a:spcBef>
                <a:spcPts val="2000"/>
              </a:spcBef>
              <a:defRPr sz="3650">
                <a:solidFill>
                  <a:srgbClr val="FFFFFF"/>
                </a:solidFill>
              </a:defRPr>
            </a:pPr>
            <a:r>
              <a:t>As the national leader in science education, NSTA provides position statements for teachers and those that support them as guidance towards aiding all students to learn science;</a:t>
            </a:r>
          </a:p>
          <a:p>
            <a:pPr marL="324484" indent="-324484" defTabSz="426466">
              <a:spcBef>
                <a:spcPts val="2000"/>
              </a:spcBef>
              <a:defRPr sz="3650">
                <a:solidFill>
                  <a:srgbClr val="FFFFFF"/>
                </a:solidFill>
              </a:defRPr>
            </a:pPr>
            <a:r>
              <a:t>NSTA has long provided resources on Climate Science and Climate Change consistent with national standards for science teaching and current science, but found a need to provide focused guidance at a critical time.</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72" name="Google Shape;827;p129"/>
          <p:cNvSpPr txBox="1"/>
          <p:nvPr>
            <p:ph type="title"/>
          </p:nvPr>
        </p:nvSpPr>
        <p:spPr>
          <a:xfrm>
            <a:off x="271285" y="1602837"/>
            <a:ext cx="13826134" cy="876374"/>
          </a:xfrm>
          <a:prstGeom prst="rect">
            <a:avLst/>
          </a:prstGeom>
        </p:spPr>
        <p:txBody>
          <a:bodyPr/>
          <a:lstStyle>
            <a:lvl1pPr defTabSz="1369839">
              <a:defRPr b="1" sz="4424"/>
            </a:lvl1pPr>
          </a:lstStyle>
          <a:p>
            <a:pPr/>
            <a:r>
              <a:t>Climate Literacy &amp; Energy Awareness Network</a:t>
            </a:r>
          </a:p>
        </p:txBody>
      </p:sp>
      <p:sp>
        <p:nvSpPr>
          <p:cNvPr id="373" name="Google Shape;828;p129"/>
          <p:cNvSpPr txBox="1"/>
          <p:nvPr>
            <p:ph type="body" sz="half" idx="1"/>
          </p:nvPr>
        </p:nvSpPr>
        <p:spPr>
          <a:xfrm>
            <a:off x="5657029" y="2858275"/>
            <a:ext cx="6904322" cy="4578134"/>
          </a:xfrm>
          <a:prstGeom prst="rect">
            <a:avLst/>
          </a:prstGeom>
        </p:spPr>
        <p:txBody>
          <a:bodyPr/>
          <a:lstStyle/>
          <a:p>
            <a:pPr marL="611822" indent="-507682" defTabSz="1421858">
              <a:buClr>
                <a:srgbClr val="000000"/>
              </a:buClr>
              <a:buSzPts val="2400"/>
              <a:defRPr b="1" i="1" sz="2460">
                <a:solidFill>
                  <a:srgbClr val="000000"/>
                </a:solidFill>
              </a:defRPr>
            </a:pPr>
            <a:r>
              <a:t>CLEAN Collection</a:t>
            </a:r>
            <a:r>
              <a:rPr b="0" i="0">
                <a:solidFill>
                  <a:srgbClr val="585858"/>
                </a:solidFill>
              </a:rPr>
              <a:t>: an online database of over 700 free, peer-reviewed, and ready-to-use educational resources, including learning activities, visualizations, videos, and short demonstrations/ experiments, for teaching about climate and energy. </a:t>
            </a:r>
          </a:p>
          <a:p>
            <a:pPr marL="611822" indent="-507682" defTabSz="1421858">
              <a:spcBef>
                <a:spcPts val="1500"/>
              </a:spcBef>
              <a:buClr>
                <a:srgbClr val="000000"/>
              </a:buClr>
              <a:buSzPts val="2400"/>
              <a:defRPr b="1" i="1" sz="2460">
                <a:solidFill>
                  <a:srgbClr val="000000"/>
                </a:solidFill>
              </a:defRPr>
            </a:pPr>
            <a:r>
              <a:t>CLEAN Network</a:t>
            </a:r>
            <a:r>
              <a:rPr b="0" i="0">
                <a:solidFill>
                  <a:srgbClr val="585858"/>
                </a:solidFill>
              </a:rPr>
              <a:t>: a professionally diverse and active community of over 678 members committed to improving climate and energy literacy since 2008.</a:t>
            </a:r>
          </a:p>
        </p:txBody>
      </p:sp>
      <p:sp>
        <p:nvSpPr>
          <p:cNvPr id="374" name="Google Shape;829;p129"/>
          <p:cNvSpPr txBox="1"/>
          <p:nvPr/>
        </p:nvSpPr>
        <p:spPr>
          <a:xfrm>
            <a:off x="1215857" y="7617386"/>
            <a:ext cx="3858348" cy="1236457"/>
          </a:xfrm>
          <a:prstGeom prst="rect">
            <a:avLst/>
          </a:prstGeom>
          <a:ln w="12700">
            <a:miter lim="400000"/>
          </a:ln>
          <a:extLst>
            <a:ext uri="{C572A759-6A51-4108-AA02-DFA0A04FC94B}">
              <ma14:wrappingTextBoxFlag xmlns:ma14="http://schemas.microsoft.com/office/mac/drawingml/2011/main" val="1"/>
            </a:ext>
          </a:extLst>
        </p:spPr>
        <p:txBody>
          <a:bodyPr lIns="129991" tIns="129991" rIns="129991" bIns="129991">
            <a:spAutoFit/>
          </a:bodyPr>
          <a:lstStyle>
            <a:lvl1pPr defTabSz="1733973">
              <a:spcBef>
                <a:spcPts val="0"/>
              </a:spcBef>
              <a:defRPr sz="3400">
                <a:solidFill>
                  <a:srgbClr val="000000"/>
                </a:solidFill>
                <a:latin typeface="Arial"/>
                <a:ea typeface="Arial"/>
                <a:cs typeface="Arial"/>
                <a:sym typeface="Arial"/>
              </a:defRPr>
            </a:lvl1pPr>
          </a:lstStyle>
          <a:p>
            <a:pPr/>
            <a:r>
              <a:t>Join us! www.cleanet.org</a:t>
            </a:r>
          </a:p>
        </p:txBody>
      </p:sp>
      <p:pic>
        <p:nvPicPr>
          <p:cNvPr id="375" name="Google Shape;830;p129" descr="Google Shape;830;p129"/>
          <p:cNvPicPr>
            <a:picLocks noChangeAspect="1"/>
          </p:cNvPicPr>
          <p:nvPr/>
        </p:nvPicPr>
        <p:blipFill>
          <a:blip r:embed="rId3">
            <a:extLst/>
          </a:blip>
          <a:stretch>
            <a:fillRect/>
          </a:stretch>
        </p:blipFill>
        <p:spPr>
          <a:xfrm>
            <a:off x="6394026" y="7674409"/>
            <a:ext cx="1324412" cy="626222"/>
          </a:xfrm>
          <a:prstGeom prst="rect">
            <a:avLst/>
          </a:prstGeom>
          <a:ln w="12700">
            <a:miter lim="400000"/>
          </a:ln>
        </p:spPr>
      </p:pic>
      <p:pic>
        <p:nvPicPr>
          <p:cNvPr id="376" name="Google Shape;831;p129" descr="Google Shape;831;p129"/>
          <p:cNvPicPr>
            <a:picLocks noChangeAspect="1"/>
          </p:cNvPicPr>
          <p:nvPr/>
        </p:nvPicPr>
        <p:blipFill>
          <a:blip r:embed="rId4">
            <a:extLst/>
          </a:blip>
          <a:stretch>
            <a:fillRect/>
          </a:stretch>
        </p:blipFill>
        <p:spPr>
          <a:xfrm>
            <a:off x="5283482" y="7487839"/>
            <a:ext cx="1002172" cy="999363"/>
          </a:xfrm>
          <a:prstGeom prst="rect">
            <a:avLst/>
          </a:prstGeom>
          <a:ln w="12700">
            <a:miter lim="400000"/>
          </a:ln>
        </p:spPr>
      </p:pic>
      <p:pic>
        <p:nvPicPr>
          <p:cNvPr id="377" name="Google Shape;832;p129" descr="Google Shape;832;p129"/>
          <p:cNvPicPr>
            <a:picLocks noChangeAspect="1"/>
          </p:cNvPicPr>
          <p:nvPr/>
        </p:nvPicPr>
        <p:blipFill>
          <a:blip r:embed="rId5">
            <a:extLst/>
          </a:blip>
          <a:stretch>
            <a:fillRect/>
          </a:stretch>
        </p:blipFill>
        <p:spPr>
          <a:xfrm>
            <a:off x="9868586" y="7775803"/>
            <a:ext cx="913443" cy="423434"/>
          </a:xfrm>
          <a:prstGeom prst="rect">
            <a:avLst/>
          </a:prstGeom>
          <a:ln w="12700">
            <a:miter lim="400000"/>
          </a:ln>
        </p:spPr>
      </p:pic>
      <p:pic>
        <p:nvPicPr>
          <p:cNvPr id="378" name="Google Shape;833;p129" descr="Google Shape;833;p129"/>
          <p:cNvPicPr>
            <a:picLocks noChangeAspect="1"/>
          </p:cNvPicPr>
          <p:nvPr/>
        </p:nvPicPr>
        <p:blipFill>
          <a:blip r:embed="rId6">
            <a:extLst/>
          </a:blip>
          <a:stretch>
            <a:fillRect/>
          </a:stretch>
        </p:blipFill>
        <p:spPr>
          <a:xfrm>
            <a:off x="7963696" y="7815322"/>
            <a:ext cx="1742687" cy="344394"/>
          </a:xfrm>
          <a:prstGeom prst="rect">
            <a:avLst/>
          </a:prstGeom>
          <a:ln w="12700">
            <a:miter lim="400000"/>
          </a:ln>
        </p:spPr>
      </p:pic>
      <p:pic>
        <p:nvPicPr>
          <p:cNvPr id="379" name="Google Shape;834;p129" descr="Google Shape;834;p129"/>
          <p:cNvPicPr>
            <a:picLocks noChangeAspect="1"/>
          </p:cNvPicPr>
          <p:nvPr/>
        </p:nvPicPr>
        <p:blipFill>
          <a:blip r:embed="rId7">
            <a:extLst/>
          </a:blip>
          <a:stretch>
            <a:fillRect/>
          </a:stretch>
        </p:blipFill>
        <p:spPr>
          <a:xfrm>
            <a:off x="10890377" y="7680550"/>
            <a:ext cx="2092971" cy="613940"/>
          </a:xfrm>
          <a:prstGeom prst="rect">
            <a:avLst/>
          </a:prstGeom>
          <a:ln w="12700">
            <a:miter lim="400000"/>
          </a:ln>
        </p:spPr>
      </p:pic>
      <p:pic>
        <p:nvPicPr>
          <p:cNvPr id="380" name="Google Shape;835;p129" descr="Google Shape;835;p129"/>
          <p:cNvPicPr>
            <a:picLocks noChangeAspect="1"/>
          </p:cNvPicPr>
          <p:nvPr/>
        </p:nvPicPr>
        <p:blipFill>
          <a:blip r:embed="rId8">
            <a:extLst/>
          </a:blip>
          <a:stretch>
            <a:fillRect/>
          </a:stretch>
        </p:blipFill>
        <p:spPr>
          <a:xfrm>
            <a:off x="1411911" y="2735480"/>
            <a:ext cx="3466240" cy="4625638"/>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4" name="LS2.C: ECOSYSTEM DYNAMICS, FUNCTIONING, AND RESILIENCE…"/>
          <p:cNvSpPr txBox="1"/>
          <p:nvPr>
            <p:ph type="body" idx="1"/>
          </p:nvPr>
        </p:nvSpPr>
        <p:spPr>
          <a:xfrm>
            <a:off x="406400" y="1367131"/>
            <a:ext cx="12192000" cy="7895451"/>
          </a:xfrm>
          <a:prstGeom prst="rect">
            <a:avLst/>
          </a:prstGeom>
        </p:spPr>
        <p:txBody>
          <a:bodyPr/>
          <a:lstStyle/>
          <a:p>
            <a:pPr marL="0" indent="0" defTabSz="361188">
              <a:spcBef>
                <a:spcPts val="0"/>
              </a:spcBef>
              <a:buClrTx/>
              <a:buSzTx/>
              <a:buFontTx/>
              <a:buNone/>
              <a:defRPr sz="1738">
                <a:solidFill>
                  <a:srgbClr val="FFFFFF"/>
                </a:solidFill>
                <a:latin typeface="Avenir Next"/>
                <a:ea typeface="Avenir Next"/>
                <a:cs typeface="Avenir Next"/>
                <a:sym typeface="Avenir Next"/>
              </a:defRPr>
            </a:pPr>
            <a:r>
              <a:t>LS2.C: ECOSYSTEM DYNAMICS, FUNCTIONING, AND RESILIENCE</a:t>
            </a:r>
          </a:p>
          <a:p>
            <a:pPr lvl="2" marL="0" indent="0" defTabSz="361188">
              <a:spcBef>
                <a:spcPts val="0"/>
              </a:spcBef>
              <a:buClrTx/>
              <a:buSzTx/>
              <a:buFontTx/>
              <a:buNone/>
              <a:defRPr sz="1738">
                <a:solidFill>
                  <a:srgbClr val="FFFFFF"/>
                </a:solidFill>
                <a:latin typeface="Avenir Next"/>
                <a:ea typeface="Avenir Next"/>
                <a:cs typeface="Avenir Next"/>
                <a:sym typeface="Avenir Next"/>
              </a:defRPr>
            </a:pPr>
            <a:r>
              <a:t>         What happens to ecosystems when the environment changes?</a:t>
            </a:r>
          </a:p>
          <a:p>
            <a:pPr marL="0" indent="0" defTabSz="361188">
              <a:spcBef>
                <a:spcPts val="0"/>
              </a:spcBef>
              <a:buClrTx/>
              <a:buSzTx/>
              <a:buFontTx/>
              <a:buNone/>
              <a:defRPr sz="1738">
                <a:solidFill>
                  <a:srgbClr val="FFFFFF"/>
                </a:solidFill>
                <a:latin typeface="Avenir Next"/>
                <a:ea typeface="Avenir Next"/>
                <a:cs typeface="Avenir Next"/>
                <a:sym typeface="Avenir Next"/>
              </a:defRPr>
            </a:pPr>
          </a:p>
          <a:p>
            <a:pPr marL="0" indent="0" defTabSz="361188">
              <a:spcBef>
                <a:spcPts val="0"/>
              </a:spcBef>
              <a:buClrTx/>
              <a:buSzTx/>
              <a:buFontTx/>
              <a:buNone/>
              <a:defRPr sz="1738">
                <a:solidFill>
                  <a:srgbClr val="FFFFFF"/>
                </a:solidFill>
                <a:latin typeface="Avenir Next"/>
                <a:ea typeface="Avenir Next"/>
                <a:cs typeface="Avenir Next"/>
                <a:sym typeface="Avenir Next"/>
              </a:defRPr>
            </a:pPr>
            <a:r>
              <a:t>LS4.D: BIODIVERSITY AND HUMANS</a:t>
            </a:r>
          </a:p>
          <a:p>
            <a:pPr lvl="1" marL="0" indent="0" defTabSz="361188">
              <a:spcBef>
                <a:spcPts val="0"/>
              </a:spcBef>
              <a:buClrTx/>
              <a:buSzTx/>
              <a:buFontTx/>
              <a:buNone/>
              <a:defRPr sz="1738">
                <a:solidFill>
                  <a:srgbClr val="FFFFFF"/>
                </a:solidFill>
                <a:latin typeface="Avenir Next"/>
                <a:ea typeface="Avenir Next"/>
                <a:cs typeface="Avenir Next"/>
                <a:sym typeface="Avenir Next"/>
              </a:defRPr>
            </a:pPr>
            <a:r>
              <a:t>         What is biodiversity, how do humans affect it, and how does it affect humans?</a:t>
            </a:r>
          </a:p>
          <a:p>
            <a:pPr marL="0" indent="0" defTabSz="361188">
              <a:spcBef>
                <a:spcPts val="0"/>
              </a:spcBef>
              <a:buClrTx/>
              <a:buSzTx/>
              <a:buFontTx/>
              <a:buNone/>
              <a:defRPr sz="1738">
                <a:solidFill>
                  <a:srgbClr val="FFFFFF"/>
                </a:solidFill>
                <a:latin typeface="Avenir Next"/>
                <a:ea typeface="Avenir Next"/>
                <a:cs typeface="Avenir Next"/>
                <a:sym typeface="Avenir Next"/>
              </a:defRPr>
            </a:pPr>
          </a:p>
          <a:p>
            <a:pPr marL="0" indent="0" defTabSz="361188">
              <a:spcBef>
                <a:spcPts val="0"/>
              </a:spcBef>
              <a:buClrTx/>
              <a:buSzTx/>
              <a:buFontTx/>
              <a:buNone/>
              <a:defRPr sz="1738">
                <a:solidFill>
                  <a:srgbClr val="FFFFFF"/>
                </a:solidFill>
                <a:latin typeface="Avenir Next"/>
                <a:ea typeface="Avenir Next"/>
                <a:cs typeface="Avenir Next"/>
                <a:sym typeface="Avenir Next"/>
              </a:defRPr>
            </a:pPr>
            <a:r>
              <a:t>ESS1.B: EARTH AND THE SOLAR SYSTEM</a:t>
            </a:r>
          </a:p>
          <a:p>
            <a:pPr marL="0" indent="0" defTabSz="361188">
              <a:spcBef>
                <a:spcPts val="0"/>
              </a:spcBef>
              <a:buClrTx/>
              <a:buSzTx/>
              <a:buFontTx/>
              <a:buNone/>
              <a:defRPr sz="1738">
                <a:solidFill>
                  <a:srgbClr val="FFFFFF"/>
                </a:solidFill>
                <a:latin typeface="Avenir Next"/>
                <a:ea typeface="Avenir Next"/>
                <a:cs typeface="Avenir Next"/>
                <a:sym typeface="Avenir Next"/>
              </a:defRPr>
            </a:pPr>
            <a:r>
              <a:t>         What are the predictable patterns caused by Earth’s movement in the solar system?</a:t>
            </a:r>
          </a:p>
          <a:p>
            <a:pPr marL="0" indent="0" defTabSz="361188">
              <a:spcBef>
                <a:spcPts val="0"/>
              </a:spcBef>
              <a:buClrTx/>
              <a:buSzTx/>
              <a:buFontTx/>
              <a:buNone/>
              <a:defRPr sz="1738">
                <a:solidFill>
                  <a:srgbClr val="FFFFFF"/>
                </a:solidFill>
                <a:latin typeface="Avenir Next"/>
                <a:ea typeface="Avenir Next"/>
                <a:cs typeface="Avenir Next"/>
                <a:sym typeface="Avenir Next"/>
              </a:defRPr>
            </a:pPr>
          </a:p>
          <a:p>
            <a:pPr marL="0" indent="0" defTabSz="361188">
              <a:spcBef>
                <a:spcPts val="0"/>
              </a:spcBef>
              <a:buClrTx/>
              <a:buSzTx/>
              <a:buFontTx/>
              <a:buNone/>
              <a:defRPr sz="1738">
                <a:solidFill>
                  <a:srgbClr val="FFFFFF"/>
                </a:solidFill>
                <a:latin typeface="Avenir Next"/>
                <a:ea typeface="Avenir Next"/>
                <a:cs typeface="Avenir Next"/>
                <a:sym typeface="Avenir Next"/>
              </a:defRPr>
            </a:pPr>
            <a:r>
              <a:t>ESS2.A: EARTH MATERIALS AND SYSTEMS</a:t>
            </a:r>
          </a:p>
          <a:p>
            <a:pPr marL="0" indent="0" defTabSz="361188">
              <a:spcBef>
                <a:spcPts val="0"/>
              </a:spcBef>
              <a:buClrTx/>
              <a:buSzTx/>
              <a:buFontTx/>
              <a:buNone/>
              <a:defRPr sz="1738">
                <a:solidFill>
                  <a:srgbClr val="FFFFFF"/>
                </a:solidFill>
                <a:latin typeface="Avenir Next"/>
                <a:ea typeface="Avenir Next"/>
                <a:cs typeface="Avenir Next"/>
                <a:sym typeface="Avenir Next"/>
              </a:defRPr>
            </a:pPr>
            <a:r>
              <a:t>         How do Earth’s major systems interact?</a:t>
            </a:r>
          </a:p>
          <a:p>
            <a:pPr marL="0" indent="0" defTabSz="361188">
              <a:spcBef>
                <a:spcPts val="0"/>
              </a:spcBef>
              <a:buClrTx/>
              <a:buSzTx/>
              <a:buFontTx/>
              <a:buNone/>
              <a:defRPr sz="1738">
                <a:solidFill>
                  <a:srgbClr val="FFFFFF"/>
                </a:solidFill>
                <a:latin typeface="Avenir Next"/>
                <a:ea typeface="Avenir Next"/>
                <a:cs typeface="Avenir Next"/>
                <a:sym typeface="Avenir Next"/>
              </a:defRPr>
            </a:pPr>
          </a:p>
          <a:p>
            <a:pPr marL="0" indent="0" defTabSz="361188">
              <a:spcBef>
                <a:spcPts val="0"/>
              </a:spcBef>
              <a:buClrTx/>
              <a:buSzTx/>
              <a:buFontTx/>
              <a:buNone/>
              <a:defRPr sz="1738">
                <a:solidFill>
                  <a:srgbClr val="FFFFFF"/>
                </a:solidFill>
                <a:latin typeface="Avenir Next"/>
                <a:ea typeface="Avenir Next"/>
                <a:cs typeface="Avenir Next"/>
                <a:sym typeface="Avenir Next"/>
              </a:defRPr>
            </a:pPr>
            <a:r>
              <a:t>ESS2.D: WEATHER AND CLIMATE</a:t>
            </a:r>
          </a:p>
          <a:p>
            <a:pPr marL="0" indent="0" defTabSz="361188">
              <a:spcBef>
                <a:spcPts val="0"/>
              </a:spcBef>
              <a:buClrTx/>
              <a:buSzTx/>
              <a:buFontTx/>
              <a:buNone/>
              <a:defRPr sz="1738">
                <a:solidFill>
                  <a:srgbClr val="FFFFFF"/>
                </a:solidFill>
                <a:latin typeface="Avenir Next"/>
                <a:ea typeface="Avenir Next"/>
                <a:cs typeface="Avenir Next"/>
                <a:sym typeface="Avenir Next"/>
              </a:defRPr>
            </a:pPr>
            <a:r>
              <a:t>         What regulates weather and climate?</a:t>
            </a:r>
          </a:p>
          <a:p>
            <a:pPr marL="0" indent="0" defTabSz="361188">
              <a:spcBef>
                <a:spcPts val="0"/>
              </a:spcBef>
              <a:buClrTx/>
              <a:buSzTx/>
              <a:buFontTx/>
              <a:buNone/>
              <a:defRPr sz="1738">
                <a:solidFill>
                  <a:srgbClr val="FFFFFF"/>
                </a:solidFill>
                <a:latin typeface="Avenir Next"/>
                <a:ea typeface="Avenir Next"/>
                <a:cs typeface="Avenir Next"/>
                <a:sym typeface="Avenir Next"/>
              </a:defRPr>
            </a:pPr>
          </a:p>
          <a:p>
            <a:pPr marL="0" indent="0" defTabSz="361188">
              <a:spcBef>
                <a:spcPts val="0"/>
              </a:spcBef>
              <a:buClrTx/>
              <a:buSzTx/>
              <a:buFontTx/>
              <a:buNone/>
              <a:defRPr sz="1738">
                <a:solidFill>
                  <a:srgbClr val="FFFFFF"/>
                </a:solidFill>
                <a:latin typeface="Avenir Next"/>
                <a:ea typeface="Avenir Next"/>
                <a:cs typeface="Avenir Next"/>
                <a:sym typeface="Avenir Next"/>
              </a:defRPr>
            </a:pPr>
            <a:r>
              <a:t>ESS2.E: BIOGEOLOGY</a:t>
            </a:r>
          </a:p>
          <a:p>
            <a:pPr marL="0" indent="0" defTabSz="361188">
              <a:spcBef>
                <a:spcPts val="0"/>
              </a:spcBef>
              <a:buClrTx/>
              <a:buSzTx/>
              <a:buFontTx/>
              <a:buNone/>
              <a:defRPr sz="1738">
                <a:solidFill>
                  <a:srgbClr val="FFFFFF"/>
                </a:solidFill>
                <a:latin typeface="Avenir Next"/>
                <a:ea typeface="Avenir Next"/>
                <a:cs typeface="Avenir Next"/>
                <a:sym typeface="Avenir Next"/>
              </a:defRPr>
            </a:pPr>
            <a:r>
              <a:t>         How do living organisms alter Earth’s processes and structures?</a:t>
            </a:r>
          </a:p>
          <a:p>
            <a:pPr marL="0" indent="0" defTabSz="361188">
              <a:spcBef>
                <a:spcPts val="0"/>
              </a:spcBef>
              <a:buClrTx/>
              <a:buSzTx/>
              <a:buFontTx/>
              <a:buNone/>
              <a:defRPr sz="1738">
                <a:solidFill>
                  <a:srgbClr val="FFFFFF"/>
                </a:solidFill>
                <a:latin typeface="Avenir Next"/>
                <a:ea typeface="Avenir Next"/>
                <a:cs typeface="Avenir Next"/>
                <a:sym typeface="Avenir Next"/>
              </a:defRPr>
            </a:pPr>
          </a:p>
          <a:p>
            <a:pPr marL="0" indent="0" defTabSz="361188">
              <a:spcBef>
                <a:spcPts val="0"/>
              </a:spcBef>
              <a:buClrTx/>
              <a:buSzTx/>
              <a:buFontTx/>
              <a:buNone/>
              <a:defRPr sz="1738">
                <a:solidFill>
                  <a:srgbClr val="FFFFFF"/>
                </a:solidFill>
                <a:latin typeface="Avenir Next"/>
                <a:ea typeface="Avenir Next"/>
                <a:cs typeface="Avenir Next"/>
                <a:sym typeface="Avenir Next"/>
              </a:defRPr>
            </a:pPr>
            <a:r>
              <a:t>ESS3.D: GLOBAL CLIMATE CHANGE</a:t>
            </a:r>
          </a:p>
          <a:p>
            <a:pPr marL="0" indent="0" defTabSz="361188">
              <a:spcBef>
                <a:spcPts val="0"/>
              </a:spcBef>
              <a:buClrTx/>
              <a:buSzTx/>
              <a:buFontTx/>
              <a:buNone/>
              <a:defRPr sz="1738">
                <a:solidFill>
                  <a:srgbClr val="FFFFFF"/>
                </a:solidFill>
                <a:latin typeface="Avenir Next"/>
                <a:ea typeface="Avenir Next"/>
                <a:cs typeface="Avenir Next"/>
                <a:sym typeface="Avenir Next"/>
              </a:defRPr>
            </a:pPr>
            <a:r>
              <a:t>         How do people model and predict the effects of human activities on Earth’s climate?</a:t>
            </a:r>
          </a:p>
          <a:p>
            <a:pPr marL="0" indent="0" defTabSz="361188">
              <a:spcBef>
                <a:spcPts val="0"/>
              </a:spcBef>
              <a:buClrTx/>
              <a:buSzTx/>
              <a:buFontTx/>
              <a:buNone/>
              <a:defRPr sz="1738">
                <a:solidFill>
                  <a:srgbClr val="FFFFFF"/>
                </a:solidFill>
                <a:latin typeface="Avenir Next"/>
                <a:ea typeface="Avenir Next"/>
                <a:cs typeface="Avenir Next"/>
                <a:sym typeface="Avenir Next"/>
              </a:defRPr>
            </a:pPr>
          </a:p>
          <a:p>
            <a:pPr marL="0" indent="0" defTabSz="361188">
              <a:spcBef>
                <a:spcPts val="0"/>
              </a:spcBef>
              <a:buClrTx/>
              <a:buSzTx/>
              <a:buFontTx/>
              <a:buNone/>
              <a:defRPr sz="1738">
                <a:solidFill>
                  <a:srgbClr val="FFFFFF"/>
                </a:solidFill>
                <a:latin typeface="Avenir Next"/>
                <a:ea typeface="Avenir Next"/>
                <a:cs typeface="Avenir Next"/>
                <a:sym typeface="Avenir Next"/>
              </a:defRPr>
            </a:pPr>
            <a:r>
              <a:t>ETS2.B: INFLUENCE OF ENGINEERING, TECHNOLOGY, AND SCIENCE ON</a:t>
            </a:r>
          </a:p>
          <a:p>
            <a:pPr marL="0" indent="0" defTabSz="361188">
              <a:spcBef>
                <a:spcPts val="0"/>
              </a:spcBef>
              <a:buClrTx/>
              <a:buSzTx/>
              <a:buFontTx/>
              <a:buNone/>
              <a:defRPr sz="1738">
                <a:solidFill>
                  <a:srgbClr val="FFFFFF"/>
                </a:solidFill>
                <a:latin typeface="Avenir Next"/>
                <a:ea typeface="Avenir Next"/>
                <a:cs typeface="Avenir Next"/>
                <a:sym typeface="Avenir Next"/>
              </a:defRPr>
            </a:pPr>
            <a:r>
              <a:t>SOCIETY AND THE NATURAL WORLD</a:t>
            </a:r>
          </a:p>
          <a:p>
            <a:pPr marL="0" indent="0" defTabSz="361188">
              <a:spcBef>
                <a:spcPts val="0"/>
              </a:spcBef>
              <a:buClrTx/>
              <a:buSzTx/>
              <a:buFontTx/>
              <a:buNone/>
              <a:defRPr sz="1738">
                <a:solidFill>
                  <a:srgbClr val="FFFFFF"/>
                </a:solidFill>
                <a:latin typeface="Avenir Next"/>
                <a:ea typeface="Avenir Next"/>
                <a:cs typeface="Avenir Next"/>
                <a:sym typeface="Avenir Next"/>
              </a:defRPr>
            </a:pPr>
            <a:r>
              <a:t>         How do science, engineering, and the technologies that result from them affect the ways in which people live? How  </a:t>
            </a:r>
          </a:p>
          <a:p>
            <a:pPr marL="0" indent="0" defTabSz="361188">
              <a:spcBef>
                <a:spcPts val="0"/>
              </a:spcBef>
              <a:buClrTx/>
              <a:buSzTx/>
              <a:buFontTx/>
              <a:buNone/>
              <a:defRPr sz="1738">
                <a:solidFill>
                  <a:srgbClr val="FFFFFF"/>
                </a:solidFill>
                <a:latin typeface="Avenir Next"/>
                <a:ea typeface="Avenir Next"/>
                <a:cs typeface="Avenir Next"/>
                <a:sym typeface="Avenir Next"/>
              </a:defRPr>
            </a:pPr>
            <a:r>
              <a:t>         do they affect the natural world?</a:t>
            </a:r>
          </a:p>
          <a:p>
            <a:pPr marL="0" indent="0" defTabSz="361188">
              <a:spcBef>
                <a:spcPts val="0"/>
              </a:spcBef>
              <a:buClrTx/>
              <a:buSzTx/>
              <a:buFontTx/>
              <a:buNone/>
              <a:defRPr sz="829">
                <a:solidFill>
                  <a:srgbClr val="000000"/>
                </a:solidFill>
                <a:latin typeface="Adobe Arabic Regular"/>
                <a:ea typeface="Adobe Arabic Regular"/>
                <a:cs typeface="Adobe Arabic Regular"/>
                <a:sym typeface="Adobe Arabic Regular"/>
              </a:defRPr>
            </a:pPr>
            <a:r>
              <a:t>     </a:t>
            </a:r>
          </a:p>
        </p:txBody>
      </p:sp>
      <p:sp>
        <p:nvSpPr>
          <p:cNvPr id="385" name="The Framework, NGSS, and Climate Change"/>
          <p:cNvSpPr txBox="1"/>
          <p:nvPr/>
        </p:nvSpPr>
        <p:spPr>
          <a:xfrm>
            <a:off x="366591" y="314170"/>
            <a:ext cx="12090274" cy="7178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467359">
              <a:lnSpc>
                <a:spcPct val="80000"/>
              </a:lnSpc>
              <a:spcBef>
                <a:spcPts val="2200"/>
              </a:spcBef>
              <a:defRPr cap="all" sz="4800">
                <a:solidFill>
                  <a:schemeClr val="accent1"/>
                </a:solidFill>
                <a:latin typeface="+mn-lt"/>
                <a:ea typeface="+mn-ea"/>
                <a:cs typeface="+mn-cs"/>
                <a:sym typeface="DIN Condensed"/>
              </a:defRPr>
            </a:pPr>
            <a:r>
              <a:t>The </a:t>
            </a:r>
            <a:r>
              <a:t>Framework, NGSS, and Climate Change</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7" name="Text"/>
          <p:cNvSpPr txBox="1"/>
          <p:nvPr>
            <p:ph type="body" idx="13"/>
          </p:nvPr>
        </p:nvSpPr>
        <p:spPr>
          <a:prstGeom prst="rect">
            <a:avLst/>
          </a:prstGeom>
        </p:spPr>
        <p:txBody>
          <a:bodyPr/>
          <a:lstStyle/>
          <a:p>
            <a:pPr/>
            <a:r>
              <a:t>Text</a:t>
            </a:r>
          </a:p>
        </p:txBody>
      </p:sp>
      <p:sp>
        <p:nvSpPr>
          <p:cNvPr id="388" name="Title"/>
          <p:cNvSpPr txBox="1"/>
          <p:nvPr>
            <p:ph type="title"/>
          </p:nvPr>
        </p:nvSpPr>
        <p:spPr>
          <a:prstGeom prst="rect">
            <a:avLst/>
          </a:prstGeom>
        </p:spPr>
        <p:txBody>
          <a:bodyPr/>
          <a:lstStyle/>
          <a:p>
            <a:pPr defTabSz="467359">
              <a:spcBef>
                <a:spcPts val="2200"/>
              </a:spcBef>
              <a:defRPr sz="4800"/>
            </a:pPr>
          </a:p>
        </p:txBody>
      </p:sp>
      <p:sp>
        <p:nvSpPr>
          <p:cNvPr id="389" name="Body"/>
          <p:cNvSpPr txBox="1"/>
          <p:nvPr>
            <p:ph type="body" idx="1"/>
          </p:nvPr>
        </p:nvSpPr>
        <p:spPr>
          <a:prstGeom prst="rect">
            <a:avLst/>
          </a:prstGeom>
        </p:spPr>
        <p:txBody>
          <a:bodyPr/>
          <a:lstStyle/>
          <a:p>
            <a:pPr/>
          </a:p>
        </p:txBody>
      </p:sp>
      <p:pic>
        <p:nvPicPr>
          <p:cNvPr id="390" name="Image" descr="Image"/>
          <p:cNvPicPr>
            <a:picLocks noChangeAspect="1"/>
          </p:cNvPicPr>
          <p:nvPr/>
        </p:nvPicPr>
        <p:blipFill>
          <a:blip r:embed="rId2">
            <a:extLst/>
          </a:blip>
          <a:stretch>
            <a:fillRect/>
          </a:stretch>
        </p:blipFill>
        <p:spPr>
          <a:xfrm>
            <a:off x="170010" y="90612"/>
            <a:ext cx="13004801" cy="6988212"/>
          </a:xfrm>
          <a:prstGeom prst="rect">
            <a:avLst/>
          </a:prstGeom>
          <a:ln w="12700">
            <a:miter lim="400000"/>
          </a:ln>
        </p:spPr>
      </p:pic>
      <p:pic>
        <p:nvPicPr>
          <p:cNvPr id="391" name="Image" descr="Image"/>
          <p:cNvPicPr>
            <a:picLocks noChangeAspect="1"/>
          </p:cNvPicPr>
          <p:nvPr/>
        </p:nvPicPr>
        <p:blipFill>
          <a:blip r:embed="rId3">
            <a:extLst/>
          </a:blip>
          <a:stretch>
            <a:fillRect/>
          </a:stretch>
        </p:blipFill>
        <p:spPr>
          <a:xfrm>
            <a:off x="3816004" y="1564213"/>
            <a:ext cx="9084811" cy="8189387"/>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91"/>
                                        </p:tgtEl>
                                        <p:attrNameLst>
                                          <p:attrName>style.visibility</p:attrName>
                                        </p:attrNameLst>
                                      </p:cBhvr>
                                      <p:to>
                                        <p:strVal val="visible"/>
                                      </p:to>
                                    </p:set>
                                    <p:animEffect filter="wipe(left)" transition="in">
                                      <p:cBhvr>
                                        <p:cTn id="7" dur="1000"/>
                                        <p:tgtEl>
                                          <p:spTgt spid="3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1" grpId="1"/>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3" name="NSTA/ASTE Standards for Science Teacher Preparation"/>
          <p:cNvSpPr txBox="1"/>
          <p:nvPr>
            <p:ph type="title"/>
          </p:nvPr>
        </p:nvSpPr>
        <p:spPr>
          <a:xfrm>
            <a:off x="406400" y="311150"/>
            <a:ext cx="12192000" cy="723900"/>
          </a:xfrm>
          <a:prstGeom prst="rect">
            <a:avLst/>
          </a:prstGeom>
        </p:spPr>
        <p:txBody>
          <a:bodyPr/>
          <a:lstStyle>
            <a:lvl1pPr defTabSz="467359">
              <a:spcBef>
                <a:spcPts val="2200"/>
              </a:spcBef>
              <a:defRPr sz="4800"/>
            </a:lvl1pPr>
          </a:lstStyle>
          <a:p>
            <a:pPr/>
            <a:r>
              <a:t>NSTA/ASTE Standards for Science Teacher Preparation</a:t>
            </a:r>
          </a:p>
        </p:txBody>
      </p:sp>
      <p:sp>
        <p:nvSpPr>
          <p:cNvPr id="394" name="http://www.nsta.org/preservice or at…"/>
          <p:cNvSpPr txBox="1"/>
          <p:nvPr>
            <p:ph type="body" sz="half" idx="1"/>
          </p:nvPr>
        </p:nvSpPr>
        <p:spPr>
          <a:xfrm>
            <a:off x="406400" y="1253790"/>
            <a:ext cx="12192000" cy="2241265"/>
          </a:xfrm>
          <a:prstGeom prst="rect">
            <a:avLst/>
          </a:prstGeom>
        </p:spPr>
        <p:txBody>
          <a:bodyPr/>
          <a:lstStyle/>
          <a:p>
            <a:pPr marL="244475" indent="-244475" defTabSz="321310">
              <a:spcBef>
                <a:spcPts val="1500"/>
              </a:spcBef>
              <a:defRPr sz="3630">
                <a:solidFill>
                  <a:srgbClr val="FFFFFF"/>
                </a:solidFill>
              </a:defRPr>
            </a:pPr>
            <a:r>
              <a:rPr u="sng">
                <a:solidFill>
                  <a:schemeClr val="accent1"/>
                </a:solidFill>
                <a:hlinkClick r:id="rId2" invalidUrl="" action="" tgtFrame="" tooltip="" history="1" highlightClick="0" endSnd="0"/>
              </a:rPr>
              <a:t>http://www.nsta.org/preservice</a:t>
            </a:r>
            <a:r>
              <a:t> or at</a:t>
            </a:r>
          </a:p>
          <a:p>
            <a:pPr marL="244475" indent="-244475" defTabSz="321310">
              <a:spcBef>
                <a:spcPts val="1500"/>
              </a:spcBef>
              <a:defRPr sz="3630">
                <a:solidFill>
                  <a:srgbClr val="FFFFFF"/>
                </a:solidFill>
              </a:defRPr>
            </a:pPr>
            <a:r>
              <a:rPr u="sng">
                <a:solidFill>
                  <a:schemeClr val="accent1"/>
                </a:solidFill>
                <a:hlinkClick r:id="rId3" invalidUrl="" action="" tgtFrame="" tooltip="" history="1" highlightClick="0" endSnd="0"/>
              </a:rPr>
              <a:t>https://theaste.org/2020-nsta-aste-standards-for-science-teacher-preparation/</a:t>
            </a:r>
          </a:p>
        </p:txBody>
      </p:sp>
      <p:pic>
        <p:nvPicPr>
          <p:cNvPr id="395" name="Image" descr="Image"/>
          <p:cNvPicPr>
            <a:picLocks noChangeAspect="1"/>
          </p:cNvPicPr>
          <p:nvPr/>
        </p:nvPicPr>
        <p:blipFill>
          <a:blip r:embed="rId4">
            <a:extLst/>
          </a:blip>
          <a:stretch>
            <a:fillRect/>
          </a:stretch>
        </p:blipFill>
        <p:spPr>
          <a:xfrm>
            <a:off x="647919" y="3437715"/>
            <a:ext cx="10756901" cy="4419601"/>
          </a:xfrm>
          <a:prstGeom prst="rect">
            <a:avLst/>
          </a:prstGeom>
          <a:ln w="12700">
            <a:miter lim="400000"/>
          </a:ln>
        </p:spPr>
      </p:pic>
      <p:pic>
        <p:nvPicPr>
          <p:cNvPr id="396" name="Image" descr="Image"/>
          <p:cNvPicPr>
            <a:picLocks noChangeAspect="1"/>
          </p:cNvPicPr>
          <p:nvPr/>
        </p:nvPicPr>
        <p:blipFill>
          <a:blip r:embed="rId5">
            <a:extLst/>
          </a:blip>
          <a:stretch>
            <a:fillRect/>
          </a:stretch>
        </p:blipFill>
        <p:spPr>
          <a:xfrm>
            <a:off x="1775861" y="4788866"/>
            <a:ext cx="10858501" cy="38481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96"/>
                                        </p:tgtEl>
                                        <p:attrNameLst>
                                          <p:attrName>style.visibility</p:attrName>
                                        </p:attrNameLst>
                                      </p:cBhvr>
                                      <p:to>
                                        <p:strVal val="visible"/>
                                      </p:to>
                                    </p:set>
                                    <p:animEffect filter="wipe(left)" transition="in">
                                      <p:cBhvr>
                                        <p:cTn id="7" dur="1000"/>
                                        <p:tgtEl>
                                          <p:spTgt spid="3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6" grpId="1"/>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8" name="NSTA/ASTE Standards for Science Teacher Preparation"/>
          <p:cNvSpPr txBox="1"/>
          <p:nvPr>
            <p:ph type="title"/>
          </p:nvPr>
        </p:nvSpPr>
        <p:spPr>
          <a:xfrm>
            <a:off x="406400" y="311150"/>
            <a:ext cx="12192000" cy="723900"/>
          </a:xfrm>
          <a:prstGeom prst="rect">
            <a:avLst/>
          </a:prstGeom>
        </p:spPr>
        <p:txBody>
          <a:bodyPr/>
          <a:lstStyle>
            <a:lvl1pPr defTabSz="467359">
              <a:spcBef>
                <a:spcPts val="2200"/>
              </a:spcBef>
              <a:defRPr sz="4800"/>
            </a:lvl1pPr>
          </a:lstStyle>
          <a:p>
            <a:pPr/>
            <a:r>
              <a:t>NSTA/ASTE Standards for Science Teacher Preparation</a:t>
            </a:r>
          </a:p>
        </p:txBody>
      </p:sp>
      <p:sp>
        <p:nvSpPr>
          <p:cNvPr id="399" name="http://www.nsta.org/preservice or at…"/>
          <p:cNvSpPr txBox="1"/>
          <p:nvPr>
            <p:ph type="body" sz="half" idx="1"/>
          </p:nvPr>
        </p:nvSpPr>
        <p:spPr>
          <a:xfrm>
            <a:off x="406400" y="1253790"/>
            <a:ext cx="12192000" cy="2241265"/>
          </a:xfrm>
          <a:prstGeom prst="rect">
            <a:avLst/>
          </a:prstGeom>
        </p:spPr>
        <p:txBody>
          <a:bodyPr/>
          <a:lstStyle/>
          <a:p>
            <a:pPr marL="244475" indent="-244475" defTabSz="321310">
              <a:spcBef>
                <a:spcPts val="1500"/>
              </a:spcBef>
              <a:defRPr sz="3630">
                <a:solidFill>
                  <a:srgbClr val="FFFFFF"/>
                </a:solidFill>
              </a:defRPr>
            </a:pPr>
            <a:r>
              <a:rPr u="sng">
                <a:solidFill>
                  <a:schemeClr val="accent1"/>
                </a:solidFill>
                <a:hlinkClick r:id="rId2" invalidUrl="" action="" tgtFrame="" tooltip="" history="1" highlightClick="0" endSnd="0"/>
              </a:rPr>
              <a:t>http://www.nsta.org/preservice</a:t>
            </a:r>
            <a:r>
              <a:t> or at</a:t>
            </a:r>
          </a:p>
          <a:p>
            <a:pPr marL="244475" indent="-244475" defTabSz="321310">
              <a:spcBef>
                <a:spcPts val="1500"/>
              </a:spcBef>
              <a:defRPr sz="3630">
                <a:solidFill>
                  <a:srgbClr val="FFFFFF"/>
                </a:solidFill>
              </a:defRPr>
            </a:pPr>
            <a:r>
              <a:rPr u="sng">
                <a:solidFill>
                  <a:schemeClr val="accent1"/>
                </a:solidFill>
                <a:hlinkClick r:id="rId3" invalidUrl="" action="" tgtFrame="" tooltip="" history="1" highlightClick="0" endSnd="0"/>
              </a:rPr>
              <a:t>https://theaste.org/2020-nsta-aste-standards-for-science-teacher-preparation/</a:t>
            </a:r>
          </a:p>
        </p:txBody>
      </p:sp>
      <p:pic>
        <p:nvPicPr>
          <p:cNvPr id="400" name="Image" descr="Image"/>
          <p:cNvPicPr>
            <a:picLocks noChangeAspect="1"/>
          </p:cNvPicPr>
          <p:nvPr/>
        </p:nvPicPr>
        <p:blipFill>
          <a:blip r:embed="rId4">
            <a:extLst/>
          </a:blip>
          <a:stretch>
            <a:fillRect/>
          </a:stretch>
        </p:blipFill>
        <p:spPr>
          <a:xfrm>
            <a:off x="635000" y="3448050"/>
            <a:ext cx="11734800" cy="2857500"/>
          </a:xfrm>
          <a:prstGeom prst="rect">
            <a:avLst/>
          </a:prstGeom>
          <a:ln w="12700">
            <a:miter lim="400000"/>
          </a:ln>
        </p:spPr>
      </p:pic>
      <p:pic>
        <p:nvPicPr>
          <p:cNvPr id="401" name="Image" descr="Image"/>
          <p:cNvPicPr>
            <a:picLocks noChangeAspect="1"/>
          </p:cNvPicPr>
          <p:nvPr/>
        </p:nvPicPr>
        <p:blipFill>
          <a:blip r:embed="rId5">
            <a:extLst/>
          </a:blip>
          <a:stretch>
            <a:fillRect/>
          </a:stretch>
        </p:blipFill>
        <p:spPr>
          <a:xfrm>
            <a:off x="1022683" y="4387743"/>
            <a:ext cx="11734801" cy="3657601"/>
          </a:xfrm>
          <a:prstGeom prst="rect">
            <a:avLst/>
          </a:prstGeom>
          <a:ln w="12700">
            <a:miter lim="400000"/>
          </a:ln>
        </p:spPr>
      </p:pic>
      <p:pic>
        <p:nvPicPr>
          <p:cNvPr id="402" name="Image" descr="Image"/>
          <p:cNvPicPr>
            <a:picLocks noChangeAspect="1"/>
          </p:cNvPicPr>
          <p:nvPr/>
        </p:nvPicPr>
        <p:blipFill>
          <a:blip r:embed="rId6">
            <a:extLst/>
          </a:blip>
          <a:stretch>
            <a:fillRect/>
          </a:stretch>
        </p:blipFill>
        <p:spPr>
          <a:xfrm>
            <a:off x="1394861" y="5496708"/>
            <a:ext cx="11874501" cy="34798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01"/>
                                        </p:tgtEl>
                                        <p:attrNameLst>
                                          <p:attrName>style.visibility</p:attrName>
                                        </p:attrNameLst>
                                      </p:cBhvr>
                                      <p:to>
                                        <p:strVal val="visible"/>
                                      </p:to>
                                    </p:set>
                                    <p:animEffect filter="wipe(left)" transition="in">
                                      <p:cBhvr>
                                        <p:cTn id="7" dur="1000"/>
                                        <p:tgtEl>
                                          <p:spTgt spid="40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402"/>
                                        </p:tgtEl>
                                        <p:attrNameLst>
                                          <p:attrName>style.visibility</p:attrName>
                                        </p:attrNameLst>
                                      </p:cBhvr>
                                      <p:to>
                                        <p:strVal val="visible"/>
                                      </p:to>
                                    </p:set>
                                    <p:animEffect filter="wipe(left)" transition="in">
                                      <p:cBhvr>
                                        <p:cTn id="12" dur="1000"/>
                                        <p:tgtEl>
                                          <p:spTgt spid="4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2" grpId="2"/>
      <p:bldP build="whole" bldLvl="1" animBg="1" rev="0" advAuto="0" spid="401" grpId="1"/>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4" name="NSTA LEarning Center Resources"/>
          <p:cNvSpPr txBox="1"/>
          <p:nvPr>
            <p:ph type="title"/>
          </p:nvPr>
        </p:nvSpPr>
        <p:spPr>
          <a:xfrm>
            <a:off x="406400" y="311150"/>
            <a:ext cx="12192000" cy="723900"/>
          </a:xfrm>
          <a:prstGeom prst="rect">
            <a:avLst/>
          </a:prstGeom>
        </p:spPr>
        <p:txBody>
          <a:bodyPr/>
          <a:lstStyle>
            <a:lvl1pPr defTabSz="467359">
              <a:spcBef>
                <a:spcPts val="2200"/>
              </a:spcBef>
              <a:defRPr sz="4800"/>
            </a:lvl1pPr>
          </a:lstStyle>
          <a:p>
            <a:pPr/>
            <a:r>
              <a:t>NSTA LEarning Center Resources</a:t>
            </a:r>
          </a:p>
        </p:txBody>
      </p:sp>
      <p:sp>
        <p:nvSpPr>
          <p:cNvPr id="405" name="A simple search for “climate” at the NSTA Learning Center yields over 2600 hits, but filtering by “webinars” and “collections” makes the task much more manageable:…"/>
          <p:cNvSpPr txBox="1"/>
          <p:nvPr>
            <p:ph type="body" sz="half" idx="1"/>
          </p:nvPr>
        </p:nvSpPr>
        <p:spPr>
          <a:xfrm>
            <a:off x="609748" y="1367131"/>
            <a:ext cx="11988652" cy="3465564"/>
          </a:xfrm>
          <a:prstGeom prst="rect">
            <a:avLst/>
          </a:prstGeom>
        </p:spPr>
        <p:txBody>
          <a:bodyPr/>
          <a:lstStyle/>
          <a:p>
            <a:pPr marL="0" indent="0" defTabSz="257047">
              <a:spcBef>
                <a:spcPts val="1200"/>
              </a:spcBef>
              <a:buClrTx/>
              <a:buSzTx/>
              <a:buFontTx/>
              <a:buNone/>
              <a:defRPr sz="2904">
                <a:solidFill>
                  <a:srgbClr val="FFFFFF"/>
                </a:solidFill>
              </a:defRPr>
            </a:pPr>
            <a:r>
              <a:t>A simple search for “climate” at the NSTA Learning Center yields over 2600 hits, but filtering by “webinars” and “collections” makes the task much more manageable:</a:t>
            </a:r>
          </a:p>
          <a:p>
            <a:pPr marL="195580" indent="-195580" defTabSz="257047">
              <a:spcBef>
                <a:spcPts val="1200"/>
              </a:spcBef>
              <a:defRPr sz="2904">
                <a:solidFill>
                  <a:srgbClr val="FFFFFF"/>
                </a:solidFill>
              </a:defRPr>
            </a:pPr>
            <a:r>
              <a:rPr u="sng">
                <a:solidFill>
                  <a:schemeClr val="accent1"/>
                </a:solidFill>
                <a:hlinkClick r:id="rId2" invalidUrl="" action="" tgtFrame="" tooltip="" history="1" highlightClick="0" endSnd="0"/>
              </a:rPr>
              <a:t>https://common.nsta.org/resource/?id=10.2505/9/WSNSTA190918</a:t>
            </a:r>
          </a:p>
          <a:p>
            <a:pPr marL="195580" indent="-195580" defTabSz="257047">
              <a:spcBef>
                <a:spcPts val="1200"/>
              </a:spcBef>
              <a:defRPr sz="2904">
                <a:solidFill>
                  <a:srgbClr val="FFFFFF"/>
                </a:solidFill>
              </a:defRPr>
            </a:pPr>
            <a:r>
              <a:rPr u="sng">
                <a:solidFill>
                  <a:schemeClr val="accent1"/>
                </a:solidFill>
                <a:hlinkClick r:id="rId3" invalidUrl="" action="" tgtFrame="" tooltip="" history="1" highlightClick="0" endSnd="0"/>
              </a:rPr>
              <a:t>https://learningcenter.nsta.org/mylibrary/collection.aspx?id=pm5o5oxa2FM_E</a:t>
            </a:r>
          </a:p>
        </p:txBody>
      </p:sp>
      <p:pic>
        <p:nvPicPr>
          <p:cNvPr id="406" name="Image" descr="Image"/>
          <p:cNvPicPr>
            <a:picLocks noChangeAspect="1"/>
          </p:cNvPicPr>
          <p:nvPr/>
        </p:nvPicPr>
        <p:blipFill>
          <a:blip r:embed="rId4">
            <a:extLst/>
          </a:blip>
          <a:stretch>
            <a:fillRect/>
          </a:stretch>
        </p:blipFill>
        <p:spPr>
          <a:xfrm>
            <a:off x="3593820" y="4825966"/>
            <a:ext cx="6729656" cy="4695110"/>
          </a:xfrm>
          <a:prstGeom prst="rect">
            <a:avLst/>
          </a:prstGeom>
          <a:ln w="12700">
            <a:miter lim="400000"/>
          </a:ln>
        </p:spPr>
      </p:pic>
      <p:pic>
        <p:nvPicPr>
          <p:cNvPr id="407" name="Image" descr="Image"/>
          <p:cNvPicPr>
            <a:picLocks noChangeAspect="1"/>
          </p:cNvPicPr>
          <p:nvPr/>
        </p:nvPicPr>
        <p:blipFill>
          <a:blip r:embed="rId5">
            <a:extLst/>
          </a:blip>
          <a:stretch>
            <a:fillRect/>
          </a:stretch>
        </p:blipFill>
        <p:spPr>
          <a:xfrm>
            <a:off x="527124" y="4779571"/>
            <a:ext cx="12153901" cy="47879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07"/>
                                        </p:tgtEl>
                                        <p:attrNameLst>
                                          <p:attrName>style.visibility</p:attrName>
                                        </p:attrNameLst>
                                      </p:cBhvr>
                                      <p:to>
                                        <p:strVal val="visible"/>
                                      </p:to>
                                    </p:set>
                                    <p:animEffect filter="dissolve" transition="in">
                                      <p:cBhvr>
                                        <p:cTn id="7" dur="1000"/>
                                        <p:tgtEl>
                                          <p:spTgt spid="4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7" grpId="1"/>
    </p:bld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9" name="Google Shape;669;p107"/>
          <p:cNvSpPr txBox="1"/>
          <p:nvPr>
            <p:ph type="sldNum" sz="quarter" idx="4294967295"/>
          </p:nvPr>
        </p:nvSpPr>
        <p:spPr>
          <a:xfrm>
            <a:off x="11928648" y="7957635"/>
            <a:ext cx="425912" cy="472892"/>
          </a:xfrm>
          <a:prstGeom prst="rect">
            <a:avLst/>
          </a:prstGeom>
          <a:extLst>
            <a:ext uri="{C572A759-6A51-4108-AA02-DFA0A04FC94B}">
              <ma14:wrappingTextBoxFlag xmlns:ma14="http://schemas.microsoft.com/office/mac/drawingml/2011/main" val="1"/>
            </a:ext>
          </a:extLst>
        </p:spPr>
        <p:txBody>
          <a:bodyPr lIns="64995" tIns="64995" rIns="64995" bIns="64995" anchor="ctr"/>
          <a:lstStyle>
            <a:lvl1pPr defTabSz="1733973">
              <a:lnSpc>
                <a:spcPct val="100000"/>
              </a:lnSpc>
              <a:defRPr sz="2200">
                <a:solidFill>
                  <a:srgbClr val="888888"/>
                </a:solidFill>
                <a:latin typeface="Calibri"/>
                <a:ea typeface="Calibri"/>
                <a:cs typeface="Calibri"/>
                <a:sym typeface="Calibri"/>
              </a:defRPr>
            </a:lvl1pPr>
          </a:lstStyle>
          <a:p>
            <a:pPr/>
            <a:fld id="{86CB4B4D-7CA3-9044-876B-883B54F8677D}" type="slidenum"/>
          </a:p>
        </p:txBody>
      </p:sp>
      <p:pic>
        <p:nvPicPr>
          <p:cNvPr id="410" name="Image" descr="Image"/>
          <p:cNvPicPr>
            <a:picLocks noChangeAspect="1"/>
          </p:cNvPicPr>
          <p:nvPr/>
        </p:nvPicPr>
        <p:blipFill>
          <a:blip r:embed="rId2">
            <a:extLst/>
          </a:blip>
          <a:stretch>
            <a:fillRect/>
          </a:stretch>
        </p:blipFill>
        <p:spPr>
          <a:xfrm>
            <a:off x="-51594" y="736716"/>
            <a:ext cx="13107798" cy="11062071"/>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2" name="Climate Resilience Toolkit  (toolkit.climate.gov)"/>
          <p:cNvSpPr txBox="1"/>
          <p:nvPr>
            <p:ph type="title"/>
          </p:nvPr>
        </p:nvSpPr>
        <p:spPr>
          <a:xfrm>
            <a:off x="406400" y="311150"/>
            <a:ext cx="12192000" cy="723900"/>
          </a:xfrm>
          <a:prstGeom prst="rect">
            <a:avLst/>
          </a:prstGeom>
        </p:spPr>
        <p:txBody>
          <a:bodyPr/>
          <a:lstStyle/>
          <a:p>
            <a:pPr defTabSz="467359">
              <a:spcBef>
                <a:spcPts val="2200"/>
              </a:spcBef>
              <a:defRPr sz="4800"/>
            </a:pPr>
            <a:r>
              <a:t>Climate Resilience Toolkit  (</a:t>
            </a:r>
            <a:r>
              <a:rPr u="sng">
                <a:hlinkClick r:id="rId2" invalidUrl="" action="" tgtFrame="" tooltip="" history="1" highlightClick="0" endSnd="0"/>
              </a:rPr>
              <a:t>toolkit.climate.gov</a:t>
            </a:r>
            <a:r>
              <a:t>)</a:t>
            </a:r>
          </a:p>
        </p:txBody>
      </p:sp>
      <p:sp>
        <p:nvSpPr>
          <p:cNvPr id="413" name="https://toolkit.climate.gov/#steps…"/>
          <p:cNvSpPr txBox="1"/>
          <p:nvPr>
            <p:ph type="body" idx="1"/>
          </p:nvPr>
        </p:nvSpPr>
        <p:spPr>
          <a:xfrm>
            <a:off x="406400" y="1367131"/>
            <a:ext cx="12192000" cy="7895451"/>
          </a:xfrm>
          <a:prstGeom prst="rect">
            <a:avLst/>
          </a:prstGeom>
        </p:spPr>
        <p:txBody>
          <a:bodyPr/>
          <a:lstStyle/>
          <a:p>
            <a:pPr marL="284480" indent="-284480" defTabSz="373887">
              <a:spcBef>
                <a:spcPts val="1700"/>
              </a:spcBef>
              <a:defRPr sz="4224">
                <a:solidFill>
                  <a:srgbClr val="FFFFFF"/>
                </a:solidFill>
              </a:defRPr>
            </a:pPr>
            <a:r>
              <a:rPr u="sng">
                <a:solidFill>
                  <a:schemeClr val="accent1"/>
                </a:solidFill>
                <a:hlinkClick r:id="rId3" invalidUrl="" action="" tgtFrame="" tooltip="" history="1" highlightClick="0" endSnd="0"/>
              </a:rPr>
              <a:t>https://toolkit.climate.gov/#steps</a:t>
            </a:r>
          </a:p>
          <a:p>
            <a:pPr lvl="1" marL="568960" indent="-284480" defTabSz="373887">
              <a:spcBef>
                <a:spcPts val="1700"/>
              </a:spcBef>
              <a:defRPr sz="4224">
                <a:solidFill>
                  <a:srgbClr val="FFFFFF"/>
                </a:solidFill>
              </a:defRPr>
            </a:pPr>
            <a:r>
              <a:rPr u="sng">
                <a:solidFill>
                  <a:schemeClr val="accent1"/>
                </a:solidFill>
                <a:hlinkClick r:id="rId4" invalidUrl="" action="" tgtFrame="" tooltip="" history="1" highlightClick="0" endSnd="0"/>
              </a:rPr>
              <a:t>https://vimeo.com/211553976</a:t>
            </a:r>
          </a:p>
          <a:p>
            <a:pPr marL="284480" indent="-284480" defTabSz="373887">
              <a:spcBef>
                <a:spcPts val="1700"/>
              </a:spcBef>
              <a:defRPr sz="4224">
                <a:solidFill>
                  <a:srgbClr val="FFFFFF"/>
                </a:solidFill>
              </a:defRPr>
            </a:pPr>
            <a:r>
              <a:rPr u="sng">
                <a:solidFill>
                  <a:schemeClr val="accent1"/>
                </a:solidFill>
                <a:hlinkClick r:id="rId5" invalidUrl="" action="" tgtFrame="" tooltip="" history="1" highlightClick="0" endSnd="0"/>
              </a:rPr>
              <a:t>https://toolkit.climate.gov/case-studies</a:t>
            </a:r>
          </a:p>
          <a:p>
            <a:pPr lvl="1" marL="568960" indent="-284480" defTabSz="373887">
              <a:spcBef>
                <a:spcPts val="1700"/>
              </a:spcBef>
              <a:defRPr sz="4224">
                <a:solidFill>
                  <a:srgbClr val="FFFFFF"/>
                </a:solidFill>
              </a:defRPr>
            </a:pPr>
            <a:r>
              <a:rPr u="sng">
                <a:solidFill>
                  <a:schemeClr val="accent1"/>
                </a:solidFill>
                <a:hlinkClick r:id="rId6" invalidUrl="" action="" tgtFrame="" tooltip="" history="1" highlightClick="0" endSnd="0"/>
              </a:rPr>
              <a:t>https://toolkit.climate.gov/case-studies/when-weather-becomes-problem-motivating-resilience-action-texas</a:t>
            </a:r>
          </a:p>
          <a:p>
            <a:pPr marL="284480" indent="-284480" defTabSz="373887">
              <a:spcBef>
                <a:spcPts val="1700"/>
              </a:spcBef>
              <a:defRPr sz="4224">
                <a:solidFill>
                  <a:srgbClr val="FFFFFF"/>
                </a:solidFill>
              </a:defRPr>
            </a:pPr>
            <a:r>
              <a:rPr u="sng">
                <a:solidFill>
                  <a:schemeClr val="accent1"/>
                </a:solidFill>
                <a:hlinkClick r:id="rId7" invalidUrl="" action="" tgtFrame="" tooltip="" history="1" highlightClick="0" endSnd="0"/>
              </a:rPr>
              <a:t>https://toolkit.climate.gov/tools</a:t>
            </a:r>
          </a:p>
          <a:p>
            <a:pPr lvl="1" marL="568960" indent="-284480" defTabSz="373887">
              <a:spcBef>
                <a:spcPts val="1700"/>
              </a:spcBef>
              <a:defRPr sz="4224">
                <a:solidFill>
                  <a:srgbClr val="FFFFFF"/>
                </a:solidFill>
              </a:defRPr>
            </a:pPr>
            <a:r>
              <a:rPr u="sng">
                <a:solidFill>
                  <a:schemeClr val="accent1"/>
                </a:solidFill>
                <a:hlinkClick r:id="rId8" invalidUrl="" action="" tgtFrame="" tooltip="" history="1" highlightClick="0" endSnd="0"/>
              </a:rPr>
              <a:t>https://toolkit.climate.gov/tool/carbontracker</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5" name="Teacher Friendly Guide to Climate Change"/>
          <p:cNvSpPr txBox="1"/>
          <p:nvPr>
            <p:ph type="title"/>
          </p:nvPr>
        </p:nvSpPr>
        <p:spPr>
          <a:xfrm>
            <a:off x="406400" y="311150"/>
            <a:ext cx="12192000" cy="723900"/>
          </a:xfrm>
          <a:prstGeom prst="rect">
            <a:avLst/>
          </a:prstGeom>
        </p:spPr>
        <p:txBody>
          <a:bodyPr/>
          <a:lstStyle>
            <a:lvl1pPr defTabSz="467359">
              <a:spcBef>
                <a:spcPts val="2200"/>
              </a:spcBef>
              <a:defRPr sz="4800"/>
            </a:lvl1pPr>
          </a:lstStyle>
          <a:p>
            <a:pPr/>
            <a:r>
              <a:t>Teacher Friendly Guide to Climate Change</a:t>
            </a:r>
          </a:p>
        </p:txBody>
      </p:sp>
      <p:sp>
        <p:nvSpPr>
          <p:cNvPr id="416" name="It would be easy to sink into despair, gloom, and doom when presenting climate science and climate change. Instead, work with your students through STEM skills for positive actions on mitigation and resilience strategies;"/>
          <p:cNvSpPr txBox="1"/>
          <p:nvPr>
            <p:ph type="body" sz="quarter" idx="1"/>
          </p:nvPr>
        </p:nvSpPr>
        <p:spPr>
          <a:xfrm>
            <a:off x="406400" y="1367131"/>
            <a:ext cx="12192000" cy="2080507"/>
          </a:xfrm>
          <a:prstGeom prst="rect">
            <a:avLst/>
          </a:prstGeom>
        </p:spPr>
        <p:txBody>
          <a:bodyPr/>
          <a:lstStyle>
            <a:lvl1pPr marL="191135" indent="-191135" defTabSz="251206">
              <a:spcBef>
                <a:spcPts val="1200"/>
              </a:spcBef>
              <a:defRPr sz="2838">
                <a:solidFill>
                  <a:srgbClr val="FFFFFF"/>
                </a:solidFill>
              </a:defRPr>
            </a:lvl1pPr>
          </a:lstStyle>
          <a:p>
            <a:pPr/>
            <a:r>
              <a:t>It would be easy to sink into despair, gloom, and doom when presenting climate science and climate change. Instead, work with your students through STEM skills for positive actions on mitigation and resilience strategies;</a:t>
            </a:r>
          </a:p>
        </p:txBody>
      </p:sp>
      <p:pic>
        <p:nvPicPr>
          <p:cNvPr id="417" name="Image" descr="Image"/>
          <p:cNvPicPr>
            <a:picLocks noChangeAspect="1"/>
          </p:cNvPicPr>
          <p:nvPr/>
        </p:nvPicPr>
        <p:blipFill>
          <a:blip r:embed="rId2">
            <a:extLst/>
          </a:blip>
          <a:stretch>
            <a:fillRect/>
          </a:stretch>
        </p:blipFill>
        <p:spPr>
          <a:xfrm>
            <a:off x="203824" y="3357910"/>
            <a:ext cx="5938898" cy="6294570"/>
          </a:xfrm>
          <a:prstGeom prst="rect">
            <a:avLst/>
          </a:prstGeom>
          <a:ln w="12700">
            <a:miter lim="400000"/>
          </a:ln>
        </p:spPr>
      </p:pic>
      <p:pic>
        <p:nvPicPr>
          <p:cNvPr id="418" name="Image" descr="Image"/>
          <p:cNvPicPr>
            <a:picLocks noChangeAspect="1"/>
          </p:cNvPicPr>
          <p:nvPr/>
        </p:nvPicPr>
        <p:blipFill>
          <a:blip r:embed="rId3">
            <a:extLst/>
          </a:blip>
          <a:stretch>
            <a:fillRect/>
          </a:stretch>
        </p:blipFill>
        <p:spPr>
          <a:xfrm>
            <a:off x="2865815" y="3952138"/>
            <a:ext cx="6754688" cy="4927601"/>
          </a:xfrm>
          <a:prstGeom prst="rect">
            <a:avLst/>
          </a:prstGeom>
          <a:ln w="12700">
            <a:miter lim="400000"/>
          </a:ln>
        </p:spPr>
      </p:pic>
      <p:pic>
        <p:nvPicPr>
          <p:cNvPr id="419" name="Image" descr="Image"/>
          <p:cNvPicPr>
            <a:picLocks noChangeAspect="1"/>
          </p:cNvPicPr>
          <p:nvPr/>
        </p:nvPicPr>
        <p:blipFill>
          <a:blip r:embed="rId4">
            <a:extLst/>
          </a:blip>
          <a:stretch>
            <a:fillRect/>
          </a:stretch>
        </p:blipFill>
        <p:spPr>
          <a:xfrm>
            <a:off x="6558081" y="2921562"/>
            <a:ext cx="5938897" cy="6798036"/>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1" name="Carbon equivalence scales"/>
          <p:cNvSpPr txBox="1"/>
          <p:nvPr>
            <p:ph type="title"/>
          </p:nvPr>
        </p:nvSpPr>
        <p:spPr>
          <a:xfrm>
            <a:off x="103262" y="-164065"/>
            <a:ext cx="12798276" cy="1828801"/>
          </a:xfrm>
          <a:prstGeom prst="rect">
            <a:avLst/>
          </a:prstGeom>
        </p:spPr>
        <p:txBody>
          <a:bodyPr/>
          <a:lstStyle/>
          <a:p>
            <a:pPr/>
            <a:r>
              <a:t>Carbon equivalence scales</a:t>
            </a:r>
          </a:p>
        </p:txBody>
      </p:sp>
      <p:pic>
        <p:nvPicPr>
          <p:cNvPr id="422" name="graphite2quarter.png" descr="graphite2quarter.png"/>
          <p:cNvPicPr>
            <a:picLocks noChangeAspect="1"/>
          </p:cNvPicPr>
          <p:nvPr/>
        </p:nvPicPr>
        <p:blipFill>
          <a:blip r:embed="rId2">
            <a:extLst/>
          </a:blip>
          <a:stretch>
            <a:fillRect/>
          </a:stretch>
        </p:blipFill>
        <p:spPr>
          <a:xfrm>
            <a:off x="5959561" y="1554600"/>
            <a:ext cx="2525013" cy="2619863"/>
          </a:xfrm>
          <a:prstGeom prst="rect">
            <a:avLst/>
          </a:prstGeom>
          <a:ln w="12700">
            <a:miter lim="400000"/>
          </a:ln>
        </p:spPr>
      </p:pic>
      <p:pic>
        <p:nvPicPr>
          <p:cNvPr id="423" name="graphite1.png" descr="graphite1.png"/>
          <p:cNvPicPr>
            <a:picLocks noChangeAspect="1"/>
          </p:cNvPicPr>
          <p:nvPr/>
        </p:nvPicPr>
        <p:blipFill>
          <a:blip r:embed="rId3">
            <a:extLst/>
          </a:blip>
          <a:stretch>
            <a:fillRect/>
          </a:stretch>
        </p:blipFill>
        <p:spPr>
          <a:xfrm>
            <a:off x="8210539" y="1505525"/>
            <a:ext cx="2297773" cy="2454522"/>
          </a:xfrm>
          <a:prstGeom prst="rect">
            <a:avLst/>
          </a:prstGeom>
          <a:ln w="12700">
            <a:miter lim="400000"/>
          </a:ln>
        </p:spPr>
      </p:pic>
      <p:pic>
        <p:nvPicPr>
          <p:cNvPr id="424" name="graphite1.png" descr="graphite1.png"/>
          <p:cNvPicPr>
            <a:picLocks noChangeAspect="1"/>
          </p:cNvPicPr>
          <p:nvPr/>
        </p:nvPicPr>
        <p:blipFill>
          <a:blip r:embed="rId3">
            <a:extLst/>
          </a:blip>
          <a:stretch>
            <a:fillRect/>
          </a:stretch>
        </p:blipFill>
        <p:spPr>
          <a:xfrm>
            <a:off x="10147680" y="1281430"/>
            <a:ext cx="2297773" cy="2454522"/>
          </a:xfrm>
          <a:prstGeom prst="rect">
            <a:avLst/>
          </a:prstGeom>
          <a:ln w="12700">
            <a:miter lim="400000"/>
          </a:ln>
        </p:spPr>
      </p:pic>
      <p:pic>
        <p:nvPicPr>
          <p:cNvPr id="425" name="droppedImage.png" descr="droppedImage.png"/>
          <p:cNvPicPr>
            <a:picLocks noChangeAspect="1"/>
          </p:cNvPicPr>
          <p:nvPr/>
        </p:nvPicPr>
        <p:blipFill>
          <a:blip r:embed="rId4">
            <a:extLst/>
          </a:blip>
          <a:srcRect l="0" t="187" r="0" b="0"/>
          <a:stretch>
            <a:fillRect/>
          </a:stretch>
        </p:blipFill>
        <p:spPr>
          <a:xfrm>
            <a:off x="1353640" y="1324671"/>
            <a:ext cx="3163141" cy="5225405"/>
          </a:xfrm>
          <a:prstGeom prst="rect">
            <a:avLst/>
          </a:prstGeom>
          <a:ln w="12700">
            <a:miter lim="400000"/>
          </a:ln>
        </p:spPr>
      </p:pic>
      <p:sp>
        <p:nvSpPr>
          <p:cNvPr id="426" name="1 gallon weighs ~ 6 pounds"/>
          <p:cNvSpPr txBox="1"/>
          <p:nvPr/>
        </p:nvSpPr>
        <p:spPr>
          <a:xfrm>
            <a:off x="366248" y="6638470"/>
            <a:ext cx="5966334" cy="723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spcBef>
                <a:spcPts val="0"/>
              </a:spcBef>
              <a:defRPr sz="4200">
                <a:solidFill>
                  <a:srgbClr val="000000"/>
                </a:solidFill>
                <a:latin typeface="Gill Sans"/>
                <a:ea typeface="Gill Sans"/>
                <a:cs typeface="Gill Sans"/>
                <a:sym typeface="Gill Sans"/>
              </a:defRPr>
            </a:lvl1pPr>
          </a:lstStyle>
          <a:p>
            <a:pPr/>
            <a:r>
              <a:t>1 gallon weighs ~ 6 pounds</a:t>
            </a:r>
          </a:p>
        </p:txBody>
      </p:sp>
      <p:sp>
        <p:nvSpPr>
          <p:cNvPr id="427" name="About 5.5 pounds of that is carbon."/>
          <p:cNvSpPr txBox="1"/>
          <p:nvPr/>
        </p:nvSpPr>
        <p:spPr>
          <a:xfrm>
            <a:off x="7325477" y="4203700"/>
            <a:ext cx="4546748" cy="134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spcBef>
                <a:spcPts val="0"/>
              </a:spcBef>
              <a:defRPr sz="4200">
                <a:solidFill>
                  <a:srgbClr val="000000"/>
                </a:solidFill>
                <a:latin typeface="Gill Sans"/>
                <a:ea typeface="Gill Sans"/>
                <a:cs typeface="Gill Sans"/>
                <a:sym typeface="Gill Sans"/>
              </a:defRPr>
            </a:lvl1pPr>
          </a:lstStyle>
          <a:p>
            <a:pPr/>
            <a:r>
              <a:t>About 5.5 pounds of that is carbon.</a:t>
            </a:r>
          </a:p>
        </p:txBody>
      </p:sp>
      <p:sp>
        <p:nvSpPr>
          <p:cNvPr id="428" name="Wood is 45% - 50% carbon, so……"/>
          <p:cNvSpPr txBox="1"/>
          <p:nvPr>
            <p:ph type="body" sz="quarter" idx="1"/>
          </p:nvPr>
        </p:nvSpPr>
        <p:spPr>
          <a:xfrm>
            <a:off x="6913040" y="6017648"/>
            <a:ext cx="5745410" cy="4092284"/>
          </a:xfrm>
          <a:prstGeom prst="rect">
            <a:avLst/>
          </a:prstGeom>
        </p:spPr>
        <p:txBody>
          <a:bodyPr/>
          <a:lstStyle/>
          <a:p>
            <a:pPr/>
            <a:r>
              <a:t>Wood is 45% - 50% carbon, so…</a:t>
            </a:r>
          </a:p>
          <a:p>
            <a:pPr/>
            <a:r>
              <a:t>11 pounds of wood needs to be grown to sequester each gallon of gasoline we burn.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4" presetID="22" grpId="3" fill="hold">
                                  <p:stCondLst>
                                    <p:cond delay="0"/>
                                  </p:stCondLst>
                                  <p:iterate type="el" backwards="0">
                                    <p:tmAbs val="0"/>
                                  </p:iterate>
                                  <p:childTnLst>
                                    <p:set>
                                      <p:cBhvr>
                                        <p:cTn id="14" fill="hold"/>
                                        <p:tgtEl>
                                          <p:spTgt spid="428">
                                            <p:bg/>
                                          </p:spTgt>
                                        </p:tgtEl>
                                        <p:attrNameLst>
                                          <p:attrName>style.visibility</p:attrName>
                                        </p:attrNameLst>
                                      </p:cBhvr>
                                      <p:to>
                                        <p:strVal val="visible"/>
                                      </p:to>
                                    </p:set>
                                    <p:animEffect filter="wipe(down)" transition="in">
                                      <p:cBhvr>
                                        <p:cTn id="15" dur="1000"/>
                                        <p:tgtEl>
                                          <p:spTgt spid="428">
                                            <p:bg/>
                                          </p:spTgt>
                                        </p:tgtEl>
                                      </p:cBhvr>
                                    </p:animEffect>
                                  </p:childTnLst>
                                </p:cTn>
                              </p:par>
                              <p:par>
                                <p:cTn id="16" presetClass="entr" nodeType="withEffect" presetSubtype="4" presetID="22" grpId="3" fill="hold">
                                  <p:stCondLst>
                                    <p:cond delay="0"/>
                                  </p:stCondLst>
                                  <p:iterate type="el" backwards="0">
                                    <p:tmAbs val="0"/>
                                  </p:iterate>
                                  <p:childTnLst>
                                    <p:set>
                                      <p:cBhvr>
                                        <p:cTn id="17" fill="hold"/>
                                        <p:tgtEl>
                                          <p:spTgt spid="428">
                                            <p:txEl>
                                              <p:pRg st="0" end="0"/>
                                            </p:txEl>
                                          </p:spTgt>
                                        </p:tgtEl>
                                        <p:attrNameLst>
                                          <p:attrName>style.visibility</p:attrName>
                                        </p:attrNameLst>
                                      </p:cBhvr>
                                      <p:to>
                                        <p:strVal val="visible"/>
                                      </p:to>
                                    </p:set>
                                    <p:animEffect filter="wipe(down)" transition="in">
                                      <p:cBhvr>
                                        <p:cTn id="18" dur="1000"/>
                                        <p:tgtEl>
                                          <p:spTgt spid="42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4" presetID="22" grpId="3" fill="hold">
                                  <p:stCondLst>
                                    <p:cond delay="0"/>
                                  </p:stCondLst>
                                  <p:iterate type="el" backwards="0">
                                    <p:tmAbs val="0"/>
                                  </p:iterate>
                                  <p:childTnLst>
                                    <p:set>
                                      <p:cBhvr>
                                        <p:cTn id="22" fill="hold"/>
                                        <p:tgtEl>
                                          <p:spTgt spid="428">
                                            <p:txEl>
                                              <p:pRg st="1" end="1"/>
                                            </p:txEl>
                                          </p:spTgt>
                                        </p:tgtEl>
                                        <p:attrNameLst>
                                          <p:attrName>style.visibility</p:attrName>
                                        </p:attrNameLst>
                                      </p:cBhvr>
                                      <p:to>
                                        <p:strVal val="visible"/>
                                      </p:to>
                                    </p:set>
                                    <p:animEffect filter="wipe(down)" transition="in">
                                      <p:cBhvr>
                                        <p:cTn id="23" dur="1000"/>
                                        <p:tgtEl>
                                          <p:spTgt spid="428">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7" grpId="2"/>
      <p:bldP build="p" bldLvl="5" animBg="1" rev="0" advAuto="0" spid="428" grpId="3"/>
      <p:bldP build="whole" bldLvl="1" animBg="1" rev="0" advAuto="0" spid="426"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 name="Google Shape;573;p95"/>
          <p:cNvSpPr txBox="1"/>
          <p:nvPr>
            <p:ph type="title"/>
          </p:nvPr>
        </p:nvSpPr>
        <p:spPr>
          <a:xfrm>
            <a:off x="406400" y="221949"/>
            <a:ext cx="12192000" cy="723901"/>
          </a:xfrm>
          <a:prstGeom prst="rect">
            <a:avLst/>
          </a:prstGeom>
        </p:spPr>
        <p:txBody>
          <a:bodyPr/>
          <a:lstStyle>
            <a:lvl1pPr defTabSz="467359">
              <a:spcBef>
                <a:spcPts val="2200"/>
              </a:spcBef>
              <a:defRPr sz="4800"/>
            </a:lvl1pPr>
          </a:lstStyle>
          <a:p>
            <a:pPr/>
            <a:r>
              <a:t>Importance of Position Statements</a:t>
            </a:r>
          </a:p>
        </p:txBody>
      </p:sp>
      <p:sp>
        <p:nvSpPr>
          <p:cNvPr id="268" name="Google Shape;574;p95"/>
          <p:cNvSpPr txBox="1"/>
          <p:nvPr>
            <p:ph type="body" idx="1"/>
          </p:nvPr>
        </p:nvSpPr>
        <p:spPr>
          <a:xfrm>
            <a:off x="406400" y="1541790"/>
            <a:ext cx="12192000" cy="6108701"/>
          </a:xfrm>
          <a:prstGeom prst="rect">
            <a:avLst/>
          </a:prstGeom>
        </p:spPr>
        <p:txBody>
          <a:bodyPr/>
          <a:lstStyle/>
          <a:p>
            <a:pPr marL="257809" indent="-257809" defTabSz="338835">
              <a:spcBef>
                <a:spcPts val="1600"/>
              </a:spcBef>
              <a:defRPr sz="2784">
                <a:solidFill>
                  <a:srgbClr val="FFFFFF"/>
                </a:solidFill>
                <a:latin typeface="Helvetica Neue"/>
                <a:ea typeface="Helvetica Neue"/>
                <a:cs typeface="Helvetica Neue"/>
                <a:sym typeface="Helvetica Neue"/>
              </a:defRPr>
            </a:pPr>
            <a:r>
              <a:t>Summarizes the expertise of the organization around a particular issue;</a:t>
            </a:r>
          </a:p>
          <a:p>
            <a:pPr marL="257809" indent="-257809" defTabSz="338835">
              <a:spcBef>
                <a:spcPts val="1600"/>
              </a:spcBef>
              <a:defRPr sz="2784">
                <a:solidFill>
                  <a:srgbClr val="FFFFFF"/>
                </a:solidFill>
                <a:latin typeface="Helvetica Neue"/>
                <a:ea typeface="Helvetica Neue"/>
                <a:cs typeface="Helvetica Neue"/>
                <a:sym typeface="Helvetica Neue"/>
              </a:defRPr>
            </a:pPr>
            <a:r>
              <a:t>Requires the expertise of a range of contributors within the organization that contribute to the statement on that issue;</a:t>
            </a:r>
          </a:p>
          <a:p>
            <a:pPr marL="257809" indent="-257809" defTabSz="338835">
              <a:spcBef>
                <a:spcPts val="1600"/>
              </a:spcBef>
              <a:defRPr sz="2784">
                <a:solidFill>
                  <a:srgbClr val="FFFFFF"/>
                </a:solidFill>
                <a:latin typeface="Helvetica Neue"/>
                <a:ea typeface="Helvetica Neue"/>
                <a:cs typeface="Helvetica Neue"/>
                <a:sym typeface="Helvetica Neue"/>
              </a:defRPr>
            </a:pPr>
            <a:r>
              <a:t>As a collective statement, the potential for bias is minimized or mitigated;</a:t>
            </a:r>
          </a:p>
          <a:p>
            <a:pPr marL="257809" indent="-257809" defTabSz="338835">
              <a:spcBef>
                <a:spcPts val="1600"/>
              </a:spcBef>
              <a:defRPr sz="2784">
                <a:solidFill>
                  <a:srgbClr val="FFFFFF"/>
                </a:solidFill>
                <a:latin typeface="Helvetica Neue"/>
                <a:ea typeface="Helvetica Neue"/>
                <a:cs typeface="Helvetica Neue"/>
                <a:sym typeface="Helvetica Neue"/>
              </a:defRPr>
            </a:pPr>
            <a:r>
              <a:t>Thoroughly vetted within the organization, potentially with external verification;</a:t>
            </a:r>
          </a:p>
          <a:p>
            <a:pPr marL="257809" indent="-257809" defTabSz="338835">
              <a:spcBef>
                <a:spcPts val="1600"/>
              </a:spcBef>
              <a:defRPr sz="2784">
                <a:solidFill>
                  <a:srgbClr val="FFFFFF"/>
                </a:solidFill>
                <a:latin typeface="Helvetica Neue"/>
                <a:ea typeface="Helvetica Neue"/>
                <a:cs typeface="Helvetica Neue"/>
                <a:sym typeface="Helvetica Neue"/>
              </a:defRPr>
            </a:pPr>
            <a:r>
              <a:t>Provides guidance to members and to those that support the same mission;</a:t>
            </a:r>
          </a:p>
          <a:p>
            <a:pPr marL="257809" indent="-257809" defTabSz="338835">
              <a:spcBef>
                <a:spcPts val="1600"/>
              </a:spcBef>
              <a:defRPr sz="2784">
                <a:solidFill>
                  <a:srgbClr val="FFFFFF"/>
                </a:solidFill>
                <a:latin typeface="Helvetica Neue"/>
                <a:ea typeface="Helvetica Neue"/>
                <a:cs typeface="Helvetica Neue"/>
                <a:sym typeface="Helvetica Neue"/>
              </a:defRPr>
            </a:pPr>
            <a:r>
              <a:t>They are, in effect, putting the reputation and credibility of the organization at stake.</a:t>
            </a:r>
          </a:p>
          <a:p>
            <a:pPr marL="0" indent="0" defTabSz="338835">
              <a:spcBef>
                <a:spcPts val="1700"/>
              </a:spcBef>
              <a:buSzTx/>
              <a:buNone/>
              <a:defRPr sz="2784">
                <a:solidFill>
                  <a:srgbClr val="FFFFFF"/>
                </a:solidFill>
                <a:latin typeface="Helvetica Neue"/>
                <a:ea typeface="Helvetica Neue"/>
                <a:cs typeface="Helvetica Neue"/>
                <a:sym typeface="Helvetica Neue"/>
              </a:defRPr>
            </a:pPr>
            <a:r>
              <a:t>(Craven, 2009, </a:t>
            </a:r>
            <a:r>
              <a:rPr i="1"/>
              <a:t>What’s the worst that could happen?</a:t>
            </a:r>
            <a:r>
              <a:t>)</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0" name="60547593_10217155942784416_1935570893623263232_n.jpg" descr="60547593_10217155942784416_1935570893623263232_n.jpg"/>
          <p:cNvPicPr>
            <a:picLocks noChangeAspect="1"/>
          </p:cNvPicPr>
          <p:nvPr/>
        </p:nvPicPr>
        <p:blipFill>
          <a:blip r:embed="rId2">
            <a:extLst/>
          </a:blip>
          <a:stretch>
            <a:fillRect/>
          </a:stretch>
        </p:blipFill>
        <p:spPr>
          <a:xfrm>
            <a:off x="5729130" y="-1"/>
            <a:ext cx="7315200" cy="9753601"/>
          </a:xfrm>
          <a:prstGeom prst="rect">
            <a:avLst/>
          </a:prstGeom>
          <a:ln w="12700">
            <a:miter lim="400000"/>
          </a:ln>
        </p:spPr>
      </p:pic>
      <p:sp>
        <p:nvSpPr>
          <p:cNvPr id="431" name="Q: How much wood do you need to grow to offset burning a gallon of gasoline?"/>
          <p:cNvSpPr txBox="1"/>
          <p:nvPr/>
        </p:nvSpPr>
        <p:spPr>
          <a:xfrm>
            <a:off x="50664" y="236881"/>
            <a:ext cx="5318233" cy="259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spcBef>
                <a:spcPts val="0"/>
              </a:spcBef>
              <a:defRPr sz="4200">
                <a:solidFill>
                  <a:srgbClr val="000000"/>
                </a:solidFill>
                <a:latin typeface="Gill Sans"/>
                <a:ea typeface="Gill Sans"/>
                <a:cs typeface="Gill Sans"/>
                <a:sym typeface="Gill Sans"/>
              </a:defRPr>
            </a:lvl1pPr>
          </a:lstStyle>
          <a:p>
            <a:pPr/>
            <a:r>
              <a:t>Q: How much wood do you need to grow to offset burning a gallon of gasoline?</a:t>
            </a:r>
          </a:p>
        </p:txBody>
      </p:sp>
      <p:sp>
        <p:nvSpPr>
          <p:cNvPr id="432" name="A: 11 pounds.…"/>
          <p:cNvSpPr txBox="1"/>
          <p:nvPr/>
        </p:nvSpPr>
        <p:spPr>
          <a:xfrm>
            <a:off x="50664" y="3420083"/>
            <a:ext cx="5318233" cy="194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spcBef>
                <a:spcPts val="0"/>
              </a:spcBef>
              <a:defRPr i="1" sz="4200">
                <a:solidFill>
                  <a:srgbClr val="000000"/>
                </a:solidFill>
                <a:latin typeface="Gill Sans"/>
                <a:ea typeface="Gill Sans"/>
                <a:cs typeface="Gill Sans"/>
                <a:sym typeface="Gill Sans"/>
              </a:defRPr>
            </a:pPr>
            <a:r>
              <a:t>A: 11 pounds. </a:t>
            </a:r>
          </a:p>
          <a:p>
            <a:pPr algn="ctr">
              <a:spcBef>
                <a:spcPts val="0"/>
              </a:spcBef>
              <a:defRPr sz="4200">
                <a:solidFill>
                  <a:srgbClr val="000000"/>
                </a:solidFill>
                <a:latin typeface="Gill Sans"/>
                <a:ea typeface="Gill Sans"/>
                <a:cs typeface="Gill Sans"/>
                <a:sym typeface="Gill Sans"/>
              </a:defRPr>
            </a:pPr>
            <a:r>
              <a:rPr i="1"/>
              <a:t>The weight of a standard 8 foot 2 x 4</a:t>
            </a:r>
            <a:r>
              <a:t>.</a:t>
            </a:r>
          </a:p>
        </p:txBody>
      </p:sp>
      <p:sp>
        <p:nvSpPr>
          <p:cNvPr id="433" name="We burn over 390 million gallons of gasoline in the US everyday."/>
          <p:cNvSpPr/>
          <p:nvPr/>
        </p:nvSpPr>
        <p:spPr>
          <a:xfrm>
            <a:off x="169012" y="5955585"/>
            <a:ext cx="5318234" cy="3570524"/>
          </a:xfrm>
          <a:prstGeom prst="rect">
            <a:avLst/>
          </a:prstGeom>
          <a:blipFill>
            <a:blip r:embed="rId3"/>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a:spcBef>
                <a:spcPts val="0"/>
              </a:spcBef>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lvl1pPr>
          </a:lstStyle>
          <a:p>
            <a:pPr/>
            <a:r>
              <a:t>We burn over 390 million gallons of gasoline in the US everyday. </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5" name="How much do you have to plant or grow to take that carbon back out of the air?"/>
          <p:cNvSpPr txBox="1"/>
          <p:nvPr>
            <p:ph type="title"/>
          </p:nvPr>
        </p:nvSpPr>
        <p:spPr>
          <a:xfrm>
            <a:off x="300547" y="-14756"/>
            <a:ext cx="5076617" cy="3729397"/>
          </a:xfrm>
          <a:prstGeom prst="rect">
            <a:avLst/>
          </a:prstGeom>
        </p:spPr>
        <p:txBody>
          <a:bodyPr/>
          <a:lstStyle>
            <a:lvl1pPr>
              <a:defRPr sz="4900"/>
            </a:lvl1pPr>
          </a:lstStyle>
          <a:p>
            <a:pPr/>
            <a:r>
              <a:t>How much do you have to plant or grow to take that carbon back out of the air?</a:t>
            </a:r>
          </a:p>
        </p:txBody>
      </p:sp>
      <p:pic>
        <p:nvPicPr>
          <p:cNvPr id="436" name="graphite2quarter.png" descr="graphite2quarter.png"/>
          <p:cNvPicPr>
            <a:picLocks noChangeAspect="1"/>
          </p:cNvPicPr>
          <p:nvPr/>
        </p:nvPicPr>
        <p:blipFill>
          <a:blip r:embed="rId2">
            <a:extLst/>
          </a:blip>
          <a:stretch>
            <a:fillRect/>
          </a:stretch>
        </p:blipFill>
        <p:spPr>
          <a:xfrm>
            <a:off x="1948852" y="4848146"/>
            <a:ext cx="1120551" cy="1162643"/>
          </a:xfrm>
          <a:prstGeom prst="rect">
            <a:avLst/>
          </a:prstGeom>
          <a:ln w="12700">
            <a:miter lim="400000"/>
          </a:ln>
        </p:spPr>
      </p:pic>
      <p:pic>
        <p:nvPicPr>
          <p:cNvPr id="437" name="graphite1.png" descr="graphite1.png"/>
          <p:cNvPicPr>
            <a:picLocks noChangeAspect="1"/>
          </p:cNvPicPr>
          <p:nvPr/>
        </p:nvPicPr>
        <p:blipFill>
          <a:blip r:embed="rId3">
            <a:extLst/>
          </a:blip>
          <a:stretch>
            <a:fillRect/>
          </a:stretch>
        </p:blipFill>
        <p:spPr>
          <a:xfrm>
            <a:off x="2332352" y="4388772"/>
            <a:ext cx="1019706" cy="1089269"/>
          </a:xfrm>
          <a:prstGeom prst="rect">
            <a:avLst/>
          </a:prstGeom>
          <a:ln w="12700">
            <a:miter lim="400000"/>
          </a:ln>
        </p:spPr>
      </p:pic>
      <p:pic>
        <p:nvPicPr>
          <p:cNvPr id="438" name="graphite1.png" descr="graphite1.png"/>
          <p:cNvPicPr>
            <a:picLocks noChangeAspect="1"/>
          </p:cNvPicPr>
          <p:nvPr/>
        </p:nvPicPr>
        <p:blipFill>
          <a:blip r:embed="rId3">
            <a:extLst/>
          </a:blip>
          <a:stretch>
            <a:fillRect/>
          </a:stretch>
        </p:blipFill>
        <p:spPr>
          <a:xfrm>
            <a:off x="2709153" y="3957355"/>
            <a:ext cx="1019706" cy="1089268"/>
          </a:xfrm>
          <a:prstGeom prst="rect">
            <a:avLst/>
          </a:prstGeom>
          <a:ln w="12700">
            <a:miter lim="400000"/>
          </a:ln>
        </p:spPr>
      </p:pic>
      <p:pic>
        <p:nvPicPr>
          <p:cNvPr id="439" name="60547593_10217155942784416_1935570893623263232_n.jpg" descr="60547593_10217155942784416_1935570893623263232_n.jpg"/>
          <p:cNvPicPr>
            <a:picLocks noChangeAspect="1"/>
          </p:cNvPicPr>
          <p:nvPr/>
        </p:nvPicPr>
        <p:blipFill>
          <a:blip r:embed="rId4">
            <a:extLst/>
          </a:blip>
          <a:stretch>
            <a:fillRect/>
          </a:stretch>
        </p:blipFill>
        <p:spPr>
          <a:xfrm>
            <a:off x="5778713" y="68728"/>
            <a:ext cx="7212109" cy="9616144"/>
          </a:xfrm>
          <a:prstGeom prst="rect">
            <a:avLst/>
          </a:prstGeom>
          <a:ln w="12700">
            <a:miter lim="400000"/>
          </a:ln>
        </p:spPr>
      </p:pic>
      <p:sp>
        <p:nvSpPr>
          <p:cNvPr id="440" name="11 pounds of wood needs to be grown to sequester each gallon of gasoline we burn.…"/>
          <p:cNvSpPr txBox="1"/>
          <p:nvPr/>
        </p:nvSpPr>
        <p:spPr>
          <a:xfrm>
            <a:off x="271409" y="5957029"/>
            <a:ext cx="4706846" cy="332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812120" indent="-494620">
              <a:spcBef>
                <a:spcPts val="3800"/>
              </a:spcBef>
              <a:buSzPct val="171000"/>
              <a:buChar char="•"/>
              <a:defRPr sz="3200">
                <a:solidFill>
                  <a:srgbClr val="000000"/>
                </a:solidFill>
                <a:latin typeface="Gill Sans"/>
                <a:ea typeface="Gill Sans"/>
                <a:cs typeface="Gill Sans"/>
                <a:sym typeface="Gill Sans"/>
              </a:defRPr>
            </a:pPr>
            <a:r>
              <a:t>11 pounds of wood needs to be grown to sequester each gallon of gasoline we burn. </a:t>
            </a:r>
          </a:p>
          <a:p>
            <a:pPr marL="812120" indent="-494620">
              <a:spcBef>
                <a:spcPts val="3800"/>
              </a:spcBef>
              <a:buSzPct val="171000"/>
              <a:buChar char="•"/>
              <a:defRPr sz="3200">
                <a:solidFill>
                  <a:srgbClr val="000000"/>
                </a:solidFill>
                <a:latin typeface="Gill Sans"/>
                <a:ea typeface="Gill Sans"/>
                <a:cs typeface="Gill Sans"/>
                <a:sym typeface="Gill Sans"/>
              </a:defRPr>
            </a:pPr>
            <a:r>
              <a:t>A standard 8 foot 2x4 weighs 11 pounds. </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2" name="How much do you have to plant or grow to take that carbon back out of the air?"/>
          <p:cNvSpPr txBox="1"/>
          <p:nvPr>
            <p:ph type="title"/>
          </p:nvPr>
        </p:nvSpPr>
        <p:spPr>
          <a:xfrm>
            <a:off x="135369" y="-59549"/>
            <a:ext cx="12446292" cy="2438401"/>
          </a:xfrm>
          <a:prstGeom prst="rect">
            <a:avLst/>
          </a:prstGeom>
        </p:spPr>
        <p:txBody>
          <a:bodyPr/>
          <a:lstStyle>
            <a:lvl1pPr>
              <a:defRPr sz="5600"/>
            </a:lvl1pPr>
          </a:lstStyle>
          <a:p>
            <a:pPr/>
            <a:r>
              <a:t>How much do you have to plant or grow to take that carbon back out of the air?</a:t>
            </a:r>
          </a:p>
        </p:txBody>
      </p:sp>
      <p:sp>
        <p:nvSpPr>
          <p:cNvPr id="443" name="We need to grow a 2x4’s worth of wood for each of the 390 million gallons of gas we burn everyday.…"/>
          <p:cNvSpPr txBox="1"/>
          <p:nvPr>
            <p:ph type="body" sz="half" idx="1"/>
          </p:nvPr>
        </p:nvSpPr>
        <p:spPr>
          <a:xfrm>
            <a:off x="581138" y="2768600"/>
            <a:ext cx="5922822" cy="6295147"/>
          </a:xfrm>
          <a:prstGeom prst="rect">
            <a:avLst/>
          </a:prstGeom>
        </p:spPr>
        <p:txBody>
          <a:bodyPr/>
          <a:lstStyle/>
          <a:p>
            <a:pPr/>
            <a:r>
              <a:t>We need to grow a 2x4’s worth of wood for each of the 390 million gallons of gas we burn everyday. </a:t>
            </a:r>
          </a:p>
          <a:p>
            <a:pPr/>
            <a:r>
              <a:t>390 million 2x4s a day.</a:t>
            </a:r>
          </a:p>
          <a:p>
            <a:pPr/>
            <a:r>
              <a:t>11 pounds x 390 million = 4,290,000,000 pounds of wood, every day. </a:t>
            </a:r>
          </a:p>
          <a:p>
            <a:pPr/>
            <a:r>
              <a:t>That’s more than 1.5 trillion pounds a year. </a:t>
            </a:r>
          </a:p>
        </p:txBody>
      </p:sp>
      <p:pic>
        <p:nvPicPr>
          <p:cNvPr id="444" name="60547593_10217155942784416_1935570893623263232_n.jpg" descr="60547593_10217155942784416_1935570893623263232_n.jpg"/>
          <p:cNvPicPr>
            <a:picLocks noChangeAspect="1"/>
          </p:cNvPicPr>
          <p:nvPr/>
        </p:nvPicPr>
        <p:blipFill>
          <a:blip r:embed="rId2">
            <a:extLst/>
          </a:blip>
          <a:stretch>
            <a:fillRect/>
          </a:stretch>
        </p:blipFill>
        <p:spPr>
          <a:xfrm>
            <a:off x="6934618" y="2286815"/>
            <a:ext cx="5444037" cy="725871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443">
                                            <p:bg/>
                                          </p:spTgt>
                                        </p:tgtEl>
                                        <p:attrNameLst>
                                          <p:attrName>style.visibility</p:attrName>
                                        </p:attrNameLst>
                                      </p:cBhvr>
                                      <p:to>
                                        <p:strVal val="visible"/>
                                      </p:to>
                                    </p:set>
                                    <p:animEffect filter="wipe(down)" transition="in">
                                      <p:cBhvr>
                                        <p:cTn id="7" dur="800"/>
                                        <p:tgtEl>
                                          <p:spTgt spid="443">
                                            <p:bg/>
                                          </p:spTgt>
                                        </p:tgtEl>
                                      </p:cBhvr>
                                    </p:animEffect>
                                  </p:childTnLst>
                                </p:cTn>
                              </p:par>
                              <p:par>
                                <p:cTn id="8" presetClass="entr" nodeType="withEffect" presetSubtype="4" presetID="22" grpId="1" fill="hold">
                                  <p:stCondLst>
                                    <p:cond delay="0"/>
                                  </p:stCondLst>
                                  <p:iterate type="el" backwards="0">
                                    <p:tmAbs val="0"/>
                                  </p:iterate>
                                  <p:childTnLst>
                                    <p:set>
                                      <p:cBhvr>
                                        <p:cTn id="9" fill="hold"/>
                                        <p:tgtEl>
                                          <p:spTgt spid="443">
                                            <p:txEl>
                                              <p:pRg st="0" end="0"/>
                                            </p:txEl>
                                          </p:spTgt>
                                        </p:tgtEl>
                                        <p:attrNameLst>
                                          <p:attrName>style.visibility</p:attrName>
                                        </p:attrNameLst>
                                      </p:cBhvr>
                                      <p:to>
                                        <p:strVal val="visible"/>
                                      </p:to>
                                    </p:set>
                                    <p:animEffect filter="wipe(down)" transition="in">
                                      <p:cBhvr>
                                        <p:cTn id="10" dur="800"/>
                                        <p:tgtEl>
                                          <p:spTgt spid="44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4" presetID="22" grpId="1" fill="hold">
                                  <p:stCondLst>
                                    <p:cond delay="0"/>
                                  </p:stCondLst>
                                  <p:iterate type="el" backwards="0">
                                    <p:tmAbs val="0"/>
                                  </p:iterate>
                                  <p:childTnLst>
                                    <p:set>
                                      <p:cBhvr>
                                        <p:cTn id="14" fill="hold"/>
                                        <p:tgtEl>
                                          <p:spTgt spid="443">
                                            <p:txEl>
                                              <p:pRg st="1" end="1"/>
                                            </p:txEl>
                                          </p:spTgt>
                                        </p:tgtEl>
                                        <p:attrNameLst>
                                          <p:attrName>style.visibility</p:attrName>
                                        </p:attrNameLst>
                                      </p:cBhvr>
                                      <p:to>
                                        <p:strVal val="visible"/>
                                      </p:to>
                                    </p:set>
                                    <p:animEffect filter="wipe(down)" transition="in">
                                      <p:cBhvr>
                                        <p:cTn id="15" dur="800"/>
                                        <p:tgtEl>
                                          <p:spTgt spid="44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4" presetID="22" grpId="1" fill="hold">
                                  <p:stCondLst>
                                    <p:cond delay="0"/>
                                  </p:stCondLst>
                                  <p:iterate type="el" backwards="0">
                                    <p:tmAbs val="0"/>
                                  </p:iterate>
                                  <p:childTnLst>
                                    <p:set>
                                      <p:cBhvr>
                                        <p:cTn id="19" fill="hold"/>
                                        <p:tgtEl>
                                          <p:spTgt spid="443">
                                            <p:txEl>
                                              <p:pRg st="2" end="2"/>
                                            </p:txEl>
                                          </p:spTgt>
                                        </p:tgtEl>
                                        <p:attrNameLst>
                                          <p:attrName>style.visibility</p:attrName>
                                        </p:attrNameLst>
                                      </p:cBhvr>
                                      <p:to>
                                        <p:strVal val="visible"/>
                                      </p:to>
                                    </p:set>
                                    <p:animEffect filter="wipe(down)" transition="in">
                                      <p:cBhvr>
                                        <p:cTn id="20" dur="800"/>
                                        <p:tgtEl>
                                          <p:spTgt spid="44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4" presetID="22" grpId="1" fill="hold">
                                  <p:stCondLst>
                                    <p:cond delay="0"/>
                                  </p:stCondLst>
                                  <p:iterate type="el" backwards="0">
                                    <p:tmAbs val="0"/>
                                  </p:iterate>
                                  <p:childTnLst>
                                    <p:set>
                                      <p:cBhvr>
                                        <p:cTn id="24" fill="hold"/>
                                        <p:tgtEl>
                                          <p:spTgt spid="443">
                                            <p:txEl>
                                              <p:pRg st="3" end="3"/>
                                            </p:txEl>
                                          </p:spTgt>
                                        </p:tgtEl>
                                        <p:attrNameLst>
                                          <p:attrName>style.visibility</p:attrName>
                                        </p:attrNameLst>
                                      </p:cBhvr>
                                      <p:to>
                                        <p:strVal val="visible"/>
                                      </p:to>
                                    </p:set>
                                    <p:animEffect filter="wipe(down)" transition="in">
                                      <p:cBhvr>
                                        <p:cTn id="25" dur="800"/>
                                        <p:tgtEl>
                                          <p:spTgt spid="443">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43" grpId="1"/>
    </p:bldLst>
  </p:timing>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6" name="YOUR FAVORITE ACTIVITIES IN SCIENCE TEACHER EDUCATION?"/>
          <p:cNvSpPr txBox="1"/>
          <p:nvPr>
            <p:ph type="title"/>
          </p:nvPr>
        </p:nvSpPr>
        <p:spPr>
          <a:xfrm>
            <a:off x="406400" y="311150"/>
            <a:ext cx="12192000" cy="723900"/>
          </a:xfrm>
          <a:prstGeom prst="rect">
            <a:avLst/>
          </a:prstGeom>
        </p:spPr>
        <p:txBody>
          <a:bodyPr/>
          <a:lstStyle>
            <a:lvl1pPr defTabSz="467359">
              <a:spcBef>
                <a:spcPts val="2200"/>
              </a:spcBef>
              <a:defRPr sz="4800"/>
            </a:lvl1pPr>
          </a:lstStyle>
          <a:p>
            <a:pPr/>
            <a:r>
              <a:t>YOUR FAVORITE ACTIVITIES IN SCIENCE TEACHER EDUCATION?</a:t>
            </a:r>
          </a:p>
        </p:txBody>
      </p:sp>
      <p:sp>
        <p:nvSpPr>
          <p:cNvPr id="447" name="http://bit.ly/InterdisciplinaryClimate…"/>
          <p:cNvSpPr txBox="1"/>
          <p:nvPr>
            <p:ph type="body" sz="half" idx="1"/>
          </p:nvPr>
        </p:nvSpPr>
        <p:spPr>
          <a:xfrm>
            <a:off x="406400" y="1287792"/>
            <a:ext cx="12192000" cy="3090434"/>
          </a:xfrm>
          <a:prstGeom prst="rect">
            <a:avLst/>
          </a:prstGeom>
        </p:spPr>
        <p:txBody>
          <a:bodyPr/>
          <a:lstStyle/>
          <a:p>
            <a:pPr marL="346710" indent="-346710" defTabSz="455675">
              <a:spcBef>
                <a:spcPts val="2100"/>
              </a:spcBef>
              <a:defRPr sz="5148">
                <a:solidFill>
                  <a:srgbClr val="FFFFFF"/>
                </a:solidFill>
              </a:defRPr>
            </a:pPr>
            <a:r>
              <a:rPr u="sng">
                <a:solidFill>
                  <a:schemeClr val="accent1"/>
                </a:solidFill>
                <a:hlinkClick r:id="rId2" invalidUrl="" action="" tgtFrame="" tooltip="" history="1" highlightClick="0" endSnd="0"/>
              </a:rPr>
              <a:t>http://bit.ly/InterdisciplinaryClimate</a:t>
            </a:r>
          </a:p>
          <a:p>
            <a:pPr marL="346710" indent="-346710" defTabSz="455675">
              <a:spcBef>
                <a:spcPts val="2100"/>
              </a:spcBef>
              <a:defRPr sz="5148">
                <a:solidFill>
                  <a:srgbClr val="FFFFFF"/>
                </a:solidFill>
              </a:defRPr>
            </a:pPr>
            <a:r>
              <a:t>What are your favorite ideas or activities in science teacher education?</a:t>
            </a:r>
          </a:p>
        </p:txBody>
      </p:sp>
      <p:pic>
        <p:nvPicPr>
          <p:cNvPr id="448" name="Image" descr="Image"/>
          <p:cNvPicPr>
            <a:picLocks noChangeAspect="1"/>
          </p:cNvPicPr>
          <p:nvPr/>
        </p:nvPicPr>
        <p:blipFill>
          <a:blip r:embed="rId3">
            <a:extLst/>
          </a:blip>
          <a:stretch>
            <a:fillRect/>
          </a:stretch>
        </p:blipFill>
        <p:spPr>
          <a:xfrm>
            <a:off x="1252934" y="4741306"/>
            <a:ext cx="10499041" cy="403023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http://www.nsta.org/climate"/>
          <p:cNvSpPr txBox="1"/>
          <p:nvPr>
            <p:ph type="title"/>
          </p:nvPr>
        </p:nvSpPr>
        <p:spPr>
          <a:xfrm>
            <a:off x="406400" y="210615"/>
            <a:ext cx="12192000" cy="723901"/>
          </a:xfrm>
          <a:prstGeom prst="rect">
            <a:avLst/>
          </a:prstGeom>
        </p:spPr>
        <p:txBody>
          <a:bodyPr/>
          <a:lstStyle/>
          <a:p>
            <a:pPr defTabSz="467359">
              <a:spcBef>
                <a:spcPts val="2200"/>
              </a:spcBef>
              <a:defRPr sz="4800"/>
            </a:pPr>
            <a:r>
              <a:rPr u="sng">
                <a:hlinkClick r:id="rId2" invalidUrl="" action="" tgtFrame="" tooltip="" history="1" highlightClick="0" endSnd="0"/>
              </a:rPr>
              <a:t>http://www</a:t>
            </a:r>
            <a:r>
              <a:t>.</a:t>
            </a:r>
            <a:r>
              <a:rPr u="sng">
                <a:hlinkClick r:id="rId3" invalidUrl="" action="" tgtFrame="" tooltip="" history="1" highlightClick="0" endSnd="0"/>
              </a:rPr>
              <a:t>nsta.org/climate</a:t>
            </a:r>
          </a:p>
        </p:txBody>
      </p:sp>
      <p:pic>
        <p:nvPicPr>
          <p:cNvPr id="271" name="Image" descr="Image"/>
          <p:cNvPicPr>
            <a:picLocks noChangeAspect="1"/>
          </p:cNvPicPr>
          <p:nvPr/>
        </p:nvPicPr>
        <p:blipFill>
          <a:blip r:embed="rId4">
            <a:extLst/>
          </a:blip>
          <a:stretch>
            <a:fillRect/>
          </a:stretch>
        </p:blipFill>
        <p:spPr>
          <a:xfrm>
            <a:off x="747157" y="1260540"/>
            <a:ext cx="11804281" cy="8631753"/>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Text"/>
          <p:cNvSpPr txBox="1"/>
          <p:nvPr>
            <p:ph type="body" idx="13"/>
          </p:nvPr>
        </p:nvSpPr>
        <p:spPr>
          <a:prstGeom prst="rect">
            <a:avLst/>
          </a:prstGeom>
        </p:spPr>
        <p:txBody>
          <a:bodyPr/>
          <a:lstStyle/>
          <a:p>
            <a:pPr/>
            <a:r>
              <a:t>Text</a:t>
            </a:r>
          </a:p>
        </p:txBody>
      </p:sp>
      <p:sp>
        <p:nvSpPr>
          <p:cNvPr id="274" name="Title"/>
          <p:cNvSpPr txBox="1"/>
          <p:nvPr>
            <p:ph type="title"/>
          </p:nvPr>
        </p:nvSpPr>
        <p:spPr>
          <a:prstGeom prst="rect">
            <a:avLst/>
          </a:prstGeom>
        </p:spPr>
        <p:txBody>
          <a:bodyPr/>
          <a:lstStyle/>
          <a:p>
            <a:pPr defTabSz="467359">
              <a:spcBef>
                <a:spcPts val="2200"/>
              </a:spcBef>
              <a:defRPr sz="4800"/>
            </a:pPr>
          </a:p>
        </p:txBody>
      </p:sp>
      <p:sp>
        <p:nvSpPr>
          <p:cNvPr id="275" name="Body"/>
          <p:cNvSpPr txBox="1"/>
          <p:nvPr>
            <p:ph type="body" idx="1"/>
          </p:nvPr>
        </p:nvSpPr>
        <p:spPr>
          <a:prstGeom prst="rect">
            <a:avLst/>
          </a:prstGeom>
        </p:spPr>
        <p:txBody>
          <a:bodyPr/>
          <a:lstStyle/>
          <a:p>
            <a:pPr/>
          </a:p>
        </p:txBody>
      </p:sp>
      <p:pic>
        <p:nvPicPr>
          <p:cNvPr id="276" name="Image" descr="Image"/>
          <p:cNvPicPr>
            <a:picLocks noChangeAspect="1"/>
          </p:cNvPicPr>
          <p:nvPr/>
        </p:nvPicPr>
        <p:blipFill>
          <a:blip r:embed="rId2">
            <a:extLst/>
          </a:blip>
          <a:stretch>
            <a:fillRect/>
          </a:stretch>
        </p:blipFill>
        <p:spPr>
          <a:xfrm>
            <a:off x="0" y="309916"/>
            <a:ext cx="13004800" cy="9133768"/>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Google Shape;592;p98"/>
          <p:cNvSpPr txBox="1"/>
          <p:nvPr>
            <p:ph type="body" sz="quarter" idx="1"/>
          </p:nvPr>
        </p:nvSpPr>
        <p:spPr>
          <a:xfrm>
            <a:off x="443306" y="7236018"/>
            <a:ext cx="11322028" cy="860587"/>
          </a:xfrm>
          <a:prstGeom prst="rect">
            <a:avLst/>
          </a:prstGeom>
        </p:spPr>
        <p:txBody>
          <a:bodyPr/>
          <a:lstStyle>
            <a:lvl1pPr marL="0" indent="0" defTabSz="1525896">
              <a:defRPr sz="2992"/>
            </a:lvl1pPr>
          </a:lstStyle>
          <a:p>
            <a:pPr/>
            <a:r>
              <a:t>Timeline for Advancing Climate Literacy in the Education Systems</a:t>
            </a:r>
          </a:p>
        </p:txBody>
      </p:sp>
      <p:pic>
        <p:nvPicPr>
          <p:cNvPr id="279" name="Google Shape;593;p98" descr="Google Shape;593;p98"/>
          <p:cNvPicPr>
            <a:picLocks noChangeAspect="1"/>
          </p:cNvPicPr>
          <p:nvPr/>
        </p:nvPicPr>
        <p:blipFill>
          <a:blip r:embed="rId2">
            <a:extLst/>
          </a:blip>
          <a:stretch>
            <a:fillRect/>
          </a:stretch>
        </p:blipFill>
        <p:spPr>
          <a:xfrm>
            <a:off x="1906638" y="3762517"/>
            <a:ext cx="3464483" cy="2233113"/>
          </a:xfrm>
          <a:prstGeom prst="rect">
            <a:avLst/>
          </a:prstGeom>
          <a:ln w="12700">
            <a:miter lim="400000"/>
          </a:ln>
        </p:spPr>
      </p:pic>
      <p:pic>
        <p:nvPicPr>
          <p:cNvPr id="280" name="Google Shape;594;p98" descr="Google Shape;594;p98"/>
          <p:cNvPicPr>
            <a:picLocks noChangeAspect="1"/>
          </p:cNvPicPr>
          <p:nvPr/>
        </p:nvPicPr>
        <p:blipFill>
          <a:blip r:embed="rId3">
            <a:extLst/>
          </a:blip>
          <a:stretch>
            <a:fillRect/>
          </a:stretch>
        </p:blipFill>
        <p:spPr>
          <a:xfrm>
            <a:off x="5016010" y="3614823"/>
            <a:ext cx="3073752" cy="2528499"/>
          </a:xfrm>
          <a:prstGeom prst="rect">
            <a:avLst/>
          </a:prstGeom>
          <a:ln w="12700">
            <a:miter lim="400000"/>
          </a:ln>
        </p:spPr>
      </p:pic>
      <p:pic>
        <p:nvPicPr>
          <p:cNvPr id="281" name="Google Shape;595;p98" descr="Google Shape;595;p98"/>
          <p:cNvPicPr>
            <a:picLocks noChangeAspect="1"/>
          </p:cNvPicPr>
          <p:nvPr/>
        </p:nvPicPr>
        <p:blipFill>
          <a:blip r:embed="rId4">
            <a:extLst/>
          </a:blip>
          <a:stretch>
            <a:fillRect/>
          </a:stretch>
        </p:blipFill>
        <p:spPr>
          <a:xfrm>
            <a:off x="8344863" y="3688693"/>
            <a:ext cx="2167518" cy="2380790"/>
          </a:xfrm>
          <a:prstGeom prst="rect">
            <a:avLst/>
          </a:prstGeom>
          <a:ln w="12700">
            <a:miter lim="400000"/>
          </a:ln>
        </p:spPr>
      </p:pic>
      <p:pic>
        <p:nvPicPr>
          <p:cNvPr id="282" name="Google Shape;596;p98" descr="Google Shape;596;p98"/>
          <p:cNvPicPr>
            <a:picLocks noChangeAspect="1"/>
          </p:cNvPicPr>
          <p:nvPr/>
        </p:nvPicPr>
        <p:blipFill>
          <a:blip r:embed="rId5">
            <a:extLst/>
          </a:blip>
          <a:stretch>
            <a:fillRect/>
          </a:stretch>
        </p:blipFill>
        <p:spPr>
          <a:xfrm>
            <a:off x="10609864" y="3688679"/>
            <a:ext cx="2035577" cy="2380790"/>
          </a:xfrm>
          <a:prstGeom prst="rect">
            <a:avLst/>
          </a:prstGeom>
          <a:ln w="12700">
            <a:miter lim="400000"/>
          </a:ln>
        </p:spPr>
      </p:pic>
      <p:pic>
        <p:nvPicPr>
          <p:cNvPr id="283" name="Google Shape;597;p98" descr="Google Shape;597;p98"/>
          <p:cNvPicPr>
            <a:picLocks noChangeAspect="1"/>
          </p:cNvPicPr>
          <p:nvPr/>
        </p:nvPicPr>
        <p:blipFill>
          <a:blip r:embed="rId6">
            <a:extLst/>
          </a:blip>
          <a:stretch>
            <a:fillRect/>
          </a:stretch>
        </p:blipFill>
        <p:spPr>
          <a:xfrm>
            <a:off x="238150" y="3762517"/>
            <a:ext cx="1875510" cy="2611206"/>
          </a:xfrm>
          <a:prstGeom prst="rect">
            <a:avLst/>
          </a:prstGeom>
          <a:ln w="12700">
            <a:miter lim="400000"/>
          </a:ln>
        </p:spPr>
      </p:pic>
      <p:sp>
        <p:nvSpPr>
          <p:cNvPr id="284" name="Google Shape;598;p98"/>
          <p:cNvSpPr/>
          <p:nvPr/>
        </p:nvSpPr>
        <p:spPr>
          <a:xfrm>
            <a:off x="-1" y="1668373"/>
            <a:ext cx="12645122" cy="1946454"/>
          </a:xfrm>
          <a:prstGeom prst="rightArrow">
            <a:avLst>
              <a:gd name="adj1" fmla="val 50000"/>
              <a:gd name="adj2" fmla="val 50000"/>
            </a:avLst>
          </a:prstGeom>
          <a:solidFill>
            <a:srgbClr val="EEEEEE"/>
          </a:solidFill>
          <a:ln w="12700">
            <a:solidFill>
              <a:srgbClr val="595959"/>
            </a:solidFill>
          </a:ln>
        </p:spPr>
        <p:txBody>
          <a:bodyPr lIns="0" tIns="0" rIns="0" bIns="0" anchor="ctr"/>
          <a:lstStyle/>
          <a:p>
            <a:pPr defTabSz="1733973">
              <a:spcBef>
                <a:spcPts val="0"/>
              </a:spcBef>
              <a:defRPr sz="2600">
                <a:solidFill>
                  <a:srgbClr val="000000"/>
                </a:solidFill>
                <a:latin typeface="Arial"/>
                <a:ea typeface="Arial"/>
                <a:cs typeface="Arial"/>
                <a:sym typeface="Arial"/>
              </a:defRPr>
            </a:pPr>
          </a:p>
        </p:txBody>
      </p:sp>
      <p:sp>
        <p:nvSpPr>
          <p:cNvPr id="285" name="Google Shape;599;p98"/>
          <p:cNvSpPr txBox="1"/>
          <p:nvPr/>
        </p:nvSpPr>
        <p:spPr>
          <a:xfrm>
            <a:off x="2843907" y="2203213"/>
            <a:ext cx="3073752" cy="876774"/>
          </a:xfrm>
          <a:prstGeom prst="rect">
            <a:avLst/>
          </a:prstGeom>
          <a:ln w="12700">
            <a:miter lim="400000"/>
          </a:ln>
          <a:extLst>
            <a:ext uri="{C572A759-6A51-4108-AA02-DFA0A04FC94B}">
              <ma14:wrappingTextBoxFlag xmlns:ma14="http://schemas.microsoft.com/office/mac/drawingml/2011/main" val="1"/>
            </a:ext>
          </a:extLst>
        </p:spPr>
        <p:txBody>
          <a:bodyPr lIns="130026" tIns="130026" rIns="130026" bIns="130026">
            <a:spAutoFit/>
          </a:bodyPr>
          <a:lstStyle>
            <a:lvl1pPr defTabSz="1733973">
              <a:spcBef>
                <a:spcPts val="0"/>
              </a:spcBef>
              <a:defRPr sz="4400">
                <a:solidFill>
                  <a:srgbClr val="000000"/>
                </a:solidFill>
                <a:latin typeface="Arial"/>
                <a:ea typeface="Arial"/>
                <a:cs typeface="Arial"/>
                <a:sym typeface="Arial"/>
              </a:defRPr>
            </a:lvl1pPr>
          </a:lstStyle>
          <a:p>
            <a:pPr/>
            <a:r>
              <a:t>2007</a:t>
            </a:r>
          </a:p>
        </p:txBody>
      </p:sp>
      <p:sp>
        <p:nvSpPr>
          <p:cNvPr id="286" name="Google Shape;600;p98"/>
          <p:cNvSpPr txBox="1"/>
          <p:nvPr/>
        </p:nvSpPr>
        <p:spPr>
          <a:xfrm>
            <a:off x="5423890" y="2203213"/>
            <a:ext cx="2373176" cy="876774"/>
          </a:xfrm>
          <a:prstGeom prst="rect">
            <a:avLst/>
          </a:prstGeom>
          <a:ln w="12700">
            <a:miter lim="400000"/>
          </a:ln>
          <a:extLst>
            <a:ext uri="{C572A759-6A51-4108-AA02-DFA0A04FC94B}">
              <ma14:wrappingTextBoxFlag xmlns:ma14="http://schemas.microsoft.com/office/mac/drawingml/2011/main" val="1"/>
            </a:ext>
          </a:extLst>
        </p:spPr>
        <p:txBody>
          <a:bodyPr lIns="130026" tIns="130026" rIns="130026" bIns="130026">
            <a:spAutoFit/>
          </a:bodyPr>
          <a:lstStyle>
            <a:lvl1pPr defTabSz="1733973">
              <a:spcBef>
                <a:spcPts val="0"/>
              </a:spcBef>
              <a:defRPr sz="4400">
                <a:solidFill>
                  <a:srgbClr val="000000"/>
                </a:solidFill>
                <a:latin typeface="Arial"/>
                <a:ea typeface="Arial"/>
                <a:cs typeface="Arial"/>
                <a:sym typeface="Arial"/>
              </a:defRPr>
            </a:lvl1pPr>
          </a:lstStyle>
          <a:p>
            <a:pPr/>
            <a:r>
              <a:t>2009</a:t>
            </a:r>
          </a:p>
        </p:txBody>
      </p:sp>
      <p:sp>
        <p:nvSpPr>
          <p:cNvPr id="287" name="Google Shape;601;p98"/>
          <p:cNvSpPr txBox="1"/>
          <p:nvPr/>
        </p:nvSpPr>
        <p:spPr>
          <a:xfrm>
            <a:off x="8344863" y="2203213"/>
            <a:ext cx="2167518" cy="876774"/>
          </a:xfrm>
          <a:prstGeom prst="rect">
            <a:avLst/>
          </a:prstGeom>
          <a:ln w="12700">
            <a:miter lim="400000"/>
          </a:ln>
          <a:extLst>
            <a:ext uri="{C572A759-6A51-4108-AA02-DFA0A04FC94B}">
              <ma14:wrappingTextBoxFlag xmlns:ma14="http://schemas.microsoft.com/office/mac/drawingml/2011/main" val="1"/>
            </a:ext>
          </a:extLst>
        </p:spPr>
        <p:txBody>
          <a:bodyPr lIns="130026" tIns="130026" rIns="130026" bIns="130026">
            <a:spAutoFit/>
          </a:bodyPr>
          <a:lstStyle>
            <a:lvl1pPr defTabSz="1733973">
              <a:spcBef>
                <a:spcPts val="0"/>
              </a:spcBef>
              <a:defRPr sz="4400">
                <a:solidFill>
                  <a:srgbClr val="000000"/>
                </a:solidFill>
                <a:latin typeface="Arial"/>
                <a:ea typeface="Arial"/>
                <a:cs typeface="Arial"/>
                <a:sym typeface="Arial"/>
              </a:defRPr>
            </a:lvl1pPr>
          </a:lstStyle>
          <a:p>
            <a:pPr/>
            <a:r>
              <a:t>2012</a:t>
            </a:r>
          </a:p>
        </p:txBody>
      </p:sp>
      <p:sp>
        <p:nvSpPr>
          <p:cNvPr id="288" name="Google Shape;602;p98"/>
          <p:cNvSpPr txBox="1"/>
          <p:nvPr/>
        </p:nvSpPr>
        <p:spPr>
          <a:xfrm>
            <a:off x="10765809" y="2203213"/>
            <a:ext cx="2035577" cy="876774"/>
          </a:xfrm>
          <a:prstGeom prst="rect">
            <a:avLst/>
          </a:prstGeom>
          <a:ln w="12700">
            <a:miter lim="400000"/>
          </a:ln>
          <a:extLst>
            <a:ext uri="{C572A759-6A51-4108-AA02-DFA0A04FC94B}">
              <ma14:wrappingTextBoxFlag xmlns:ma14="http://schemas.microsoft.com/office/mac/drawingml/2011/main" val="1"/>
            </a:ext>
          </a:extLst>
        </p:spPr>
        <p:txBody>
          <a:bodyPr lIns="130026" tIns="130026" rIns="130026" bIns="130026">
            <a:spAutoFit/>
          </a:bodyPr>
          <a:lstStyle>
            <a:lvl1pPr defTabSz="1733973">
              <a:spcBef>
                <a:spcPts val="0"/>
              </a:spcBef>
              <a:defRPr sz="4400">
                <a:solidFill>
                  <a:srgbClr val="000000"/>
                </a:solidFill>
                <a:latin typeface="Arial"/>
                <a:ea typeface="Arial"/>
                <a:cs typeface="Arial"/>
                <a:sym typeface="Arial"/>
              </a:defRPr>
            </a:lvl1pPr>
          </a:lstStyle>
          <a:p>
            <a:pPr/>
            <a:r>
              <a:t>2018</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90" name="When was this statement developed?"/>
          <p:cNvSpPr txBox="1"/>
          <p:nvPr>
            <p:ph type="title"/>
          </p:nvPr>
        </p:nvSpPr>
        <p:spPr>
          <a:xfrm>
            <a:off x="406400" y="311150"/>
            <a:ext cx="12192000" cy="723900"/>
          </a:xfrm>
          <a:prstGeom prst="rect">
            <a:avLst/>
          </a:prstGeom>
        </p:spPr>
        <p:txBody>
          <a:bodyPr/>
          <a:lstStyle>
            <a:lvl1pPr defTabSz="467359">
              <a:spcBef>
                <a:spcPts val="2200"/>
              </a:spcBef>
              <a:defRPr sz="4800"/>
            </a:lvl1pPr>
          </a:lstStyle>
          <a:p>
            <a:pPr/>
            <a:r>
              <a:t>When was this statement developed?</a:t>
            </a:r>
          </a:p>
        </p:txBody>
      </p:sp>
      <p:sp>
        <p:nvSpPr>
          <p:cNvPr id="291" name="March 2017 - NSTA Board voted to initiate the development of a position statement;…"/>
          <p:cNvSpPr txBox="1"/>
          <p:nvPr>
            <p:ph type="body" idx="1"/>
          </p:nvPr>
        </p:nvSpPr>
        <p:spPr>
          <a:xfrm>
            <a:off x="406400" y="1134738"/>
            <a:ext cx="12192000" cy="8638099"/>
          </a:xfrm>
          <a:prstGeom prst="rect">
            <a:avLst/>
          </a:prstGeom>
        </p:spPr>
        <p:txBody>
          <a:bodyPr/>
          <a:lstStyle/>
          <a:p>
            <a:pPr marL="218693" indent="-218693" defTabSz="245363">
              <a:spcBef>
                <a:spcPts val="1100"/>
              </a:spcBef>
              <a:defRPr sz="2688">
                <a:solidFill>
                  <a:srgbClr val="FFFFFF"/>
                </a:solidFill>
              </a:defRPr>
            </a:pPr>
            <a:r>
              <a:t>March 2017 - NSTA Board voted to initiate the development of a position statement;</a:t>
            </a:r>
          </a:p>
          <a:p>
            <a:pPr marL="218693" indent="-218693" defTabSz="245363">
              <a:spcBef>
                <a:spcPts val="1100"/>
              </a:spcBef>
              <a:defRPr sz="2688">
                <a:solidFill>
                  <a:srgbClr val="FFFFFF"/>
                </a:solidFill>
              </a:defRPr>
            </a:pPr>
            <a:r>
              <a:t>May 2017 - Committee empaneled;</a:t>
            </a:r>
          </a:p>
          <a:p>
            <a:pPr marL="218693" indent="-218693" defTabSz="245363">
              <a:spcBef>
                <a:spcPts val="1100"/>
              </a:spcBef>
              <a:defRPr sz="2688">
                <a:solidFill>
                  <a:srgbClr val="FFFFFF"/>
                </a:solidFill>
              </a:defRPr>
            </a:pPr>
            <a:r>
              <a:t>Summer/Fall 2017 - Committee met by phone to organize and set priorities within document;</a:t>
            </a:r>
          </a:p>
          <a:p>
            <a:pPr marL="218693" indent="-218693" defTabSz="245363">
              <a:spcBef>
                <a:spcPts val="1100"/>
              </a:spcBef>
              <a:defRPr sz="2688">
                <a:solidFill>
                  <a:srgbClr val="FFFFFF"/>
                </a:solidFill>
              </a:defRPr>
            </a:pPr>
            <a:r>
              <a:t>Fall/Winter 2018 - Draft statement organized;</a:t>
            </a:r>
          </a:p>
          <a:p>
            <a:pPr marL="218693" indent="-218693" defTabSz="245363">
              <a:spcBef>
                <a:spcPts val="1100"/>
              </a:spcBef>
              <a:defRPr sz="2688">
                <a:solidFill>
                  <a:srgbClr val="FFFFFF"/>
                </a:solidFill>
              </a:defRPr>
            </a:pPr>
            <a:r>
              <a:t>February 2018 - NSTA reviewed and commented on 1st draft</a:t>
            </a:r>
          </a:p>
          <a:p>
            <a:pPr marL="218693" indent="-218693" defTabSz="245363">
              <a:spcBef>
                <a:spcPts val="1100"/>
              </a:spcBef>
              <a:defRPr sz="2688">
                <a:solidFill>
                  <a:srgbClr val="FFFFFF"/>
                </a:solidFill>
              </a:defRPr>
            </a:pPr>
            <a:r>
              <a:t>Spring 2018 - Statement revised and sent for external scientific review;</a:t>
            </a:r>
          </a:p>
          <a:p>
            <a:pPr marL="218693" indent="-218693" defTabSz="245363">
              <a:spcBef>
                <a:spcPts val="1100"/>
              </a:spcBef>
              <a:defRPr sz="2688">
                <a:solidFill>
                  <a:srgbClr val="FFFFFF"/>
                </a:solidFill>
              </a:defRPr>
            </a:pPr>
            <a:r>
              <a:t>May 2018 - Final draft completed and sent to NSTA Board for final revisions;</a:t>
            </a:r>
          </a:p>
          <a:p>
            <a:pPr marL="218693" indent="-218693" defTabSz="245363">
              <a:spcBef>
                <a:spcPts val="1100"/>
              </a:spcBef>
              <a:defRPr sz="2688">
                <a:solidFill>
                  <a:srgbClr val="FFFFFF"/>
                </a:solidFill>
              </a:defRPr>
            </a:pPr>
            <a:r>
              <a:t>July 2018 - Second review by NSTA Board and sent to membership for comment;</a:t>
            </a:r>
          </a:p>
          <a:p>
            <a:pPr marL="218693" indent="-218693" defTabSz="245363">
              <a:spcBef>
                <a:spcPts val="1100"/>
              </a:spcBef>
              <a:defRPr sz="2688">
                <a:solidFill>
                  <a:srgbClr val="FFFFFF"/>
                </a:solidFill>
              </a:defRPr>
            </a:pPr>
            <a:r>
              <a:t>August 2018 - Final approval of Statement and drafting of supplemental materials;</a:t>
            </a:r>
          </a:p>
          <a:p>
            <a:pPr marL="218693" indent="-218693" defTabSz="245363">
              <a:spcBef>
                <a:spcPts val="1100"/>
              </a:spcBef>
              <a:defRPr sz="2688">
                <a:solidFill>
                  <a:srgbClr val="FFFFFF"/>
                </a:solidFill>
              </a:defRPr>
            </a:pPr>
            <a:r>
              <a:t>September 2018 - Final release of Statement and supplemental materials </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93" name="Google Shape;585;p97"/>
          <p:cNvSpPr txBox="1"/>
          <p:nvPr>
            <p:ph type="title"/>
          </p:nvPr>
        </p:nvSpPr>
        <p:spPr>
          <a:xfrm>
            <a:off x="406400" y="311150"/>
            <a:ext cx="12192000" cy="1459640"/>
          </a:xfrm>
          <a:prstGeom prst="rect">
            <a:avLst/>
          </a:prstGeom>
        </p:spPr>
        <p:txBody>
          <a:bodyPr/>
          <a:lstStyle>
            <a:lvl1pPr defTabSz="414781">
              <a:spcBef>
                <a:spcPts val="1900"/>
              </a:spcBef>
              <a:defRPr b="1" sz="4260">
                <a:latin typeface="Arial"/>
                <a:ea typeface="Arial"/>
                <a:cs typeface="Arial"/>
                <a:sym typeface="Arial"/>
              </a:defRPr>
            </a:lvl1pPr>
          </a:lstStyle>
          <a:p>
            <a:pPr/>
            <a:r>
              <a:t>Introduction</a:t>
            </a:r>
          </a:p>
        </p:txBody>
      </p:sp>
      <p:sp>
        <p:nvSpPr>
          <p:cNvPr id="294" name="Google Shape;586;p97"/>
          <p:cNvSpPr txBox="1"/>
          <p:nvPr>
            <p:ph type="body" idx="1"/>
          </p:nvPr>
        </p:nvSpPr>
        <p:spPr>
          <a:xfrm>
            <a:off x="406400" y="1235770"/>
            <a:ext cx="12192000" cy="6108701"/>
          </a:xfrm>
          <a:prstGeom prst="rect">
            <a:avLst/>
          </a:prstGeom>
        </p:spPr>
        <p:txBody>
          <a:bodyPr/>
          <a:lstStyle>
            <a:lvl1pPr marL="0" indent="0">
              <a:spcBef>
                <a:spcPts val="3000"/>
              </a:spcBef>
              <a:buSzTx/>
              <a:buNone/>
              <a:defRPr sz="4400">
                <a:solidFill>
                  <a:srgbClr val="FFFFFF"/>
                </a:solidFill>
              </a:defRPr>
            </a:lvl1pPr>
          </a:lstStyle>
          <a:p>
            <a:pPr/>
            <a:r>
              <a:t>The nation’s leading scientific organizations support the core findings related to climate change, as do a broad range of government agencies, university and government research centers, educational organizations, and numerous international groups (NCSE 2017; U.S. Global Change Research Program 2017). </a:t>
            </a:r>
          </a:p>
        </p:txBody>
      </p:sp>
      <p:sp>
        <p:nvSpPr>
          <p:cNvPr id="295" name="Google Shape;587;p97"/>
          <p:cNvSpPr txBox="1"/>
          <p:nvPr/>
        </p:nvSpPr>
        <p:spPr>
          <a:xfrm>
            <a:off x="2817706" y="6989361"/>
            <a:ext cx="10187095" cy="1571714"/>
          </a:xfrm>
          <a:prstGeom prst="rect">
            <a:avLst/>
          </a:prstGeom>
          <a:ln w="12700">
            <a:miter lim="400000"/>
          </a:ln>
          <a:extLst>
            <a:ext uri="{C572A759-6A51-4108-AA02-DFA0A04FC94B}">
              <ma14:wrappingTextBoxFlag xmlns:ma14="http://schemas.microsoft.com/office/mac/drawingml/2011/main" val="1"/>
            </a:ext>
          </a:extLst>
        </p:spPr>
        <p:txBody>
          <a:bodyPr lIns="130026" tIns="130026" rIns="130026" bIns="130026" anchor="ctr">
            <a:spAutoFit/>
          </a:bodyPr>
          <a:lstStyle>
            <a:lvl1pPr defTabSz="1733973">
              <a:spcBef>
                <a:spcPts val="0"/>
              </a:spcBef>
              <a:defRPr sz="2200">
                <a:solidFill>
                  <a:srgbClr val="FFFFFF"/>
                </a:solidFill>
                <a:latin typeface="Arial"/>
                <a:ea typeface="Arial"/>
                <a:cs typeface="Arial"/>
                <a:sym typeface="Arial"/>
              </a:defRPr>
            </a:lvl1pPr>
          </a:lstStyle>
          <a:p>
            <a:pPr/>
            <a:r>
              <a:t>U.S. Global Change Research Program. 2017. Climate science special report: Fourth national climate assessment, Vol. 1 [Wuebbles, D.J., D.W. Fahey, K.A. Hibbard, D.J. Dokken, B.C. Stewart, and T.K. Maycock (eds.)]. Washington, CC: U.S. Global Change Research Program.</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New_Template7">
  <a:themeElements>
    <a:clrScheme name="New_Template7">
      <a:dk1>
        <a:srgbClr val="222222"/>
      </a:dk1>
      <a:lt1>
        <a:srgbClr val="838787"/>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DIN Condensed"/>
        <a:ea typeface="DIN Condensed"/>
        <a:cs typeface="DIN Condensed"/>
      </a:majorFont>
      <a:minorFont>
        <a:latin typeface="DIN Condensed"/>
        <a:ea typeface="DIN Condensed"/>
        <a:cs typeface="DIN Condensed"/>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80000"/>
          </a:lnSpc>
          <a:spcBef>
            <a:spcPts val="0"/>
          </a:spcBef>
          <a:spcAft>
            <a:spcPts val="0"/>
          </a:spcAft>
          <a:buClrTx/>
          <a:buSzTx/>
          <a:buFontTx/>
          <a:buNone/>
          <a:tabLst/>
          <a:defRPr b="0" baseline="0" cap="all" i="0" spc="0" strike="noStrike" sz="2800" u="none" kumimoji="0" normalizeH="0">
            <a:ln>
              <a:noFill/>
            </a:ln>
            <a:solidFill>
              <a:srgbClr val="FFFFFF"/>
            </a:solidFill>
            <a:effectLst/>
            <a:uFillTx/>
            <a:latin typeface="+mn-lt"/>
            <a:ea typeface="+mn-ea"/>
            <a:cs typeface="+mn-cs"/>
            <a:sym typeface="DIN Condense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7">
  <a:themeElements>
    <a:clrScheme name="New_Template7">
      <a:dk1>
        <a:srgbClr val="000000"/>
      </a:dk1>
      <a:lt1>
        <a:srgbClr val="FFFFFF"/>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DIN Condensed"/>
        <a:ea typeface="DIN Condensed"/>
        <a:cs typeface="DIN Condensed"/>
      </a:majorFont>
      <a:minorFont>
        <a:latin typeface="DIN Condensed"/>
        <a:ea typeface="DIN Condensed"/>
        <a:cs typeface="DIN Condensed"/>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80000"/>
          </a:lnSpc>
          <a:spcBef>
            <a:spcPts val="0"/>
          </a:spcBef>
          <a:spcAft>
            <a:spcPts val="0"/>
          </a:spcAft>
          <a:buClrTx/>
          <a:buSzTx/>
          <a:buFontTx/>
          <a:buNone/>
          <a:tabLst/>
          <a:defRPr b="0" baseline="0" cap="all" i="0" spc="0" strike="noStrike" sz="2800" u="none" kumimoji="0" normalizeH="0">
            <a:ln>
              <a:noFill/>
            </a:ln>
            <a:solidFill>
              <a:srgbClr val="FFFFFF"/>
            </a:solidFill>
            <a:effectLst/>
            <a:uFillTx/>
            <a:latin typeface="+mn-lt"/>
            <a:ea typeface="+mn-ea"/>
            <a:cs typeface="+mn-cs"/>
            <a:sym typeface="DIN Condense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