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media1.mov" ContentType="video/unknown"/>
  <Override PartName="/ppt/media/media2.mov" ContentType="video/unknown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Cochin"/>
          <a:ea typeface="Cochin"/>
          <a:cs typeface="Cochin"/>
        </a:font>
        <a:srgbClr val="3A2B17"/>
      </a:tcTxStyle>
      <a:tcStyle>
        <a:tcBdr>
          <a:left>
            <a:ln w="25400" cap="flat">
              <a:solidFill>
                <a:srgbClr val="818E9C"/>
              </a:solidFill>
              <a:prstDash val="solid"/>
              <a:miter lim="400000"/>
            </a:ln>
          </a:left>
          <a:right>
            <a:ln w="25400" cap="flat">
              <a:solidFill>
                <a:srgbClr val="818E9C"/>
              </a:solidFill>
              <a:prstDash val="solid"/>
              <a:miter lim="400000"/>
            </a:ln>
          </a:right>
          <a:top>
            <a:ln w="25400" cap="flat">
              <a:solidFill>
                <a:srgbClr val="818E9C"/>
              </a:solidFill>
              <a:prstDash val="solid"/>
              <a:miter lim="400000"/>
            </a:ln>
          </a:top>
          <a:bottom>
            <a:ln w="25400" cap="flat">
              <a:solidFill>
                <a:srgbClr val="818E9C"/>
              </a:solidFill>
              <a:prstDash val="solid"/>
              <a:miter lim="400000"/>
            </a:ln>
          </a:bottom>
          <a:insideH>
            <a:ln w="25400" cap="flat">
              <a:solidFill>
                <a:srgbClr val="818E9C"/>
              </a:solidFill>
              <a:prstDash val="solid"/>
              <a:miter lim="400000"/>
            </a:ln>
          </a:insideH>
          <a:insideV>
            <a:ln w="25400" cap="flat">
              <a:solidFill>
                <a:srgbClr val="818E9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Cochin"/>
          <a:ea typeface="Cochin"/>
          <a:cs typeface="Cochin"/>
        </a:font>
        <a:srgbClr val="19242B"/>
      </a:tcTxStyle>
      <a:tcStyle>
        <a:tcBdr>
          <a:left>
            <a:ln w="25400" cap="flat">
              <a:solidFill>
                <a:srgbClr val="818E9C"/>
              </a:solidFill>
              <a:prstDash val="solid"/>
              <a:miter lim="400000"/>
            </a:ln>
          </a:left>
          <a:right>
            <a:ln w="25400" cap="flat">
              <a:solidFill>
                <a:srgbClr val="818E9C"/>
              </a:solidFill>
              <a:prstDash val="solid"/>
              <a:miter lim="400000"/>
            </a:ln>
          </a:right>
          <a:top>
            <a:ln w="25400" cap="flat">
              <a:solidFill>
                <a:srgbClr val="818E9C"/>
              </a:solidFill>
              <a:prstDash val="solid"/>
              <a:miter lim="400000"/>
            </a:ln>
          </a:top>
          <a:bottom>
            <a:ln w="25400" cap="flat">
              <a:solidFill>
                <a:srgbClr val="818E9C"/>
              </a:solidFill>
              <a:prstDash val="solid"/>
              <a:miter lim="400000"/>
            </a:ln>
          </a:bottom>
          <a:insideH>
            <a:ln w="25400" cap="flat">
              <a:solidFill>
                <a:srgbClr val="818E9C"/>
              </a:solidFill>
              <a:prstDash val="solid"/>
              <a:miter lim="400000"/>
            </a:ln>
          </a:insideH>
          <a:insideV>
            <a:ln w="25400" cap="flat">
              <a:solidFill>
                <a:srgbClr val="818E9C"/>
              </a:solidFill>
              <a:prstDash val="solid"/>
              <a:miter lim="400000"/>
            </a:ln>
          </a:insideV>
        </a:tcBdr>
        <a:fill>
          <a:solidFill>
            <a:srgbClr val="1B4A6D">
              <a:alpha val="35000"/>
            </a:srgbClr>
          </a:solidFill>
        </a:fill>
      </a:tcStyle>
    </a:firstCol>
    <a:lastRow>
      <a:tcTxStyle b="off" i="off">
        <a:font>
          <a:latin typeface="Cochin"/>
          <a:ea typeface="Cochin"/>
          <a:cs typeface="Cochin"/>
        </a:font>
        <a:srgbClr val="19242B"/>
      </a:tcTxStyle>
      <a:tcStyle>
        <a:tcBdr>
          <a:left>
            <a:ln w="25400" cap="flat">
              <a:solidFill>
                <a:srgbClr val="818E9C"/>
              </a:solidFill>
              <a:prstDash val="solid"/>
              <a:miter lim="400000"/>
            </a:ln>
          </a:left>
          <a:right>
            <a:ln w="25400" cap="flat">
              <a:solidFill>
                <a:srgbClr val="818E9C"/>
              </a:solidFill>
              <a:prstDash val="solid"/>
              <a:miter lim="400000"/>
            </a:ln>
          </a:right>
          <a:top>
            <a:ln w="25400" cap="flat">
              <a:solidFill>
                <a:srgbClr val="818E9C"/>
              </a:solidFill>
              <a:prstDash val="solid"/>
              <a:miter lim="400000"/>
            </a:ln>
          </a:top>
          <a:bottom>
            <a:ln w="25400" cap="flat">
              <a:solidFill>
                <a:srgbClr val="818E9C"/>
              </a:solidFill>
              <a:prstDash val="solid"/>
              <a:miter lim="400000"/>
            </a:ln>
          </a:bottom>
          <a:insideH>
            <a:ln w="25400" cap="flat">
              <a:solidFill>
                <a:srgbClr val="818E9C"/>
              </a:solidFill>
              <a:prstDash val="solid"/>
              <a:miter lim="400000"/>
            </a:ln>
          </a:insideH>
          <a:insideV>
            <a:ln w="25400" cap="flat">
              <a:solidFill>
                <a:srgbClr val="818E9C"/>
              </a:solidFill>
              <a:prstDash val="solid"/>
              <a:miter lim="400000"/>
            </a:ln>
          </a:insideV>
        </a:tcBdr>
        <a:fill>
          <a:solidFill>
            <a:srgbClr val="1B4A6D">
              <a:alpha val="35000"/>
            </a:srgbClr>
          </a:solidFill>
        </a:fill>
      </a:tcStyle>
    </a:lastRow>
    <a:firstRow>
      <a:tcTxStyle b="off" i="off">
        <a:font>
          <a:latin typeface="Cochin"/>
          <a:ea typeface="Cochin"/>
          <a:cs typeface="Cochin"/>
        </a:font>
        <a:srgbClr val="19242B"/>
      </a:tcTxStyle>
      <a:tcStyle>
        <a:tcBdr>
          <a:left>
            <a:ln w="25400" cap="flat">
              <a:solidFill>
                <a:srgbClr val="818E9C"/>
              </a:solidFill>
              <a:prstDash val="solid"/>
              <a:miter lim="400000"/>
            </a:ln>
          </a:left>
          <a:right>
            <a:ln w="25400" cap="flat">
              <a:solidFill>
                <a:srgbClr val="818E9C"/>
              </a:solidFill>
              <a:prstDash val="solid"/>
              <a:miter lim="400000"/>
            </a:ln>
          </a:right>
          <a:top>
            <a:ln w="25400" cap="flat">
              <a:solidFill>
                <a:srgbClr val="818E9C"/>
              </a:solidFill>
              <a:prstDash val="solid"/>
              <a:miter lim="400000"/>
            </a:ln>
          </a:top>
          <a:bottom>
            <a:ln w="25400" cap="flat">
              <a:solidFill>
                <a:srgbClr val="818E9C"/>
              </a:solidFill>
              <a:prstDash val="solid"/>
              <a:miter lim="400000"/>
            </a:ln>
          </a:bottom>
          <a:insideH>
            <a:ln w="25400" cap="flat">
              <a:solidFill>
                <a:srgbClr val="818E9C"/>
              </a:solidFill>
              <a:prstDash val="solid"/>
              <a:miter lim="400000"/>
            </a:ln>
          </a:insideH>
          <a:insideV>
            <a:ln w="25400" cap="flat">
              <a:solidFill>
                <a:srgbClr val="818E9C"/>
              </a:solidFill>
              <a:prstDash val="solid"/>
              <a:miter lim="400000"/>
            </a:ln>
          </a:insideV>
        </a:tcBdr>
        <a:fill>
          <a:solidFill>
            <a:srgbClr val="1B4A6D">
              <a:alpha val="35000"/>
            </a:srgbClr>
          </a:solidFill>
        </a:fill>
      </a:tcStyle>
    </a:firstRow>
  </a:tblStyle>
  <a:tblStyle styleId="{CA71D592-06C9-4EF3-A7E0-845F80DC7765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72E02064-5542-4D51-9A39-9E632D74A22F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86786E32-4769-4F6D-BD49-6B0F07850F67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CCA4D76-A0EC-4CA3-96DB-FEF89F602949}" styleName="">
    <a:tblBg/>
    <a:wholeTb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7F7E9C6-AA17-4C7D-B356-08164FDAA1F1}" styleName="">
    <a:tblBg/>
    <a:wholeTbl>
      <a:tcTxStyle b="off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7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7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114439" indent="-406400">
              <a:spcBef>
                <a:spcPts val="900"/>
              </a:spcBef>
              <a:buChar char="–"/>
              <a:defRPr sz="3800"/>
            </a:lvl2pPr>
            <a:lvl3pPr marL="1688479" indent="-330200">
              <a:spcBef>
                <a:spcPts val="700"/>
              </a:spcBef>
              <a:defRPr sz="3400"/>
            </a:lvl3pPr>
            <a:lvl4pPr marL="2338718" indent="-330200">
              <a:spcBef>
                <a:spcPts val="600"/>
              </a:spcBef>
              <a:buChar char="–"/>
              <a:defRPr sz="2800"/>
            </a:lvl4pPr>
            <a:lvl5pPr marL="2988959" indent="-3302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66" name="Shape 6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8" name="Shape 9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2" name="Shape 12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0" name="Shape 13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8" name="Shape 13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66" name="Shape 16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0" name="Shape 17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4" name="Shape 17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77" name="Shape 1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86" name="Shape 18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90" name="Shape 19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94" name="Shape 19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02" name="Shape 20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05" name="Shape 2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06" name="Shape 20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09" name="Shape 2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13" name="Shape 2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18" name="Shape 21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22" name="Shape 22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26" name="Shape 22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30" name="Shape 23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33" name="Shape 2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34" name="Shape 23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38" name="Shape 238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41" name="Shape 2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2" name="Shape 242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45" name="Shape 2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6" name="Shape 246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49" name="Shape 2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50" name="Shape 250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53" name="Shape 2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54" name="Shape 254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7" name="Shape 257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3" name="Shape 26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7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7" name="Shape 277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 marL="0" marR="0" defTabSz="584200">
              <a:defRPr sz="7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6" name="Shape 286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9" name="Shape 289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xfrm>
            <a:off x="1270000" y="254000"/>
            <a:ext cx="104775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7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3" name="Shape 293"/>
          <p:cNvSpPr/>
          <p:nvPr>
            <p:ph type="body" idx="1"/>
          </p:nvPr>
        </p:nvSpPr>
        <p:spPr>
          <a:xfrm>
            <a:off x="1270000" y="2768600"/>
            <a:ext cx="10477500" cy="57277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914400" marR="0" indent="-584200" defTabSz="584200">
              <a:spcBef>
                <a:spcPts val="2300"/>
              </a:spcBef>
              <a:buSzPct val="171000"/>
              <a:defRPr sz="3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46200" marR="0" indent="-584200" defTabSz="584200">
              <a:spcBef>
                <a:spcPts val="2300"/>
              </a:spcBef>
              <a:buSzPct val="171000"/>
              <a:defRPr sz="3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90700" marR="0" indent="-584200" defTabSz="584200">
              <a:spcBef>
                <a:spcPts val="2300"/>
              </a:spcBef>
              <a:buSzPct val="171000"/>
              <a:defRPr sz="3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47900" marR="0" indent="-584200" defTabSz="584200">
              <a:spcBef>
                <a:spcPts val="2300"/>
              </a:spcBef>
              <a:buSzPct val="171000"/>
              <a:defRPr sz="3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79700" marR="0" indent="-584200" defTabSz="584200">
              <a:spcBef>
                <a:spcPts val="2300"/>
              </a:spcBef>
              <a:buSzPct val="171000"/>
              <a:defRPr sz="3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Desig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/>
          </p:nvPr>
        </p:nvSpPr>
        <p:spPr>
          <a:xfrm>
            <a:off x="977900" y="0"/>
            <a:ext cx="11056364" cy="3359040"/>
          </a:xfrm>
          <a:prstGeom prst="rect">
            <a:avLst/>
          </a:prstGeom>
        </p:spPr>
        <p:txBody>
          <a:bodyPr lIns="38100" tIns="38100" rIns="38100" bIns="38100"/>
          <a:lstStyle>
            <a:lvl1pPr marL="70769" marR="70769" defTabSz="1296603">
              <a:defRPr sz="8400"/>
            </a:lvl1pPr>
          </a:lstStyle>
          <a:p>
            <a:pPr lvl="0">
              <a:defRPr sz="1800">
                <a:uFillTx/>
              </a:defRPr>
            </a:pPr>
            <a:r>
              <a:rPr sz="8400">
                <a:uFill>
                  <a:solidFill/>
                </a:uFill>
              </a:rPr>
              <a:t>Title Text</a:t>
            </a:r>
          </a:p>
        </p:txBody>
      </p:sp>
      <p:sp>
        <p:nvSpPr>
          <p:cNvPr id="296" name="Shape 296"/>
          <p:cNvSpPr/>
          <p:nvPr>
            <p:ph type="body" idx="1"/>
          </p:nvPr>
        </p:nvSpPr>
        <p:spPr>
          <a:xfrm>
            <a:off x="977900" y="2818156"/>
            <a:ext cx="11056364" cy="6934201"/>
          </a:xfrm>
          <a:prstGeom prst="rect">
            <a:avLst/>
          </a:prstGeom>
        </p:spPr>
        <p:txBody>
          <a:bodyPr lIns="38100" tIns="38100" rIns="38100" bIns="38100"/>
          <a:lstStyle>
            <a:lvl1pPr marL="349250" marR="70769" indent="-304800" defTabSz="1296603">
              <a:spcBef>
                <a:spcPts val="1600"/>
              </a:spcBef>
              <a:defRPr sz="7000"/>
            </a:lvl1pPr>
            <a:lvl2pPr marL="706437" marR="70769" indent="-242887" defTabSz="1296603">
              <a:spcBef>
                <a:spcPts val="1300"/>
              </a:spcBef>
              <a:buChar char="–"/>
              <a:defRPr sz="5600"/>
            </a:lvl2pPr>
            <a:lvl3pPr marL="1062037" marR="70769" indent="-203200" defTabSz="1296603"/>
            <a:lvl4pPr marL="1468437" marR="70769" indent="-203200" defTabSz="1296603">
              <a:spcBef>
                <a:spcPts val="600"/>
              </a:spcBef>
              <a:buChar char="–"/>
              <a:defRPr sz="2800"/>
            </a:lvl4pPr>
            <a:lvl5pPr marL="1874837" marR="70769" indent="-203200" defTabSz="1296603">
              <a:spcBef>
                <a:spcPts val="600"/>
              </a:spcBef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7000">
                <a:uFill>
                  <a:solidFill/>
                </a:uFill>
              </a:rPr>
              <a:t>Body Level One</a:t>
            </a:r>
            <a:endParaRPr sz="7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Body Level Two</a:t>
            </a:r>
            <a:endParaRPr sz="56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Three</a:t>
            </a:r>
            <a:endParaRPr sz="4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299" name="Shape 299"/>
          <p:cNvSpPr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lIns="0" tIns="0" rIns="0" bIns="0"/>
          <a:lstStyle>
            <a:lvl1pPr marL="383540" indent="-3429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590" indent="-285750">
              <a:spcBef>
                <a:spcPts val="900"/>
              </a:spcBef>
              <a:buChar char="–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83639" indent="-228600">
              <a:spcBef>
                <a:spcPts val="7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40839" indent="-228600">
              <a:spcBef>
                <a:spcPts val="600"/>
              </a:spcBef>
              <a:buChar char="–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98039" indent="-228600">
              <a:spcBef>
                <a:spcPts val="600"/>
              </a:spcBef>
              <a:buChar char="»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00" name="Shape 300"/>
          <p:cNvSpPr/>
          <p:nvPr>
            <p:ph type="sldNum" sz="quarter" idx="2"/>
          </p:nvPr>
        </p:nvSpPr>
        <p:spPr>
          <a:xfrm>
            <a:off x="10505158" y="8890000"/>
            <a:ext cx="342901" cy="358589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ream copy">
    <p:bg>
      <p:bgPr>
        <a:solidFill>
          <a:srgbClr val="0048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 310"/>
          <p:cNvGrpSpPr/>
          <p:nvPr/>
        </p:nvGrpSpPr>
        <p:grpSpPr>
          <a:xfrm>
            <a:off x="0" y="0"/>
            <a:ext cx="13000285" cy="9742312"/>
            <a:chOff x="0" y="0"/>
            <a:chExt cx="13000284" cy="9742311"/>
          </a:xfrm>
        </p:grpSpPr>
        <p:sp>
          <p:nvSpPr>
            <p:cNvPr id="302" name="Shape 302"/>
            <p:cNvSpPr/>
            <p:nvPr/>
          </p:nvSpPr>
          <p:spPr>
            <a:xfrm>
              <a:off x="0" y="0"/>
              <a:ext cx="13000285" cy="4013200"/>
            </a:xfrm>
            <a:prstGeom prst="rect">
              <a:avLst/>
            </a:prstGeom>
            <a:gradFill flip="none" rotWithShape="1">
              <a:gsLst>
                <a:gs pos="0">
                  <a:srgbClr val="0048AA"/>
                </a:gs>
                <a:gs pos="100000">
                  <a:srgbClr val="00051A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57799" marR="57799" defTabSz="1295400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grpSp>
          <p:nvGrpSpPr>
            <p:cNvPr id="309" name="Group 309"/>
            <p:cNvGrpSpPr/>
            <p:nvPr/>
          </p:nvGrpSpPr>
          <p:grpSpPr>
            <a:xfrm>
              <a:off x="3898900" y="3181208"/>
              <a:ext cx="9094612" cy="6561104"/>
              <a:chOff x="0" y="0"/>
              <a:chExt cx="9094611" cy="6561102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0" y="2788355"/>
                <a:ext cx="6506917" cy="3772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5516033" y="2849315"/>
                <a:ext cx="2842544" cy="1831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10517" y="854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0" y="293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7414" y="21014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2648655" y="4373316"/>
                <a:ext cx="6432410" cy="2187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5883" y="4971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2305473" y="1853635"/>
                <a:ext cx="6789139" cy="4707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4661" y="789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6177" y="13872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5437" y="2372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48AA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6263358" y="2050062"/>
                <a:ext cx="2819400" cy="1216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2717" y="14627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3395980" y="0"/>
                <a:ext cx="5181601" cy="331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53" y="15998"/>
                    </a:moveTo>
                    <a:lnTo>
                      <a:pt x="9238" y="15601"/>
                    </a:lnTo>
                    <a:lnTo>
                      <a:pt x="11082" y="15204"/>
                    </a:lnTo>
                    <a:lnTo>
                      <a:pt x="12766" y="14880"/>
                    </a:lnTo>
                    <a:lnTo>
                      <a:pt x="14300" y="14483"/>
                    </a:lnTo>
                    <a:lnTo>
                      <a:pt x="15673" y="14072"/>
                    </a:lnTo>
                    <a:lnTo>
                      <a:pt x="16896" y="13675"/>
                    </a:lnTo>
                    <a:lnTo>
                      <a:pt x="18025" y="13189"/>
                    </a:lnTo>
                    <a:lnTo>
                      <a:pt x="18938" y="12792"/>
                    </a:lnTo>
                    <a:lnTo>
                      <a:pt x="19756" y="12234"/>
                    </a:lnTo>
                    <a:lnTo>
                      <a:pt x="20424" y="11763"/>
                    </a:lnTo>
                    <a:lnTo>
                      <a:pt x="20885" y="11116"/>
                    </a:lnTo>
                    <a:lnTo>
                      <a:pt x="21290" y="10469"/>
                    </a:lnTo>
                    <a:lnTo>
                      <a:pt x="21497" y="9837"/>
                    </a:lnTo>
                    <a:lnTo>
                      <a:pt x="21600" y="9028"/>
                    </a:lnTo>
                    <a:lnTo>
                      <a:pt x="21544" y="8234"/>
                    </a:lnTo>
                    <a:lnTo>
                      <a:pt x="21346" y="7352"/>
                    </a:lnTo>
                    <a:lnTo>
                      <a:pt x="21083" y="6720"/>
                    </a:lnTo>
                    <a:lnTo>
                      <a:pt x="20678" y="5999"/>
                    </a:lnTo>
                    <a:lnTo>
                      <a:pt x="20170" y="5352"/>
                    </a:lnTo>
                    <a:lnTo>
                      <a:pt x="19559" y="4720"/>
                    </a:lnTo>
                    <a:lnTo>
                      <a:pt x="18891" y="4073"/>
                    </a:lnTo>
                    <a:lnTo>
                      <a:pt x="18129" y="3441"/>
                    </a:lnTo>
                    <a:lnTo>
                      <a:pt x="16642" y="2309"/>
                    </a:lnTo>
                    <a:lnTo>
                      <a:pt x="15880" y="1838"/>
                    </a:lnTo>
                    <a:lnTo>
                      <a:pt x="15165" y="1353"/>
                    </a:lnTo>
                    <a:lnTo>
                      <a:pt x="14450" y="956"/>
                    </a:lnTo>
                    <a:lnTo>
                      <a:pt x="13886" y="632"/>
                    </a:lnTo>
                    <a:lnTo>
                      <a:pt x="13378" y="397"/>
                    </a:lnTo>
                    <a:lnTo>
                      <a:pt x="13020" y="147"/>
                    </a:lnTo>
                    <a:lnTo>
                      <a:pt x="12766" y="74"/>
                    </a:lnTo>
                    <a:lnTo>
                      <a:pt x="12663" y="0"/>
                    </a:lnTo>
                    <a:lnTo>
                      <a:pt x="14093" y="794"/>
                    </a:lnTo>
                    <a:lnTo>
                      <a:pt x="15570" y="1750"/>
                    </a:lnTo>
                    <a:lnTo>
                      <a:pt x="17000" y="2720"/>
                    </a:lnTo>
                    <a:lnTo>
                      <a:pt x="18326" y="3749"/>
                    </a:lnTo>
                    <a:lnTo>
                      <a:pt x="18938" y="4235"/>
                    </a:lnTo>
                    <a:lnTo>
                      <a:pt x="19455" y="4793"/>
                    </a:lnTo>
                    <a:lnTo>
                      <a:pt x="19963" y="5352"/>
                    </a:lnTo>
                    <a:lnTo>
                      <a:pt x="20424" y="5911"/>
                    </a:lnTo>
                    <a:lnTo>
                      <a:pt x="20782" y="6470"/>
                    </a:lnTo>
                    <a:lnTo>
                      <a:pt x="21036" y="7028"/>
                    </a:lnTo>
                    <a:lnTo>
                      <a:pt x="21186" y="7675"/>
                    </a:lnTo>
                    <a:lnTo>
                      <a:pt x="21290" y="8234"/>
                    </a:lnTo>
                    <a:lnTo>
                      <a:pt x="21243" y="8793"/>
                    </a:lnTo>
                    <a:lnTo>
                      <a:pt x="21083" y="9352"/>
                    </a:lnTo>
                    <a:lnTo>
                      <a:pt x="20829" y="9837"/>
                    </a:lnTo>
                    <a:lnTo>
                      <a:pt x="20424" y="10322"/>
                    </a:lnTo>
                    <a:lnTo>
                      <a:pt x="19963" y="10719"/>
                    </a:lnTo>
                    <a:lnTo>
                      <a:pt x="19399" y="11116"/>
                    </a:lnTo>
                    <a:lnTo>
                      <a:pt x="18787" y="11440"/>
                    </a:lnTo>
                    <a:lnTo>
                      <a:pt x="18072" y="11763"/>
                    </a:lnTo>
                    <a:lnTo>
                      <a:pt x="17254" y="12072"/>
                    </a:lnTo>
                    <a:lnTo>
                      <a:pt x="16445" y="12395"/>
                    </a:lnTo>
                    <a:lnTo>
                      <a:pt x="14601" y="12881"/>
                    </a:lnTo>
                    <a:lnTo>
                      <a:pt x="12710" y="13351"/>
                    </a:lnTo>
                    <a:lnTo>
                      <a:pt x="10668" y="13836"/>
                    </a:lnTo>
                    <a:lnTo>
                      <a:pt x="8683" y="14233"/>
                    </a:lnTo>
                    <a:lnTo>
                      <a:pt x="6736" y="14630"/>
                    </a:lnTo>
                    <a:lnTo>
                      <a:pt x="4901" y="15116"/>
                    </a:lnTo>
                    <a:lnTo>
                      <a:pt x="4083" y="15351"/>
                    </a:lnTo>
                    <a:lnTo>
                      <a:pt x="3321" y="15674"/>
                    </a:lnTo>
                    <a:lnTo>
                      <a:pt x="2606" y="15910"/>
                    </a:lnTo>
                    <a:lnTo>
                      <a:pt x="1938" y="16233"/>
                    </a:lnTo>
                    <a:lnTo>
                      <a:pt x="1383" y="16557"/>
                    </a:lnTo>
                    <a:lnTo>
                      <a:pt x="866" y="16880"/>
                    </a:lnTo>
                    <a:lnTo>
                      <a:pt x="508" y="17277"/>
                    </a:lnTo>
                    <a:lnTo>
                      <a:pt x="207" y="17674"/>
                    </a:lnTo>
                    <a:lnTo>
                      <a:pt x="56" y="18071"/>
                    </a:lnTo>
                    <a:lnTo>
                      <a:pt x="0" y="18556"/>
                    </a:lnTo>
                    <a:lnTo>
                      <a:pt x="103" y="19042"/>
                    </a:lnTo>
                    <a:lnTo>
                      <a:pt x="254" y="19512"/>
                    </a:lnTo>
                    <a:lnTo>
                      <a:pt x="508" y="19924"/>
                    </a:lnTo>
                    <a:lnTo>
                      <a:pt x="922" y="20321"/>
                    </a:lnTo>
                    <a:lnTo>
                      <a:pt x="1326" y="20644"/>
                    </a:lnTo>
                    <a:lnTo>
                      <a:pt x="1844" y="20953"/>
                    </a:lnTo>
                    <a:lnTo>
                      <a:pt x="2455" y="21277"/>
                    </a:lnTo>
                    <a:lnTo>
                      <a:pt x="3067" y="21600"/>
                    </a:lnTo>
                    <a:lnTo>
                      <a:pt x="2502" y="21203"/>
                    </a:lnTo>
                    <a:lnTo>
                      <a:pt x="2041" y="20791"/>
                    </a:lnTo>
                    <a:lnTo>
                      <a:pt x="1637" y="20394"/>
                    </a:lnTo>
                    <a:lnTo>
                      <a:pt x="1383" y="19997"/>
                    </a:lnTo>
                    <a:lnTo>
                      <a:pt x="1176" y="19600"/>
                    </a:lnTo>
                    <a:lnTo>
                      <a:pt x="1129" y="19203"/>
                    </a:lnTo>
                    <a:lnTo>
                      <a:pt x="1176" y="18792"/>
                    </a:lnTo>
                    <a:lnTo>
                      <a:pt x="1326" y="18483"/>
                    </a:lnTo>
                    <a:lnTo>
                      <a:pt x="1637" y="18071"/>
                    </a:lnTo>
                    <a:lnTo>
                      <a:pt x="1994" y="17762"/>
                    </a:lnTo>
                    <a:lnTo>
                      <a:pt x="2559" y="17439"/>
                    </a:lnTo>
                    <a:lnTo>
                      <a:pt x="3217" y="17115"/>
                    </a:lnTo>
                    <a:lnTo>
                      <a:pt x="3979" y="16792"/>
                    </a:lnTo>
                    <a:lnTo>
                      <a:pt x="4958" y="16483"/>
                    </a:lnTo>
                    <a:lnTo>
                      <a:pt x="6030" y="16233"/>
                    </a:lnTo>
                    <a:lnTo>
                      <a:pt x="7253" y="15998"/>
                    </a:lnTo>
                    <a:lnTo>
                      <a:pt x="7253" y="159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marL="57799" marR="57799" defTabSz="1295400">
                  <a:defRPr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</p:grpSp>
      </p:grpSp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>
              <a:defRPr b="1">
                <a:solidFill>
                  <a:srgbClr val="EAEB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AEB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6200">
                <a:solidFill>
                  <a:srgbClr val="EAEB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AEBFF"/>
                  </a:solidFill>
                </a:uFill>
              </a:rPr>
              <a:t>Title Text</a:t>
            </a:r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>
              <a:spcBef>
                <a:spcPts val="1100"/>
              </a:spcBef>
              <a:buClr>
                <a:srgbClr val="FFD3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  <a:lvl2pPr marL="783590" indent="-285750">
              <a:buClr>
                <a:srgbClr val="B89CE6"/>
              </a:buClr>
              <a:buSzPct val="70000"/>
              <a:buFont typeface="Wingdings"/>
              <a:buChar char=""/>
              <a:defRPr sz="3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2pPr>
            <a:lvl3pPr marL="1183639" indent="-228600">
              <a:spcBef>
                <a:spcPts val="900"/>
              </a:spcBef>
              <a:buClr>
                <a:srgbClr val="EAEBFF"/>
              </a:buClr>
              <a:buSzPct val="70000"/>
              <a:buFont typeface="Wingdings"/>
              <a:buChar char="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3pPr>
            <a:lvl4pPr marL="1640839" indent="-228600">
              <a:spcBef>
                <a:spcPts val="700"/>
              </a:spcBef>
              <a:buClr>
                <a:srgbClr val="B89CE6"/>
              </a:buClr>
              <a:buSzPct val="70000"/>
              <a:buFont typeface="Wingdings"/>
              <a:buChar char=""/>
              <a:def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4pPr>
            <a:lvl5pPr marL="2098039" indent="-228600">
              <a:spcBef>
                <a:spcPts val="700"/>
              </a:spcBef>
              <a:buClr>
                <a:srgbClr val="FFD300"/>
              </a:buClr>
              <a:buSzPct val="70000"/>
              <a:buFont typeface="Wingdings"/>
              <a:buChar char=""/>
              <a:def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One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Two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313" name="Shape 313"/>
          <p:cNvSpPr/>
          <p:nvPr>
            <p:ph type="sldNum" sz="quarter" idx="2"/>
          </p:nvPr>
        </p:nvSpPr>
        <p:spPr>
          <a:xfrm>
            <a:off x="10667173" y="9236725"/>
            <a:ext cx="340322" cy="323553"/>
          </a:xfrm>
          <a:prstGeom prst="rect">
            <a:avLst/>
          </a:prstGeom>
        </p:spPr>
        <p:txBody>
          <a:bodyPr lIns="0" tIns="0" rIns="0" bIns="0" anchor="b"/>
          <a:lstStyle>
            <a:lvl1pPr defTabSz="82550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16" name="Shape 3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17" name="Shape 317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defTabSz="584200">
              <a:defRPr sz="8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20" name="Shape 3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21" name="Shape 321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24" name="Shape 3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25" name="Shape 325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28" name="Shape 3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83540" indent="-342900"/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7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29" name="Shape 329"/>
          <p:cNvSpPr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lIns="0" tIns="0" rIns="0" bIns="0"/>
          <a:lstStyle>
            <a:lvl1pPr defTabSz="8255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7_Exhibi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398313" y="2168589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2" name="Shape 332"/>
          <p:cNvSpPr/>
          <p:nvPr/>
        </p:nvSpPr>
        <p:spPr>
          <a:xfrm>
            <a:off x="398313" y="9101506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398313" y="2168589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4" name="Shape 334"/>
          <p:cNvSpPr/>
          <p:nvPr/>
        </p:nvSpPr>
        <p:spPr>
          <a:xfrm>
            <a:off x="398313" y="9101506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5" name="Shape 335"/>
          <p:cNvSpPr/>
          <p:nvPr/>
        </p:nvSpPr>
        <p:spPr>
          <a:xfrm>
            <a:off x="398313" y="2168589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6" name="Shape 336"/>
          <p:cNvSpPr/>
          <p:nvPr/>
        </p:nvSpPr>
        <p:spPr>
          <a:xfrm>
            <a:off x="398313" y="9101506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7" name="Shape 337"/>
          <p:cNvSpPr/>
          <p:nvPr/>
        </p:nvSpPr>
        <p:spPr>
          <a:xfrm>
            <a:off x="398313" y="2168589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" name="Shape 338"/>
          <p:cNvSpPr/>
          <p:nvPr/>
        </p:nvSpPr>
        <p:spPr>
          <a:xfrm>
            <a:off x="398313" y="9101506"/>
            <a:ext cx="12172656" cy="1"/>
          </a:xfrm>
          <a:prstGeom prst="line">
            <a:avLst/>
          </a:prstGeom>
          <a:ln w="3175">
            <a:solidFill>
              <a:srgbClr val="CBCBCB"/>
            </a:solidFill>
            <a:round/>
          </a:ln>
        </p:spPr>
        <p:txBody>
          <a:bodyPr lIns="0" tIns="0" rIns="0" bIns="0" anchor="ctr"/>
          <a:lstStyle/>
          <a:p>
            <a:pPr lvl="0"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9" name="Shape 339"/>
          <p:cNvSpPr/>
          <p:nvPr>
            <p:ph type="title"/>
          </p:nvPr>
        </p:nvSpPr>
        <p:spPr>
          <a:xfrm>
            <a:off x="914400" y="0"/>
            <a:ext cx="11173067" cy="2016941"/>
          </a:xfrm>
          <a:prstGeom prst="rect">
            <a:avLst/>
          </a:prstGeom>
        </p:spPr>
        <p:txBody>
          <a:bodyPr lIns="38100" tIns="38100" rIns="38100" bIns="38100" anchor="b"/>
          <a:lstStyle>
            <a:lvl1pPr marL="69026" marR="69026" defTabSz="1296603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340" name="Shape 340"/>
          <p:cNvSpPr/>
          <p:nvPr>
            <p:ph type="body" idx="1"/>
          </p:nvPr>
        </p:nvSpPr>
        <p:spPr>
          <a:xfrm>
            <a:off x="880348" y="2274744"/>
            <a:ext cx="11201401" cy="7478856"/>
          </a:xfrm>
          <a:prstGeom prst="rect">
            <a:avLst/>
          </a:prstGeom>
        </p:spPr>
        <p:txBody>
          <a:bodyPr lIns="38100" tIns="38100" rIns="38100" bIns="38100"/>
          <a:lstStyle>
            <a:lvl1pPr marL="352917" marR="69026" indent="-309562" defTabSz="1296603">
              <a:spcBef>
                <a:spcPts val="2800"/>
              </a:spcBef>
              <a:buClr>
                <a:srgbClr val="FFFFFF"/>
              </a:buClr>
              <a:buFont typeface="Wingdings 2"/>
              <a:buChar char="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1pPr>
            <a:lvl2pPr marL="652955" marR="69026" indent="-298450" defTabSz="1296603">
              <a:spcBef>
                <a:spcPts val="800"/>
              </a:spcBef>
              <a:buClr>
                <a:srgbClr val="B5B5B5"/>
              </a:buClr>
              <a:buFont typeface="Wingdings 2"/>
              <a:buChar char="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2pPr>
            <a:lvl3pPr marL="905367" marR="69026" indent="-250825" defTabSz="1296603">
              <a:spcBef>
                <a:spcPts val="800"/>
              </a:spcBef>
              <a:buClr>
                <a:srgbClr val="FFFFFF"/>
              </a:buClr>
              <a:buFont typeface="Wingdings 2"/>
              <a:buChar char="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3pPr>
            <a:lvl4pPr marL="1168892" marR="69026" indent="-261937" defTabSz="1296603">
              <a:spcBef>
                <a:spcPts val="800"/>
              </a:spcBef>
              <a:buClr>
                <a:srgbClr val="B5B5B5"/>
              </a:buClr>
              <a:buFont typeface="Wingdings 2"/>
              <a:buChar char="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4pPr>
            <a:lvl5pPr marL="1419717" marR="69026" indent="-250825" defTabSz="1296603">
              <a:spcBef>
                <a:spcPts val="800"/>
              </a:spcBef>
              <a:buClr>
                <a:srgbClr val="FFFFFF"/>
              </a:buClr>
              <a:buFont typeface="Wingdings 2"/>
              <a:buChar char="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3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3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341" name="Shape 341"/>
          <p:cNvSpPr/>
          <p:nvPr>
            <p:ph type="sldNum" sz="quarter" idx="2"/>
          </p:nvPr>
        </p:nvSpPr>
        <p:spPr>
          <a:xfrm>
            <a:off x="11936734" y="9205181"/>
            <a:ext cx="190501" cy="195648"/>
          </a:xfrm>
          <a:prstGeom prst="rect">
            <a:avLst/>
          </a:prstGeom>
        </p:spPr>
        <p:txBody>
          <a:bodyPr lIns="0" tIns="0" rIns="0" bIns="0" anchor="ctr"/>
          <a:lstStyle>
            <a:lvl1pPr defTabSz="927100">
              <a:defRPr sz="1400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>
            <a:lvl2pPr marL="1114439" indent="-406400">
              <a:spcBef>
                <a:spcPts val="900"/>
              </a:spcBef>
              <a:buChar char="–"/>
              <a:defRPr sz="3800"/>
            </a:lvl2pPr>
            <a:lvl3pPr marL="1688479" indent="-330200">
              <a:spcBef>
                <a:spcPts val="700"/>
              </a:spcBef>
              <a:defRPr sz="3400"/>
            </a:lvl3pPr>
            <a:lvl4pPr marL="2338718" indent="-330200">
              <a:spcBef>
                <a:spcPts val="600"/>
              </a:spcBef>
              <a:buChar char="–"/>
              <a:defRPr sz="2800"/>
            </a:lvl4pPr>
            <a:lvl5pPr marL="2988959" indent="-3302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  <a:endParaRPr sz="4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  <a:endParaRPr sz="3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0627647" y="8882098"/>
            <a:ext cx="419374" cy="411622"/>
          </a:xfrm>
          <a:prstGeom prst="rect">
            <a:avLst/>
          </a:prstGeom>
          <a:ln w="12700">
            <a:miter lim="400000"/>
          </a:ln>
        </p:spPr>
        <p:txBody>
          <a:bodyPr wrap="none" lIns="76200" tIns="76200" rIns="76200" bIns="76200">
            <a:spAutoFit/>
          </a:bodyPr>
          <a:lstStyle>
            <a:lvl1pPr algn="ctr" defTabSz="6477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</p:sldLayoutIdLst>
  <p:transition spd="med" advClick="1"/>
  <p:txStyles>
    <p:titleStyle>
      <a:lvl1pPr marL="57799" marR="57799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57799" marR="57799" indent="2286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57799" marR="57799" indent="4572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57799" marR="57799" indent="6858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57799" marR="57799" indent="9144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57799" marR="57799" indent="11430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57799" marR="57799" indent="13716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57799" marR="57799" indent="16002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57799" marR="57799" indent="1828800" algn="ctr" defTabSz="1295400">
        <a:defRPr sz="62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540399" marR="57799" indent="-482600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1178607" marR="57799" indent="-47056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785596" marR="57799" indent="-427317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2527404" marR="57799" indent="-518885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3177644" marR="57799" indent="-518885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3827884" marR="57799" indent="-518885" defTabSz="1295400">
        <a:spcBef>
          <a:spcPts val="1000"/>
        </a:spcBef>
        <a:buSzPct val="171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4478124" marR="57799" indent="-518885" defTabSz="1295400">
        <a:spcBef>
          <a:spcPts val="1000"/>
        </a:spcBef>
        <a:buSzPct val="171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5128364" marR="57799" indent="-518885" defTabSz="1295400">
        <a:spcBef>
          <a:spcPts val="1000"/>
        </a:spcBef>
        <a:buSzPct val="171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5778605" marR="57799" indent="-518885" defTabSz="1295400">
        <a:spcBef>
          <a:spcPts val="1000"/>
        </a:spcBef>
        <a:buSzPct val="171000"/>
        <a:buChar char="•"/>
        <a:defRPr sz="44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 defTabSz="6477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0.jpe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gif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2.jpeg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3.jpe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4.jpe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5.jpe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6.jpe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7.jpeg"/></Relationships>

</file>

<file path=ppt/slides/_rels/slide1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8.jpeg"/></Relationships>

</file>

<file path=ppt/slides/_rels/slide1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9.jpeg"/></Relationships>

</file>

<file path=ppt/slides/_rels/slide1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
</file>

<file path=ppt/slides/_rels/slide1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jpeg"/></Relationships>

</file>

<file path=ppt/slides/_rels/slide1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jpeg"/></Relationships>

</file>

<file path=ppt/slides/_rels/slide1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jpeg"/></Relationships>

</file>

<file path=ppt/slides/_rels/slide1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4.jpeg"/></Relationships>

</file>

<file path=ppt/slides/_rels/slide1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5.jpeg"/></Relationships>

</file>

<file path=ppt/slides/_rels/slide1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6.jpeg"/></Relationships>

</file>

<file path=ppt/slides/_rels/slide1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7.jpeg"/></Relationships>

</file>

<file path=ppt/slides/_rels/slide1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8.jpeg"/></Relationships>

</file>

<file path=ppt/slides/_rels/slide1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9.jpeg"/></Relationships>

</file>

<file path=ppt/slides/_rels/slide1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50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/Relationships>

</file>

<file path=ppt/slides/_rels/slide1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51.jpeg"/></Relationships>

</file>

<file path=ppt/slides/_rels/slide1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6.png"/></Relationships>

</file>

<file path=ppt/slides/_rels/slide1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7.png"/></Relationships>

</file>

<file path=ppt/slides/_rels/slide1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8.png"/></Relationships>

</file>

<file path=ppt/slides/_rels/slide1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9.png"/></Relationships>

</file>

<file path=ppt/slides/_rels/slide1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00.png"/></Relationships>

</file>

<file path=ppt/slides/_rels/slide1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1.png"/></Relationships>

</file>

<file path=ppt/slides/_rels/slide1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01.png"/></Relationships>

</file>

<file path=ppt/slides/_rels/slide1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1.png"/></Relationships>

</file>

<file path=ppt/slides/_rels/slide1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0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
</file>

<file path=ppt/slides/_rels/slide1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1.png"/></Relationships>

</file>

<file path=ppt/slides/_rels/slide1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2.png"/></Relationships>

</file>

<file path=ppt/slides/_rels/slide1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2.png"/></Relationships>

</file>

<file path=ppt/slides/_rels/slide1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02.png"/></Relationships>

</file>

<file path=ppt/slides/_rels/slide1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2.png"/></Relationships>

</file>

<file path=ppt/slides/_rels/slide1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2.png"/></Relationships>

</file>

<file path=ppt/slides/_rels/slide1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Relationship Id="rId3" Type="http://schemas.openxmlformats.org/officeDocument/2006/relationships/image" Target="../media/image46.png"/><Relationship Id="rId4" Type="http://schemas.openxmlformats.org/officeDocument/2006/relationships/image" Target="../media/image79.png"/><Relationship Id="rId5" Type="http://schemas.openxmlformats.org/officeDocument/2006/relationships/image" Target="../media/image90.png"/></Relationships>

</file>

<file path=ppt/slides/_rels/slide1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
</file>

<file path=ppt/slides/_rels/slide1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3.png"/></Relationships>

</file>

<file path=ppt/slides/_rels/slide1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3.png"/><Relationship Id="rId3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image" Target="../media/image1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1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5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4.png"/><Relationship Id="rId3" Type="http://schemas.openxmlformats.org/officeDocument/2006/relationships/image" Target="../media/image1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7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8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44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4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8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tif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3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5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9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9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9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0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1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2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65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6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7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3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8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5.pn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6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0.pn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83.pn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7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8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9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9.pn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73.png"/><Relationship Id="rId3" Type="http://schemas.openxmlformats.org/officeDocument/2006/relationships/image" Target="../media/image90.pn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91.pn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92.pn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3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4.pn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8.jpe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title"/>
          </p:nvPr>
        </p:nvSpPr>
        <p:spPr>
          <a:xfrm>
            <a:off x="1054100" y="520700"/>
            <a:ext cx="10883900" cy="33020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Virginia’s Geologic Diversity</a:t>
            </a:r>
          </a:p>
        </p:txBody>
      </p:sp>
      <p:sp>
        <p:nvSpPr>
          <p:cNvPr id="346" name="Shape 346"/>
          <p:cNvSpPr/>
          <p:nvPr>
            <p:ph type="body" idx="1"/>
          </p:nvPr>
        </p:nvSpPr>
        <p:spPr>
          <a:xfrm>
            <a:off x="1270000" y="4406900"/>
            <a:ext cx="10464800" cy="2374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Eric J. Pyle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Department of Geology 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&amp; Environmental Science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James Madison University</a:t>
            </a:r>
          </a:p>
        </p:txBody>
      </p:sp>
      <p:pic>
        <p:nvPicPr>
          <p:cNvPr id="347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0" y="6775704"/>
            <a:ext cx="3598333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2701534" y="8623299"/>
            <a:ext cx="76017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With graphic design work by Drs. Lynn Fichter and Steve Whitmeyer, JMU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Rhy-2D1.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246097"/>
            <a:ext cx="9537700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3797300" y="72009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Rhyolite:</a:t>
            </a:r>
          </a:p>
        </p:txBody>
      </p:sp>
      <p:sp>
        <p:nvSpPr>
          <p:cNvPr id="388" name="Shape 388"/>
          <p:cNvSpPr/>
          <p:nvPr/>
        </p:nvSpPr>
        <p:spPr>
          <a:xfrm>
            <a:off x="4064000" y="7924800"/>
            <a:ext cx="4876800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2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2200"/>
              <a:t>Minerals cannot be identified in hand specimen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" grpId="1"/>
      <p:bldP build="whole" bldLvl="1" animBg="1" rev="0" advAuto="0" spid="388" grpId="2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roup 997"/>
          <p:cNvGrpSpPr/>
          <p:nvPr/>
        </p:nvGrpSpPr>
        <p:grpSpPr>
          <a:xfrm>
            <a:off x="0" y="0"/>
            <a:ext cx="11986543" cy="9737796"/>
            <a:chOff x="0" y="0"/>
            <a:chExt cx="11986542" cy="9737795"/>
          </a:xfrm>
        </p:grpSpPr>
        <p:pic>
          <p:nvPicPr>
            <p:cNvPr id="994" name="image.jpg"/>
            <p:cNvPicPr/>
            <p:nvPr/>
          </p:nvPicPr>
          <p:blipFill>
            <a:blip r:embed="rId2">
              <a:extLst/>
            </a:blip>
            <a:srcRect l="8349" t="19516" r="17" b="15227"/>
            <a:stretch>
              <a:fillRect/>
            </a:stretch>
          </p:blipFill>
          <p:spPr>
            <a:xfrm>
              <a:off x="0" y="0"/>
              <a:ext cx="11986543" cy="973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5" name="Shape 995"/>
            <p:cNvSpPr/>
            <p:nvPr/>
          </p:nvSpPr>
          <p:spPr>
            <a:xfrm rot="19260000">
              <a:off x="5376432" y="1898923"/>
              <a:ext cx="979344" cy="27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Rae Province</a:t>
              </a:r>
            </a:p>
          </p:txBody>
        </p:sp>
        <p:sp>
          <p:nvSpPr>
            <p:cNvPr id="996" name="Shape 996"/>
            <p:cNvSpPr/>
            <p:nvPr/>
          </p:nvSpPr>
          <p:spPr>
            <a:xfrm rot="19260000">
              <a:off x="4958319" y="3175666"/>
              <a:ext cx="712274" cy="3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Hearne Province</a:t>
              </a:r>
            </a:p>
          </p:txBody>
        </p:sp>
      </p:grpSp>
      <p:sp>
        <p:nvSpPr>
          <p:cNvPr id="998" name="Shape 998"/>
          <p:cNvSpPr/>
          <p:nvPr/>
        </p:nvSpPr>
        <p:spPr>
          <a:xfrm>
            <a:off x="8750691" y="7696200"/>
            <a:ext cx="4254501" cy="321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Arc accretion: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Great Bear, La Ronge,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Torngat arcs, etc.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</a:p>
        </p:txBody>
      </p:sp>
      <p:sp>
        <p:nvSpPr>
          <p:cNvPr id="999" name="Shape 999"/>
          <p:cNvSpPr/>
          <p:nvPr/>
        </p:nvSpPr>
        <p:spPr>
          <a:xfrm>
            <a:off x="10060510" y="1193800"/>
            <a:ext cx="26224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1880-1860 Ma</a:t>
            </a:r>
          </a:p>
        </p:txBody>
      </p:sp>
      <p:sp>
        <p:nvSpPr>
          <p:cNvPr id="1000" name="Shape 1000"/>
          <p:cNvSpPr/>
          <p:nvPr/>
        </p:nvSpPr>
        <p:spPr>
          <a:xfrm>
            <a:off x="144067" y="3768231"/>
            <a:ext cx="196036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Assembly of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Laurentian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craton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roup 1005"/>
          <p:cNvGrpSpPr/>
          <p:nvPr/>
        </p:nvGrpSpPr>
        <p:grpSpPr>
          <a:xfrm>
            <a:off x="0" y="0"/>
            <a:ext cx="11986543" cy="9737796"/>
            <a:chOff x="0" y="0"/>
            <a:chExt cx="11986542" cy="9737795"/>
          </a:xfrm>
        </p:grpSpPr>
        <p:pic>
          <p:nvPicPr>
            <p:cNvPr id="1002" name="image.jpg"/>
            <p:cNvPicPr/>
            <p:nvPr/>
          </p:nvPicPr>
          <p:blipFill>
            <a:blip r:embed="rId2">
              <a:extLst/>
            </a:blip>
            <a:srcRect l="8349" t="19516" r="17" b="15227"/>
            <a:stretch>
              <a:fillRect/>
            </a:stretch>
          </p:blipFill>
          <p:spPr>
            <a:xfrm>
              <a:off x="0" y="0"/>
              <a:ext cx="11986543" cy="973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3" name="Shape 1003"/>
            <p:cNvSpPr/>
            <p:nvPr/>
          </p:nvSpPr>
          <p:spPr>
            <a:xfrm rot="19260000">
              <a:off x="5376432" y="1898923"/>
              <a:ext cx="979344" cy="27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Rae Province</a:t>
              </a:r>
            </a:p>
          </p:txBody>
        </p:sp>
        <p:sp>
          <p:nvSpPr>
            <p:cNvPr id="1004" name="Shape 1004"/>
            <p:cNvSpPr/>
            <p:nvPr/>
          </p:nvSpPr>
          <p:spPr>
            <a:xfrm rot="19260000">
              <a:off x="4958319" y="3175666"/>
              <a:ext cx="712274" cy="3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Hearne Province</a:t>
              </a:r>
            </a:p>
          </p:txBody>
        </p:sp>
      </p:grpSp>
      <p:sp>
        <p:nvSpPr>
          <p:cNvPr id="1006" name="Shape 1006"/>
          <p:cNvSpPr/>
          <p:nvPr/>
        </p:nvSpPr>
        <p:spPr>
          <a:xfrm>
            <a:off x="8662446" y="7264400"/>
            <a:ext cx="4343401" cy="570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Arc accretion: Narsajuaq,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Pembine-Wausau, etc.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Wopmay orogen,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Southeast thrusting along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Snowbird tectonic zone</a:t>
            </a:r>
          </a:p>
        </p:txBody>
      </p:sp>
      <p:sp>
        <p:nvSpPr>
          <p:cNvPr id="1007" name="Shape 1007"/>
          <p:cNvSpPr/>
          <p:nvPr/>
        </p:nvSpPr>
        <p:spPr>
          <a:xfrm>
            <a:off x="10060510" y="1193800"/>
            <a:ext cx="26224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1860-1840 Ma</a:t>
            </a:r>
          </a:p>
        </p:txBody>
      </p:sp>
      <p:sp>
        <p:nvSpPr>
          <p:cNvPr id="1008" name="Shape 1008"/>
          <p:cNvSpPr/>
          <p:nvPr/>
        </p:nvSpPr>
        <p:spPr>
          <a:xfrm>
            <a:off x="144067" y="3768231"/>
            <a:ext cx="196036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Assembly of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Laurentian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craton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13"/>
          <p:cNvGrpSpPr/>
          <p:nvPr/>
        </p:nvGrpSpPr>
        <p:grpSpPr>
          <a:xfrm>
            <a:off x="0" y="0"/>
            <a:ext cx="11986543" cy="9737796"/>
            <a:chOff x="0" y="0"/>
            <a:chExt cx="11986542" cy="9737795"/>
          </a:xfrm>
        </p:grpSpPr>
        <p:pic>
          <p:nvPicPr>
            <p:cNvPr id="1010" name="image.jpg"/>
            <p:cNvPicPr/>
            <p:nvPr/>
          </p:nvPicPr>
          <p:blipFill>
            <a:blip r:embed="rId2">
              <a:extLst/>
            </a:blip>
            <a:srcRect l="8349" t="19516" r="17" b="15227"/>
            <a:stretch>
              <a:fillRect/>
            </a:stretch>
          </p:blipFill>
          <p:spPr>
            <a:xfrm>
              <a:off x="0" y="0"/>
              <a:ext cx="11986543" cy="973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1" name="Shape 1011"/>
            <p:cNvSpPr/>
            <p:nvPr/>
          </p:nvSpPr>
          <p:spPr>
            <a:xfrm rot="19260000">
              <a:off x="5376432" y="1898923"/>
              <a:ext cx="979344" cy="27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Rae Province</a:t>
              </a:r>
            </a:p>
          </p:txBody>
        </p:sp>
        <p:sp>
          <p:nvSpPr>
            <p:cNvPr id="1012" name="Shape 1012"/>
            <p:cNvSpPr/>
            <p:nvPr/>
          </p:nvSpPr>
          <p:spPr>
            <a:xfrm rot="19260000">
              <a:off x="4958319" y="3175666"/>
              <a:ext cx="712274" cy="3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Hearne Province</a:t>
              </a:r>
            </a:p>
          </p:txBody>
        </p:sp>
      </p:grpSp>
      <p:sp>
        <p:nvSpPr>
          <p:cNvPr id="1014" name="Shape 1014"/>
          <p:cNvSpPr/>
          <p:nvPr/>
        </p:nvSpPr>
        <p:spPr>
          <a:xfrm>
            <a:off x="7581900" y="7956408"/>
            <a:ext cx="5422900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Trans Hudson / Penokean orogens: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accretion of Sask Block, Superior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Province, and Marshfield terrane</a:t>
            </a:r>
          </a:p>
        </p:txBody>
      </p:sp>
      <p:sp>
        <p:nvSpPr>
          <p:cNvPr id="1015" name="Shape 1015"/>
          <p:cNvSpPr/>
          <p:nvPr/>
        </p:nvSpPr>
        <p:spPr>
          <a:xfrm>
            <a:off x="10060510" y="1193800"/>
            <a:ext cx="26224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1840-1820 Ma</a:t>
            </a:r>
          </a:p>
        </p:txBody>
      </p:sp>
      <p:sp>
        <p:nvSpPr>
          <p:cNvPr id="1016" name="Shape 1016"/>
          <p:cNvSpPr/>
          <p:nvPr/>
        </p:nvSpPr>
        <p:spPr>
          <a:xfrm>
            <a:off x="144067" y="3768231"/>
            <a:ext cx="196036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Assembly of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Laurentian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craton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roup 1021"/>
          <p:cNvGrpSpPr/>
          <p:nvPr/>
        </p:nvGrpSpPr>
        <p:grpSpPr>
          <a:xfrm>
            <a:off x="0" y="0"/>
            <a:ext cx="11986543" cy="9737796"/>
            <a:chOff x="0" y="0"/>
            <a:chExt cx="11986542" cy="9737795"/>
          </a:xfrm>
        </p:grpSpPr>
        <p:pic>
          <p:nvPicPr>
            <p:cNvPr id="1018" name="image.jpg"/>
            <p:cNvPicPr/>
            <p:nvPr/>
          </p:nvPicPr>
          <p:blipFill>
            <a:blip r:embed="rId2">
              <a:extLst/>
            </a:blip>
            <a:srcRect l="8349" t="19516" r="17" b="15227"/>
            <a:stretch>
              <a:fillRect/>
            </a:stretch>
          </p:blipFill>
          <p:spPr>
            <a:xfrm>
              <a:off x="0" y="0"/>
              <a:ext cx="11986543" cy="973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9" name="Shape 1019"/>
            <p:cNvSpPr/>
            <p:nvPr/>
          </p:nvSpPr>
          <p:spPr>
            <a:xfrm rot="19260000">
              <a:off x="5376432" y="1898923"/>
              <a:ext cx="979344" cy="27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Rae Province</a:t>
              </a:r>
            </a:p>
          </p:txBody>
        </p:sp>
        <p:sp>
          <p:nvSpPr>
            <p:cNvPr id="1020" name="Shape 1020"/>
            <p:cNvSpPr/>
            <p:nvPr/>
          </p:nvSpPr>
          <p:spPr>
            <a:xfrm rot="19260000">
              <a:off x="4958319" y="3175666"/>
              <a:ext cx="712274" cy="3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Hearne Province</a:t>
              </a:r>
            </a:p>
          </p:txBody>
        </p:sp>
      </p:grpSp>
      <p:sp>
        <p:nvSpPr>
          <p:cNvPr id="1022" name="Shape 1022"/>
          <p:cNvSpPr/>
          <p:nvPr/>
        </p:nvSpPr>
        <p:spPr>
          <a:xfrm>
            <a:off x="7581900" y="7951893"/>
            <a:ext cx="5422900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Trans Hudson / Penokean orogens: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accretion of Medicine Hat Block,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and Wyoming Province;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Makkovik orogen in northeast</a:t>
            </a:r>
          </a:p>
        </p:txBody>
      </p:sp>
      <p:sp>
        <p:nvSpPr>
          <p:cNvPr id="1023" name="Shape 1023"/>
          <p:cNvSpPr/>
          <p:nvPr/>
        </p:nvSpPr>
        <p:spPr>
          <a:xfrm>
            <a:off x="10060510" y="1193800"/>
            <a:ext cx="26224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1820-1800 Ma</a:t>
            </a:r>
          </a:p>
        </p:txBody>
      </p:sp>
      <p:sp>
        <p:nvSpPr>
          <p:cNvPr id="1024" name="Shape 1024"/>
          <p:cNvSpPr/>
          <p:nvPr/>
        </p:nvSpPr>
        <p:spPr>
          <a:xfrm>
            <a:off x="144067" y="3768231"/>
            <a:ext cx="196036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Assembly of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Laurentian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craton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.jpg"/>
          <p:cNvPicPr/>
          <p:nvPr/>
        </p:nvPicPr>
        <p:blipFill>
          <a:blip r:embed="rId2">
            <a:extLst/>
          </a:blip>
          <a:srcRect l="8349" t="19489" r="17" b="15254"/>
          <a:stretch>
            <a:fillRect/>
          </a:stretch>
        </p:blipFill>
        <p:spPr>
          <a:xfrm>
            <a:off x="0" y="0"/>
            <a:ext cx="11986543" cy="9737796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Shape 1027"/>
          <p:cNvSpPr/>
          <p:nvPr/>
        </p:nvSpPr>
        <p:spPr>
          <a:xfrm>
            <a:off x="8511053" y="7581900"/>
            <a:ext cx="4495801" cy="570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Accretion of Archean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Grouse Creek Block,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Selway Terrane, and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Mojave Province;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Yavapai arcs outboard</a:t>
            </a:r>
          </a:p>
        </p:txBody>
      </p:sp>
      <p:sp>
        <p:nvSpPr>
          <p:cNvPr id="1028" name="Shape 1028"/>
          <p:cNvSpPr/>
          <p:nvPr/>
        </p:nvSpPr>
        <p:spPr>
          <a:xfrm>
            <a:off x="3467100" y="8013700"/>
            <a:ext cx="1841500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spcBef>
                <a:spcPts val="700"/>
              </a:spcBef>
              <a:defRPr sz="1800"/>
            </a:pPr>
            <a:r>
              <a: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T</a:t>
            </a:r>
            <a:r>
              <a:rPr baseline="-19571" sz="1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DM </a:t>
            </a:r>
            <a:r>
              <a: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= 2.5 - 2.3 Ga</a:t>
            </a:r>
          </a:p>
        </p:txBody>
      </p:sp>
      <p:sp>
        <p:nvSpPr>
          <p:cNvPr id="1029" name="Shape 1029"/>
          <p:cNvSpPr/>
          <p:nvPr/>
        </p:nvSpPr>
        <p:spPr>
          <a:xfrm>
            <a:off x="10027491" y="1193800"/>
            <a:ext cx="262245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1790-1770 Ma</a:t>
            </a:r>
          </a:p>
        </p:txBody>
      </p:sp>
      <p:sp>
        <p:nvSpPr>
          <p:cNvPr id="1030" name="Shape 1030"/>
          <p:cNvSpPr/>
          <p:nvPr/>
        </p:nvSpPr>
        <p:spPr>
          <a:xfrm>
            <a:off x="57511" y="3768231"/>
            <a:ext cx="15507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Juvenile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terrane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accretion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image.jpg"/>
          <p:cNvPicPr/>
          <p:nvPr/>
        </p:nvPicPr>
        <p:blipFill>
          <a:blip r:embed="rId2">
            <a:extLst/>
          </a:blip>
          <a:srcRect l="8349" t="19489" r="17" b="15254"/>
          <a:stretch>
            <a:fillRect/>
          </a:stretch>
        </p:blipFill>
        <p:spPr>
          <a:xfrm>
            <a:off x="419100" y="-12700"/>
            <a:ext cx="11986543" cy="9737796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/>
          <p:nvPr/>
        </p:nvSpPr>
        <p:spPr>
          <a:xfrm>
            <a:off x="8510546" y="7785100"/>
            <a:ext cx="434061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Yavapai Province: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 Banda Sea-style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assembly of arcs</a:t>
            </a:r>
          </a:p>
        </p:txBody>
      </p:sp>
      <p:sp>
        <p:nvSpPr>
          <p:cNvPr id="1034" name="Shape 1034"/>
          <p:cNvSpPr/>
          <p:nvPr/>
        </p:nvSpPr>
        <p:spPr>
          <a:xfrm>
            <a:off x="10446591" y="1181100"/>
            <a:ext cx="262245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1750-1720 Ma</a:t>
            </a:r>
          </a:p>
        </p:txBody>
      </p:sp>
      <p:sp>
        <p:nvSpPr>
          <p:cNvPr id="1035" name="Shape 1035"/>
          <p:cNvSpPr/>
          <p:nvPr/>
        </p:nvSpPr>
        <p:spPr>
          <a:xfrm>
            <a:off x="476611" y="3755531"/>
            <a:ext cx="15507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Juvenile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terrane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accretion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88800" cy="974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Shape 1038"/>
          <p:cNvSpPr/>
          <p:nvPr/>
        </p:nvSpPr>
        <p:spPr>
          <a:xfrm>
            <a:off x="8584339" y="7951893"/>
            <a:ext cx="4419601" cy="445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Granite-Rhyolite Province: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includes Elzevir Block &amp;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Pinware Terrane;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Note Appalachian outliers</a:t>
            </a:r>
          </a:p>
        </p:txBody>
      </p:sp>
      <p:sp>
        <p:nvSpPr>
          <p:cNvPr id="1039" name="Shape 1039"/>
          <p:cNvSpPr/>
          <p:nvPr/>
        </p:nvSpPr>
        <p:spPr>
          <a:xfrm>
            <a:off x="10027491" y="1193800"/>
            <a:ext cx="262245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1550-1350 Ma</a:t>
            </a:r>
          </a:p>
        </p:txBody>
      </p:sp>
      <p:sp>
        <p:nvSpPr>
          <p:cNvPr id="1040" name="Shape 1040"/>
          <p:cNvSpPr/>
          <p:nvPr/>
        </p:nvSpPr>
        <p:spPr>
          <a:xfrm>
            <a:off x="57511" y="3768231"/>
            <a:ext cx="15507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Juvenile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terrane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accretion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88800" cy="974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3" name="Shape 1043"/>
          <p:cNvSpPr/>
          <p:nvPr/>
        </p:nvSpPr>
        <p:spPr>
          <a:xfrm>
            <a:off x="8751147" y="8013700"/>
            <a:ext cx="4254501" cy="383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Granite-Rhyolite granitoids: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A-type plutons stitch much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of southern Laurentia</a:t>
            </a:r>
          </a:p>
        </p:txBody>
      </p:sp>
      <p:sp>
        <p:nvSpPr>
          <p:cNvPr id="1044" name="Shape 1044"/>
          <p:cNvSpPr/>
          <p:nvPr/>
        </p:nvSpPr>
        <p:spPr>
          <a:xfrm>
            <a:off x="10027491" y="1193800"/>
            <a:ext cx="262245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1550-1350 Ma</a:t>
            </a:r>
          </a:p>
        </p:txBody>
      </p:sp>
      <p:sp>
        <p:nvSpPr>
          <p:cNvPr id="1045" name="Shape 1045"/>
          <p:cNvSpPr/>
          <p:nvPr/>
        </p:nvSpPr>
        <p:spPr>
          <a:xfrm>
            <a:off x="78087" y="3768231"/>
            <a:ext cx="159851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Granitoid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intrusion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88800" cy="974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Shape 1048"/>
          <p:cNvSpPr/>
          <p:nvPr/>
        </p:nvSpPr>
        <p:spPr>
          <a:xfrm>
            <a:off x="2754489" y="7924800"/>
            <a:ext cx="433494" cy="433493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049" name="Shape 1049"/>
          <p:cNvSpPr/>
          <p:nvPr/>
        </p:nvSpPr>
        <p:spPr>
          <a:xfrm>
            <a:off x="8546289" y="7951893"/>
            <a:ext cx="4457701" cy="445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Grenville Province: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includes Llano Province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&amp; Frontenac Block;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transfer of Caborca Block</a:t>
            </a:r>
          </a:p>
        </p:txBody>
      </p:sp>
      <p:sp>
        <p:nvSpPr>
          <p:cNvPr id="1050" name="Shape 1050"/>
          <p:cNvSpPr/>
          <p:nvPr/>
        </p:nvSpPr>
        <p:spPr>
          <a:xfrm>
            <a:off x="10027491" y="1193800"/>
            <a:ext cx="262245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1300-1000 Ma</a:t>
            </a:r>
          </a:p>
        </p:txBody>
      </p:sp>
      <p:sp>
        <p:nvSpPr>
          <p:cNvPr id="1051" name="Shape 1051"/>
          <p:cNvSpPr/>
          <p:nvPr/>
        </p:nvSpPr>
        <p:spPr>
          <a:xfrm>
            <a:off x="78955" y="3768231"/>
            <a:ext cx="179454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Continent-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continent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collisions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88800" cy="974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/>
          <p:nvPr/>
        </p:nvSpPr>
        <p:spPr>
          <a:xfrm>
            <a:off x="8801127" y="8017368"/>
            <a:ext cx="4203701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Grenville granitoids: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intrude older terranes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as far west as Colorado</a:t>
            </a:r>
          </a:p>
        </p:txBody>
      </p:sp>
      <p:sp>
        <p:nvSpPr>
          <p:cNvPr id="1055" name="Shape 1055"/>
          <p:cNvSpPr/>
          <p:nvPr/>
        </p:nvSpPr>
        <p:spPr>
          <a:xfrm>
            <a:off x="10015367" y="1193800"/>
            <a:ext cx="24065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1300-950 Ma</a:t>
            </a:r>
          </a:p>
        </p:txBody>
      </p:sp>
      <p:sp>
        <p:nvSpPr>
          <p:cNvPr id="1056" name="Shape 1056"/>
          <p:cNvSpPr/>
          <p:nvPr/>
        </p:nvSpPr>
        <p:spPr>
          <a:xfrm>
            <a:off x="78087" y="3768231"/>
            <a:ext cx="159851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Granitoid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intrusion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edimentary_540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" y="0"/>
            <a:ext cx="10363201" cy="9633938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1115255" y="0"/>
            <a:ext cx="426143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Sedimentary Rocks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archaencrato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5900" y="134696"/>
            <a:ext cx="10020300" cy="9479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9031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1" name="Shape 1061"/>
          <p:cNvSpPr/>
          <p:nvPr/>
        </p:nvSpPr>
        <p:spPr>
          <a:xfrm>
            <a:off x="1492671" y="114300"/>
            <a:ext cx="335732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Late Precambrian - 550</a:t>
            </a:r>
          </a:p>
        </p:txBody>
      </p:sp>
      <p:sp>
        <p:nvSpPr>
          <p:cNvPr id="1062" name="Shape 1062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63" name="Shape 1063"/>
          <p:cNvSpPr/>
          <p:nvPr/>
        </p:nvSpPr>
        <p:spPr>
          <a:xfrm>
            <a:off x="7785100" y="57404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64" name="Shape 1064"/>
          <p:cNvSpPr/>
          <p:nvPr/>
        </p:nvSpPr>
        <p:spPr>
          <a:xfrm flipV="1">
            <a:off x="7998866" y="61264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0" advTm="1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Shape 1067"/>
          <p:cNvSpPr/>
          <p:nvPr/>
        </p:nvSpPr>
        <p:spPr>
          <a:xfrm>
            <a:off x="1569044" y="139700"/>
            <a:ext cx="325537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Middle Cambrian - 510</a:t>
            </a:r>
          </a:p>
        </p:txBody>
      </p:sp>
      <p:sp>
        <p:nvSpPr>
          <p:cNvPr id="1068" name="Shape 1068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69" name="Shape 1069"/>
          <p:cNvSpPr/>
          <p:nvPr/>
        </p:nvSpPr>
        <p:spPr>
          <a:xfrm>
            <a:off x="7747000" y="57531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70" name="Shape 1070"/>
          <p:cNvSpPr/>
          <p:nvPr/>
        </p:nvSpPr>
        <p:spPr>
          <a:xfrm flipV="1">
            <a:off x="7960766" y="61391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0" advTm="1000">
    <p:dissolv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9031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3" name="Shape 1073"/>
          <p:cNvSpPr/>
          <p:nvPr/>
        </p:nvSpPr>
        <p:spPr>
          <a:xfrm>
            <a:off x="1530871" y="127000"/>
            <a:ext cx="2950721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Late Cambrian - 500</a:t>
            </a:r>
          </a:p>
        </p:txBody>
      </p:sp>
      <p:sp>
        <p:nvSpPr>
          <p:cNvPr id="1074" name="Shape 1074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75" name="Shape 1075"/>
          <p:cNvSpPr/>
          <p:nvPr/>
        </p:nvSpPr>
        <p:spPr>
          <a:xfrm>
            <a:off x="7772400" y="57531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76" name="Shape 1076"/>
          <p:cNvSpPr/>
          <p:nvPr/>
        </p:nvSpPr>
        <p:spPr>
          <a:xfrm flipV="1">
            <a:off x="7986166" y="61391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0" advTm="1000">
    <p:dissolv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9031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9" name="Shape 1079"/>
          <p:cNvSpPr/>
          <p:nvPr/>
        </p:nvSpPr>
        <p:spPr>
          <a:xfrm>
            <a:off x="1590278" y="254000"/>
            <a:ext cx="3187506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Early Ordovician - 485</a:t>
            </a:r>
          </a:p>
        </p:txBody>
      </p:sp>
      <p:sp>
        <p:nvSpPr>
          <p:cNvPr id="1080" name="Shape 1080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81" name="Shape 1081"/>
          <p:cNvSpPr/>
          <p:nvPr/>
        </p:nvSpPr>
        <p:spPr>
          <a:xfrm>
            <a:off x="7721600" y="57912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82" name="Shape 1082"/>
          <p:cNvSpPr/>
          <p:nvPr/>
        </p:nvSpPr>
        <p:spPr>
          <a:xfrm flipV="1">
            <a:off x="7935366" y="61772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0" advTm="1000">
    <p:dissolv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Shape 1085"/>
          <p:cNvSpPr/>
          <p:nvPr/>
        </p:nvSpPr>
        <p:spPr>
          <a:xfrm>
            <a:off x="1615554" y="190500"/>
            <a:ext cx="339095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Middle Ordovician - 470</a:t>
            </a:r>
          </a:p>
        </p:txBody>
      </p:sp>
      <p:sp>
        <p:nvSpPr>
          <p:cNvPr id="1086" name="Shape 1086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87" name="Shape 1087"/>
          <p:cNvSpPr/>
          <p:nvPr/>
        </p:nvSpPr>
        <p:spPr>
          <a:xfrm>
            <a:off x="7721600" y="58166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88" name="Shape 1088"/>
          <p:cNvSpPr/>
          <p:nvPr/>
        </p:nvSpPr>
        <p:spPr>
          <a:xfrm flipV="1">
            <a:off x="7935366" y="62026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0" advTm="1000">
    <p:dissolv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Shape 1091"/>
          <p:cNvSpPr/>
          <p:nvPr/>
        </p:nvSpPr>
        <p:spPr>
          <a:xfrm>
            <a:off x="1602779" y="177800"/>
            <a:ext cx="3086304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Late Ordovician - 450</a:t>
            </a:r>
          </a:p>
        </p:txBody>
      </p:sp>
      <p:sp>
        <p:nvSpPr>
          <p:cNvPr id="1092" name="Shape 1092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93" name="Shape 1093"/>
          <p:cNvSpPr/>
          <p:nvPr/>
        </p:nvSpPr>
        <p:spPr>
          <a:xfrm>
            <a:off x="7708900" y="57531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094" name="Shape 1094"/>
          <p:cNvSpPr/>
          <p:nvPr/>
        </p:nvSpPr>
        <p:spPr>
          <a:xfrm flipV="1">
            <a:off x="7922666" y="61391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0" advTm="1000">
    <p:dissolv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224" y="-3669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Shape 1097"/>
          <p:cNvSpPr/>
          <p:nvPr/>
        </p:nvSpPr>
        <p:spPr>
          <a:xfrm>
            <a:off x="1770709" y="146050"/>
            <a:ext cx="242024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Early Silurian - 430</a:t>
            </a:r>
          </a:p>
        </p:txBody>
      </p:sp>
      <p:sp>
        <p:nvSpPr>
          <p:cNvPr id="1098" name="Shape 1098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099" name="Shape 1099"/>
          <p:cNvSpPr/>
          <p:nvPr/>
        </p:nvSpPr>
        <p:spPr>
          <a:xfrm>
            <a:off x="7727577" y="5784850"/>
            <a:ext cx="702077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algn="ctr" defTabSz="584200">
              <a:defRPr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100" name="Shape 1100"/>
          <p:cNvSpPr/>
          <p:nvPr/>
        </p:nvSpPr>
        <p:spPr>
          <a:xfrm flipV="1">
            <a:off x="7884566" y="61772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Shape 1103"/>
          <p:cNvSpPr/>
          <p:nvPr/>
        </p:nvSpPr>
        <p:spPr>
          <a:xfrm>
            <a:off x="1556270" y="190500"/>
            <a:ext cx="264592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Late Silurian - 420</a:t>
            </a:r>
          </a:p>
        </p:txBody>
      </p:sp>
      <p:sp>
        <p:nvSpPr>
          <p:cNvPr id="1104" name="Shape 1104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  <p:sp>
        <p:nvSpPr>
          <p:cNvPr id="1105" name="Shape 1105"/>
          <p:cNvSpPr/>
          <p:nvPr/>
        </p:nvSpPr>
        <p:spPr>
          <a:xfrm rot="18060000">
            <a:off x="6216060" y="6019074"/>
            <a:ext cx="30549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Central Appalachian Basin</a:t>
            </a:r>
          </a:p>
        </p:txBody>
      </p:sp>
      <p:sp>
        <p:nvSpPr>
          <p:cNvPr id="1106" name="Shape 1106"/>
          <p:cNvSpPr/>
          <p:nvPr/>
        </p:nvSpPr>
        <p:spPr>
          <a:xfrm>
            <a:off x="7696200" y="5778500"/>
            <a:ext cx="81563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2400">
                <a:solidFill>
                  <a:srgbClr val="9929BD"/>
                </a:solidFill>
                <a:uFill>
                  <a:solidFill>
                    <a:srgbClr val="9929BD"/>
                  </a:solidFill>
                </a:uFill>
              </a:rPr>
              <a:t>JMU</a:t>
            </a:r>
          </a:p>
        </p:txBody>
      </p:sp>
      <p:sp>
        <p:nvSpPr>
          <p:cNvPr id="1107" name="Shape 1107"/>
          <p:cNvSpPr/>
          <p:nvPr/>
        </p:nvSpPr>
        <p:spPr>
          <a:xfrm flipV="1">
            <a:off x="7909966" y="6164560"/>
            <a:ext cx="217191" cy="481906"/>
          </a:xfrm>
          <a:prstGeom prst="line">
            <a:avLst/>
          </a:prstGeom>
          <a:ln w="25400">
            <a:solidFill>
              <a:srgbClr val="9929B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5" grpId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9031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Shape 1110"/>
          <p:cNvSpPr/>
          <p:nvPr/>
        </p:nvSpPr>
        <p:spPr>
          <a:xfrm>
            <a:off x="1560512" y="190500"/>
            <a:ext cx="3018438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Early Devonian - 400</a:t>
            </a:r>
          </a:p>
        </p:txBody>
      </p:sp>
      <p:sp>
        <p:nvSpPr>
          <p:cNvPr id="1111" name="Shape 1111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736600"/>
            <a:ext cx="9118600" cy="683895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5655940" y="101600"/>
            <a:ext cx="168246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Breccia</a:t>
            </a:r>
          </a:p>
        </p:txBody>
      </p:sp>
      <p:sp>
        <p:nvSpPr>
          <p:cNvPr id="395" name="Shape 395"/>
          <p:cNvSpPr/>
          <p:nvPr/>
        </p:nvSpPr>
        <p:spPr>
          <a:xfrm>
            <a:off x="2123746" y="7708900"/>
            <a:ext cx="87468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Poorly sorted, angular clasts, matrix-supported</a:t>
            </a:r>
          </a:p>
        </p:txBody>
      </p:sp>
    </p:spTree>
  </p:cSld>
  <p:clrMapOvr>
    <a:masterClrMapping/>
  </p:clrMapOvr>
  <p:transition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Shape 1114"/>
          <p:cNvSpPr/>
          <p:nvPr/>
        </p:nvSpPr>
        <p:spPr>
          <a:xfrm>
            <a:off x="1522288" y="114300"/>
            <a:ext cx="3221886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Middle Devonian - 385</a:t>
            </a:r>
          </a:p>
        </p:txBody>
      </p:sp>
      <p:sp>
        <p:nvSpPr>
          <p:cNvPr id="1115" name="Shape 1115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0" advTm="1000">
    <p:dissolv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9031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Shape 1118"/>
          <p:cNvSpPr/>
          <p:nvPr/>
        </p:nvSpPr>
        <p:spPr>
          <a:xfrm>
            <a:off x="1539503" y="114300"/>
            <a:ext cx="354305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Early Mississippian - 345</a:t>
            </a:r>
          </a:p>
        </p:txBody>
      </p:sp>
      <p:sp>
        <p:nvSpPr>
          <p:cNvPr id="1119" name="Shape 1119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0" advTm="1000">
    <p:dissolv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Shape 1122"/>
          <p:cNvSpPr/>
          <p:nvPr/>
        </p:nvSpPr>
        <p:spPr>
          <a:xfrm>
            <a:off x="1509142" y="165100"/>
            <a:ext cx="367997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Late Pennsylvanian – 300</a:t>
            </a:r>
          </a:p>
        </p:txBody>
      </p:sp>
      <p:sp>
        <p:nvSpPr>
          <p:cNvPr id="1123" name="Shape 1123"/>
          <p:cNvSpPr/>
          <p:nvPr/>
        </p:nvSpPr>
        <p:spPr>
          <a:xfrm>
            <a:off x="10296574" y="9423400"/>
            <a:ext cx="272628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Shape 1126"/>
          <p:cNvSpPr/>
          <p:nvPr/>
        </p:nvSpPr>
        <p:spPr>
          <a:xfrm>
            <a:off x="1581301" y="133350"/>
            <a:ext cx="274826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Middle Permian - 275</a:t>
            </a:r>
          </a:p>
        </p:txBody>
      </p:sp>
      <p:sp>
        <p:nvSpPr>
          <p:cNvPr id="1127" name="Shape 1127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Shape 1130"/>
          <p:cNvSpPr/>
          <p:nvPr/>
        </p:nvSpPr>
        <p:spPr>
          <a:xfrm>
            <a:off x="1552702" y="196850"/>
            <a:ext cx="244986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Late Permian - 260</a:t>
            </a:r>
          </a:p>
        </p:txBody>
      </p:sp>
      <p:sp>
        <p:nvSpPr>
          <p:cNvPr id="1131" name="Shape 1131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Shape 1134"/>
          <p:cNvSpPr/>
          <p:nvPr/>
        </p:nvSpPr>
        <p:spPr>
          <a:xfrm>
            <a:off x="1597846" y="146050"/>
            <a:ext cx="2384972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Early Triassic - 245</a:t>
            </a:r>
          </a:p>
        </p:txBody>
      </p:sp>
      <p:sp>
        <p:nvSpPr>
          <p:cNvPr id="1135" name="Shape 1135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8" name="Shape 1138"/>
          <p:cNvSpPr/>
          <p:nvPr/>
        </p:nvSpPr>
        <p:spPr>
          <a:xfrm>
            <a:off x="1558407" y="247650"/>
            <a:ext cx="231145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Late Triassic - 210</a:t>
            </a:r>
          </a:p>
        </p:txBody>
      </p:sp>
      <p:sp>
        <p:nvSpPr>
          <p:cNvPr id="1139" name="Shape 1139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Shape 1142"/>
          <p:cNvSpPr/>
          <p:nvPr/>
        </p:nvSpPr>
        <p:spPr>
          <a:xfrm>
            <a:off x="1586659" y="171450"/>
            <a:ext cx="2432746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Early Jurassic - 195</a:t>
            </a:r>
          </a:p>
        </p:txBody>
      </p:sp>
      <p:sp>
        <p:nvSpPr>
          <p:cNvPr id="1143" name="Shape 1143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6" name="Shape 1146"/>
          <p:cNvSpPr/>
          <p:nvPr/>
        </p:nvSpPr>
        <p:spPr>
          <a:xfrm>
            <a:off x="1599359" y="273050"/>
            <a:ext cx="2432746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Early Jurassic - 180</a:t>
            </a:r>
          </a:p>
        </p:txBody>
      </p:sp>
      <p:sp>
        <p:nvSpPr>
          <p:cNvPr id="1147" name="Shape 1147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Shape 1150"/>
          <p:cNvSpPr/>
          <p:nvPr/>
        </p:nvSpPr>
        <p:spPr>
          <a:xfrm>
            <a:off x="1563119" y="184150"/>
            <a:ext cx="265762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Middle Jurassic - 170</a:t>
            </a:r>
          </a:p>
        </p:txBody>
      </p:sp>
      <p:sp>
        <p:nvSpPr>
          <p:cNvPr id="1151" name="Shape 1151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901700"/>
            <a:ext cx="9118600" cy="683895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4881884" y="228600"/>
            <a:ext cx="323057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Conglomerate</a:t>
            </a:r>
          </a:p>
        </p:txBody>
      </p:sp>
      <p:sp>
        <p:nvSpPr>
          <p:cNvPr id="399" name="Shape 399"/>
          <p:cNvSpPr/>
          <p:nvPr/>
        </p:nvSpPr>
        <p:spPr>
          <a:xfrm>
            <a:off x="2003530" y="7886700"/>
            <a:ext cx="898728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Poorly sorted, rounded clasts, matrix-supported</a:t>
            </a:r>
          </a:p>
        </p:txBody>
      </p:sp>
    </p:spTree>
  </p:cSld>
  <p:clrMapOvr>
    <a:masterClrMapping/>
  </p:clrMapOvr>
  <p:transition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24" y="6773"/>
            <a:ext cx="1008380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Shape 1154"/>
          <p:cNvSpPr/>
          <p:nvPr/>
        </p:nvSpPr>
        <p:spPr>
          <a:xfrm>
            <a:off x="1534520" y="120650"/>
            <a:ext cx="235922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000000"/>
              </a:buClr>
              <a:buFont typeface="Arial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Late Jurassic - 150</a:t>
            </a:r>
          </a:p>
        </p:txBody>
      </p:sp>
      <p:sp>
        <p:nvSpPr>
          <p:cNvPr id="1155" name="Shape 1155"/>
          <p:cNvSpPr/>
          <p:nvPr/>
        </p:nvSpPr>
        <p:spPr>
          <a:xfrm>
            <a:off x="10583569" y="9423400"/>
            <a:ext cx="2439294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buClr>
                <a:srgbClr val="FFFC79"/>
              </a:buClr>
              <a:buFont typeface="Arial"/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http://jan.ucc.nau.edu/~rcb7/nam.html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alleghenyplateauhistory-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044" y="50800"/>
            <a:ext cx="7610970" cy="963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valleyandridgehistory-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089" y="114300"/>
            <a:ext cx="7292623" cy="953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renvillehistory-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3813" y="94826"/>
            <a:ext cx="7017174" cy="9563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provincehistories-piedmon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1884" y="74506"/>
            <a:ext cx="7121032" cy="9604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00" y="0"/>
            <a:ext cx="7060072" cy="963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6" name="Shape 1166"/>
          <p:cNvSpPr/>
          <p:nvPr/>
        </p:nvSpPr>
        <p:spPr>
          <a:xfrm>
            <a:off x="7559040" y="9405902"/>
            <a:ext cx="570829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1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http://geology.rutgers.edu/103web/NJcontext/ENAhistory.html</a:t>
            </a:r>
          </a:p>
        </p:txBody>
      </p:sp>
    </p:spTree>
  </p:cSld>
  <p:clrMapOvr>
    <a:masterClrMapping/>
  </p:clrMapOvr>
  <p:transition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vahistry.png"/>
          <p:cNvPicPr/>
          <p:nvPr/>
        </p:nvPicPr>
        <p:blipFill>
          <a:blip r:embed="rId2">
            <a:extLst/>
          </a:blip>
          <a:srcRect l="0" t="0" r="0" b="49809"/>
          <a:stretch>
            <a:fillRect/>
          </a:stretch>
        </p:blipFill>
        <p:spPr>
          <a:xfrm>
            <a:off x="1841500" y="762000"/>
            <a:ext cx="10401300" cy="757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Shape 1169"/>
          <p:cNvSpPr/>
          <p:nvPr/>
        </p:nvSpPr>
        <p:spPr>
          <a:xfrm>
            <a:off x="3822417" y="2038773"/>
            <a:ext cx="3194757" cy="751841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70" name="Shape 1170"/>
          <p:cNvSpPr/>
          <p:nvPr/>
        </p:nvSpPr>
        <p:spPr>
          <a:xfrm>
            <a:off x="4454838" y="63217"/>
            <a:ext cx="414705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Rejuvenation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9" grpId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vahistry.png"/>
          <p:cNvPicPr/>
          <p:nvPr/>
        </p:nvPicPr>
        <p:blipFill>
          <a:blip r:embed="rId2">
            <a:extLst/>
          </a:blip>
          <a:srcRect l="0" t="0" r="0" b="49809"/>
          <a:stretch>
            <a:fillRect/>
          </a:stretch>
        </p:blipFill>
        <p:spPr>
          <a:xfrm>
            <a:off x="1841500" y="762000"/>
            <a:ext cx="10401300" cy="757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Shape 1173"/>
          <p:cNvSpPr/>
          <p:nvPr/>
        </p:nvSpPr>
        <p:spPr>
          <a:xfrm>
            <a:off x="3838222" y="2783840"/>
            <a:ext cx="3194756" cy="1307254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74" name="Shape 1174"/>
          <p:cNvSpPr/>
          <p:nvPr/>
        </p:nvSpPr>
        <p:spPr>
          <a:xfrm>
            <a:off x="4430126" y="63217"/>
            <a:ext cx="418518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Atlantic DCM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3" grpId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vahistry.png"/>
          <p:cNvPicPr/>
          <p:nvPr/>
        </p:nvPicPr>
        <p:blipFill>
          <a:blip r:embed="rId2">
            <a:extLst/>
          </a:blip>
          <a:srcRect l="0" t="0" r="0" b="49809"/>
          <a:stretch>
            <a:fillRect/>
          </a:stretch>
        </p:blipFill>
        <p:spPr>
          <a:xfrm>
            <a:off x="1841500" y="762000"/>
            <a:ext cx="10401300" cy="757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Shape 1177"/>
          <p:cNvSpPr/>
          <p:nvPr/>
        </p:nvSpPr>
        <p:spPr>
          <a:xfrm>
            <a:off x="3797300" y="4114800"/>
            <a:ext cx="3194756" cy="977900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78" name="Shape 1178"/>
          <p:cNvSpPr/>
          <p:nvPr/>
        </p:nvSpPr>
        <p:spPr>
          <a:xfrm>
            <a:off x="4147396" y="63217"/>
            <a:ext cx="47529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Atlantic Rifting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7" grpId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vahistry.png"/>
          <p:cNvPicPr/>
          <p:nvPr/>
        </p:nvPicPr>
        <p:blipFill>
          <a:blip r:embed="rId2">
            <a:extLst/>
          </a:blip>
          <a:srcRect l="0" t="0" r="0" b="49809"/>
          <a:stretch>
            <a:fillRect/>
          </a:stretch>
        </p:blipFill>
        <p:spPr>
          <a:xfrm>
            <a:off x="1841500" y="762000"/>
            <a:ext cx="10401300" cy="757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Shape 1181"/>
          <p:cNvSpPr/>
          <p:nvPr/>
        </p:nvSpPr>
        <p:spPr>
          <a:xfrm>
            <a:off x="3822417" y="5098062"/>
            <a:ext cx="3194757" cy="1862668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82" name="Shape 1182"/>
          <p:cNvSpPr/>
          <p:nvPr/>
        </p:nvSpPr>
        <p:spPr>
          <a:xfrm>
            <a:off x="3216910" y="63217"/>
            <a:ext cx="661387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Alleghanian Orogeny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723900"/>
            <a:ext cx="9118600" cy="683895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5625727" y="0"/>
            <a:ext cx="174289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Arenite</a:t>
            </a:r>
          </a:p>
        </p:txBody>
      </p:sp>
      <p:sp>
        <p:nvSpPr>
          <p:cNvPr id="403" name="Shape 403"/>
          <p:cNvSpPr/>
          <p:nvPr/>
        </p:nvSpPr>
        <p:spPr>
          <a:xfrm>
            <a:off x="1024836" y="7708900"/>
            <a:ext cx="1094467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Well sorted, subangular to rounded clasts, grain-supported</a:t>
            </a:r>
          </a:p>
        </p:txBody>
      </p:sp>
    </p:spTree>
  </p:cSld>
  <p:clrMapOvr>
    <a:masterClrMapping/>
  </p:clrMapOvr>
  <p:transition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vahistry.png"/>
          <p:cNvPicPr/>
          <p:nvPr/>
        </p:nvPicPr>
        <p:blipFill>
          <a:blip r:embed="rId2">
            <a:extLst/>
          </a:blip>
          <a:srcRect l="0" t="0" r="0" b="49809"/>
          <a:stretch>
            <a:fillRect/>
          </a:stretch>
        </p:blipFill>
        <p:spPr>
          <a:xfrm>
            <a:off x="1841500" y="762000"/>
            <a:ext cx="10401300" cy="757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Shape 1185"/>
          <p:cNvSpPr/>
          <p:nvPr/>
        </p:nvSpPr>
        <p:spPr>
          <a:xfrm>
            <a:off x="3822417" y="6956213"/>
            <a:ext cx="3194757" cy="1316285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86" name="Shape 1186"/>
          <p:cNvSpPr/>
          <p:nvPr/>
        </p:nvSpPr>
        <p:spPr>
          <a:xfrm>
            <a:off x="3488635" y="63217"/>
            <a:ext cx="606011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Interorogenic Calm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5" grpId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mage.png"/>
          <p:cNvPicPr/>
          <p:nvPr/>
        </p:nvPicPr>
        <p:blipFill>
          <a:blip r:embed="rId2">
            <a:extLst/>
          </a:blip>
          <a:srcRect l="0" t="49701" r="0" b="0"/>
          <a:stretch>
            <a:fillRect/>
          </a:stretch>
        </p:blipFill>
        <p:spPr>
          <a:xfrm>
            <a:off x="1295400" y="1193800"/>
            <a:ext cx="10401300" cy="75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Shape 1189"/>
          <p:cNvSpPr/>
          <p:nvPr/>
        </p:nvSpPr>
        <p:spPr>
          <a:xfrm>
            <a:off x="3365500" y="1193800"/>
            <a:ext cx="3138312" cy="1295400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90" name="Shape 1190"/>
          <p:cNvSpPr/>
          <p:nvPr/>
        </p:nvSpPr>
        <p:spPr>
          <a:xfrm>
            <a:off x="3793404" y="63217"/>
            <a:ext cx="543379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Acadian Orogeny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9" grpId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image.png"/>
          <p:cNvPicPr/>
          <p:nvPr/>
        </p:nvPicPr>
        <p:blipFill>
          <a:blip r:embed="rId2">
            <a:extLst/>
          </a:blip>
          <a:srcRect l="0" t="49701" r="0" b="0"/>
          <a:stretch>
            <a:fillRect/>
          </a:stretch>
        </p:blipFill>
        <p:spPr>
          <a:xfrm>
            <a:off x="1295400" y="1193800"/>
            <a:ext cx="10401300" cy="75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193" name="Shape 1193"/>
          <p:cNvSpPr/>
          <p:nvPr/>
        </p:nvSpPr>
        <p:spPr>
          <a:xfrm>
            <a:off x="3365500" y="2489200"/>
            <a:ext cx="3138312" cy="1295400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94" name="Shape 1194"/>
          <p:cNvSpPr/>
          <p:nvPr/>
        </p:nvSpPr>
        <p:spPr>
          <a:xfrm>
            <a:off x="3486377" y="63217"/>
            <a:ext cx="606011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Interorogenic Calm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3" grpId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image.png"/>
          <p:cNvPicPr/>
          <p:nvPr/>
        </p:nvPicPr>
        <p:blipFill>
          <a:blip r:embed="rId2">
            <a:extLst/>
          </a:blip>
          <a:srcRect l="0" t="49701" r="0" b="0"/>
          <a:stretch>
            <a:fillRect/>
          </a:stretch>
        </p:blipFill>
        <p:spPr>
          <a:xfrm>
            <a:off x="1295400" y="1193800"/>
            <a:ext cx="10401300" cy="75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197" name="Shape 1197"/>
          <p:cNvSpPr/>
          <p:nvPr/>
        </p:nvSpPr>
        <p:spPr>
          <a:xfrm>
            <a:off x="3365500" y="3797300"/>
            <a:ext cx="3138312" cy="1295400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98" name="Shape 1198"/>
          <p:cNvSpPr/>
          <p:nvPr/>
        </p:nvSpPr>
        <p:spPr>
          <a:xfrm>
            <a:off x="3830346" y="63217"/>
            <a:ext cx="53621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Taconic Orogeny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7" grpId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image.png"/>
          <p:cNvPicPr/>
          <p:nvPr/>
        </p:nvPicPr>
        <p:blipFill>
          <a:blip r:embed="rId2">
            <a:extLst/>
          </a:blip>
          <a:srcRect l="0" t="49701" r="0" b="0"/>
          <a:stretch>
            <a:fillRect/>
          </a:stretch>
        </p:blipFill>
        <p:spPr>
          <a:xfrm>
            <a:off x="1295400" y="1193800"/>
            <a:ext cx="10401300" cy="75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Shape 1201"/>
          <p:cNvSpPr/>
          <p:nvPr/>
        </p:nvSpPr>
        <p:spPr>
          <a:xfrm>
            <a:off x="3365500" y="5092700"/>
            <a:ext cx="3138312" cy="1295400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02" name="Shape 1202"/>
          <p:cNvSpPr/>
          <p:nvPr/>
        </p:nvSpPr>
        <p:spPr>
          <a:xfrm>
            <a:off x="3605752" y="63217"/>
            <a:ext cx="581361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ProtoAtlantic DCM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1" grpId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image.png"/>
          <p:cNvPicPr/>
          <p:nvPr/>
        </p:nvPicPr>
        <p:blipFill>
          <a:blip r:embed="rId2">
            <a:extLst/>
          </a:blip>
          <a:srcRect l="0" t="49701" r="0" b="0"/>
          <a:stretch>
            <a:fillRect/>
          </a:stretch>
        </p:blipFill>
        <p:spPr>
          <a:xfrm>
            <a:off x="1295400" y="1193800"/>
            <a:ext cx="10401300" cy="75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05" name="Shape 1205"/>
          <p:cNvSpPr/>
          <p:nvPr/>
        </p:nvSpPr>
        <p:spPr>
          <a:xfrm>
            <a:off x="3365500" y="6388100"/>
            <a:ext cx="3138312" cy="1031805"/>
          </a:xfrm>
          <a:prstGeom prst="rect">
            <a:avLst/>
          </a:prstGeom>
          <a:solidFill>
            <a:srgbClr val="FF2600">
              <a:alpha val="30000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06" name="Shape 1206"/>
          <p:cNvSpPr/>
          <p:nvPr/>
        </p:nvSpPr>
        <p:spPr>
          <a:xfrm>
            <a:off x="3139313" y="63217"/>
            <a:ext cx="674875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Proto-Atlantic Rifting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5" grpId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f-earlycambria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435" y="4960337"/>
            <a:ext cx="3788553" cy="2122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o-lowtriassicjurassi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0200"/>
            <a:ext cx="7581900" cy="1955236"/>
          </a:xfrm>
          <a:prstGeom prst="rect">
            <a:avLst/>
          </a:prstGeom>
          <a:ln w="12700">
            <a:miter lim="400000"/>
          </a:ln>
        </p:spPr>
      </p:pic>
      <p:sp>
        <p:nvSpPr>
          <p:cNvPr id="1210" name="Shape 1210"/>
          <p:cNvSpPr/>
          <p:nvPr/>
        </p:nvSpPr>
        <p:spPr>
          <a:xfrm>
            <a:off x="8798559" y="5854700"/>
            <a:ext cx="1388535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1" name="Shape 1211"/>
          <p:cNvSpPr/>
          <p:nvPr/>
        </p:nvSpPr>
        <p:spPr>
          <a:xfrm flipH="1">
            <a:off x="8039947" y="5854700"/>
            <a:ext cx="1388534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2" name="Shape 1212"/>
          <p:cNvSpPr/>
          <p:nvPr/>
        </p:nvSpPr>
        <p:spPr>
          <a:xfrm>
            <a:off x="8013700" y="5854700"/>
            <a:ext cx="183183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Tension</a:t>
            </a:r>
          </a:p>
        </p:txBody>
      </p:sp>
      <p:pic>
        <p:nvPicPr>
          <p:cNvPr id="1213" name="c-mid-lateproterozoic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2595" y="7412284"/>
            <a:ext cx="3325708" cy="2016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n-latemiss,penn,perm.png"/>
          <p:cNvPicPr/>
          <p:nvPr/>
        </p:nvPicPr>
        <p:blipFill>
          <a:blip r:embed="rId5">
            <a:extLst/>
          </a:blip>
          <a:srcRect l="0" t="0" r="0" b="952"/>
          <a:stretch>
            <a:fillRect/>
          </a:stretch>
        </p:blipFill>
        <p:spPr>
          <a:xfrm>
            <a:off x="787964" y="2607733"/>
            <a:ext cx="6197601" cy="2025228"/>
          </a:xfrm>
          <a:prstGeom prst="rect">
            <a:avLst/>
          </a:prstGeom>
          <a:ln w="12700">
            <a:miter lim="400000"/>
          </a:ln>
        </p:spPr>
      </p:pic>
      <p:sp>
        <p:nvSpPr>
          <p:cNvPr id="1215" name="Shape 1215"/>
          <p:cNvSpPr/>
          <p:nvPr/>
        </p:nvSpPr>
        <p:spPr>
          <a:xfrm>
            <a:off x="5764106" y="8013700"/>
            <a:ext cx="1388535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6" name="Shape 1216"/>
          <p:cNvSpPr/>
          <p:nvPr/>
        </p:nvSpPr>
        <p:spPr>
          <a:xfrm flipH="1">
            <a:off x="11182773" y="8013700"/>
            <a:ext cx="1388534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7" name="Shape 1217"/>
          <p:cNvSpPr/>
          <p:nvPr/>
        </p:nvSpPr>
        <p:spPr>
          <a:xfrm>
            <a:off x="7714826" y="8458200"/>
            <a:ext cx="292651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Compression</a:t>
            </a:r>
          </a:p>
        </p:txBody>
      </p:sp>
      <p:sp>
        <p:nvSpPr>
          <p:cNvPr id="1218" name="Shape 1218"/>
          <p:cNvSpPr/>
          <p:nvPr/>
        </p:nvSpPr>
        <p:spPr>
          <a:xfrm>
            <a:off x="5524500" y="3467100"/>
            <a:ext cx="1388534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9" name="Shape 1219"/>
          <p:cNvSpPr/>
          <p:nvPr/>
        </p:nvSpPr>
        <p:spPr>
          <a:xfrm flipH="1">
            <a:off x="10947400" y="3467100"/>
            <a:ext cx="1388534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20" name="Shape 1220"/>
          <p:cNvSpPr/>
          <p:nvPr/>
        </p:nvSpPr>
        <p:spPr>
          <a:xfrm>
            <a:off x="7480300" y="3898900"/>
            <a:ext cx="29265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Compression</a:t>
            </a:r>
          </a:p>
        </p:txBody>
      </p:sp>
      <p:sp>
        <p:nvSpPr>
          <p:cNvPr id="1221" name="Shape 1221"/>
          <p:cNvSpPr/>
          <p:nvPr/>
        </p:nvSpPr>
        <p:spPr>
          <a:xfrm>
            <a:off x="9015307" y="977900"/>
            <a:ext cx="1388534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22" name="Shape 1222"/>
          <p:cNvSpPr/>
          <p:nvPr/>
        </p:nvSpPr>
        <p:spPr>
          <a:xfrm flipH="1">
            <a:off x="8256693" y="977900"/>
            <a:ext cx="1388535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2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23" name="Shape 1223"/>
          <p:cNvSpPr/>
          <p:nvPr/>
        </p:nvSpPr>
        <p:spPr>
          <a:xfrm>
            <a:off x="8242300" y="977900"/>
            <a:ext cx="183183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Tension</a:t>
            </a:r>
          </a:p>
        </p:txBody>
      </p:sp>
      <p:sp>
        <p:nvSpPr>
          <p:cNvPr id="1224" name="Shape 1224"/>
          <p:cNvSpPr/>
          <p:nvPr/>
        </p:nvSpPr>
        <p:spPr>
          <a:xfrm>
            <a:off x="1676400" y="2210364"/>
            <a:ext cx="9664700" cy="523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spcBef>
                <a:spcPts val="5100"/>
              </a:spcBef>
              <a:buClr>
                <a:srgbClr val="000000"/>
              </a:buClr>
              <a:buFont typeface="Helvetica"/>
              <a:defRPr sz="8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8400">
                <a:uFill>
                  <a:solidFill/>
                </a:uFill>
              </a:rPr>
              <a:t>The Influence of Wilson Cycles on Mid-Atlantic Geology</a:t>
            </a:r>
          </a:p>
        </p:txBody>
      </p:sp>
      <p:sp>
        <p:nvSpPr>
          <p:cNvPr id="1225" name="Shape 1225"/>
          <p:cNvSpPr/>
          <p:nvPr/>
        </p:nvSpPr>
        <p:spPr>
          <a:xfrm>
            <a:off x="2819400" y="7912100"/>
            <a:ext cx="2223857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Grenville</a:t>
            </a:r>
            <a:endParaRPr sz="3800">
              <a:uFill>
                <a:solidFill/>
              </a:uFill>
            </a:endParaRPr>
          </a:p>
          <a:p>
            <a:pPr lvl="0" marL="57799" marR="57799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Orogeny</a:t>
            </a:r>
          </a:p>
        </p:txBody>
      </p:sp>
      <p:sp>
        <p:nvSpPr>
          <p:cNvPr id="1226" name="Shape 1226"/>
          <p:cNvSpPr/>
          <p:nvPr/>
        </p:nvSpPr>
        <p:spPr>
          <a:xfrm>
            <a:off x="2285795" y="5422900"/>
            <a:ext cx="347513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Proto-Atlantic</a:t>
            </a:r>
            <a:endParaRPr sz="38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Rifting</a:t>
            </a:r>
          </a:p>
        </p:txBody>
      </p:sp>
      <p:sp>
        <p:nvSpPr>
          <p:cNvPr id="1227" name="Shape 1227"/>
          <p:cNvSpPr/>
          <p:nvPr/>
        </p:nvSpPr>
        <p:spPr>
          <a:xfrm>
            <a:off x="2602630" y="3206044"/>
            <a:ext cx="292725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Alleghenian</a:t>
            </a:r>
            <a:endParaRPr sz="38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800">
                <a:uFill>
                  <a:solidFill/>
                </a:uFill>
              </a:rPr>
              <a:t>Orogeny</a:t>
            </a:r>
          </a:p>
        </p:txBody>
      </p:sp>
      <p:sp>
        <p:nvSpPr>
          <p:cNvPr id="1228" name="Shape 1228"/>
          <p:cNvSpPr/>
          <p:nvPr/>
        </p:nvSpPr>
        <p:spPr>
          <a:xfrm>
            <a:off x="2356906" y="762000"/>
            <a:ext cx="3653512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Atlantic Rifting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xi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nodeType="afterEffect" presetClass="entr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nodeType="after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nodeType="after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nodeType="afterEffect" presetClass="entr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nodeType="afterEffect" presetClass="entr" presetSubtype="0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nodeType="afterEffect" presetClass="entr" presetSubtype="0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nodeType="afterEffect" presetClass="entr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nodeType="afterEffect" presetClass="entr" presetSubtype="0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nodeType="afterEffect" presetClass="entr" presetSubtype="0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nodeType="afterEffect" presetClass="entr" presetSubtype="0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nodeType="afterEffect" presetClass="entr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6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8" nodeType="afterEffect" presetClass="entr" presetSubtype="0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nodeType="afterEffect" presetClass="entr" presetSubtype="0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nodeType="afterEffect" presetClass="entr" presetSubtype="0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8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2" grpId="13"/>
      <p:bldP build="whole" bldLvl="1" animBg="1" rev="0" advAuto="0" spid="1218" grpId="15"/>
      <p:bldP build="whole" bldLvl="1" animBg="1" rev="0" advAuto="0" spid="1220" grpId="17"/>
      <p:bldP build="whole" bldLvl="1" animBg="1" rev="0" advAuto="0" spid="1227" grpId="14"/>
      <p:bldP build="whole" bldLvl="1" animBg="1" rev="0" advAuto="0" spid="1219" grpId="16"/>
      <p:bldP build="whole" bldLvl="1" animBg="1" rev="0" advAuto="0" spid="1225" grpId="6"/>
      <p:bldP build="whole" bldLvl="1" animBg="1" rev="0" advAuto="0" spid="1226" grpId="10"/>
      <p:bldP build="whole" bldLvl="1" animBg="1" rev="0" advAuto="0" spid="1223" grpId="21"/>
      <p:bldP build="whole" bldLvl="1" animBg="1" rev="0" advAuto="0" spid="1224" grpId="5"/>
      <p:bldP build="whole" bldLvl="1" animBg="1" rev="0" advAuto="0" spid="1208" grpId="2"/>
      <p:bldP build="whole" bldLvl="1" animBg="1" rev="0" advAuto="0" spid="1217" grpId="9"/>
      <p:bldP build="whole" bldLvl="1" animBg="1" rev="0" advAuto="0" spid="1213" grpId="1"/>
      <p:bldP build="whole" bldLvl="1" animBg="1" rev="0" advAuto="0" spid="1222" grpId="19"/>
      <p:bldP build="whole" bldLvl="1" animBg="1" rev="0" advAuto="0" spid="1221" grpId="20"/>
      <p:bldP build="whole" bldLvl="1" animBg="1" rev="0" advAuto="0" spid="1215" grpId="7"/>
      <p:bldP build="whole" bldLvl="1" animBg="1" rev="0" advAuto="0" spid="1210" grpId="12"/>
      <p:bldP build="whole" bldLvl="1" animBg="1" rev="0" advAuto="0" spid="1211" grpId="11"/>
      <p:bldP build="whole" bldLvl="1" animBg="1" rev="0" advAuto="0" spid="1209" grpId="4"/>
      <p:bldP build="whole" bldLvl="1" animBg="1" rev="0" advAuto="0" spid="1214" grpId="3"/>
      <p:bldP build="whole" bldLvl="1" animBg="1" rev="0" advAuto="0" spid="1216" grpId="8"/>
      <p:bldP build="whole" bldLvl="1" animBg="1" rev="0" advAuto="0" spid="1228" grpId="18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293" y="939800"/>
            <a:ext cx="13450193" cy="7861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1" name="Shape 1231"/>
          <p:cNvSpPr/>
          <p:nvPr/>
        </p:nvSpPr>
        <p:spPr>
          <a:xfrm>
            <a:off x="7645400" y="1003300"/>
            <a:ext cx="4889500" cy="7734300"/>
          </a:xfrm>
          <a:prstGeom prst="rect">
            <a:avLst/>
          </a:prstGeom>
          <a:solidFill>
            <a:srgbClr val="B18CFE">
              <a:alpha val="3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1" grpId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onepagehistor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9920" y="50800"/>
            <a:ext cx="6662703" cy="963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Shape 1234"/>
          <p:cNvSpPr/>
          <p:nvPr/>
        </p:nvSpPr>
        <p:spPr>
          <a:xfrm>
            <a:off x="3467100" y="762000"/>
            <a:ext cx="3594100" cy="8325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Rejuvenation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Atlantic DCM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Rifting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Alleghanian Orogeny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Interorogenic Calm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Acadian Orogeny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Interorogenic Calm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Taconic Orogeny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Proto-Atlantic DCM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Rifting</a:t>
            </a:r>
            <a:endParaRPr sz="2400">
              <a:uFill>
                <a:solidFill/>
              </a:uFill>
            </a:endParaRPr>
          </a:p>
          <a:p>
            <a:pPr lvl="0" marL="57799" marR="57799" defTabSz="1295400">
              <a:spcBef>
                <a:spcPts val="3200"/>
              </a:spcBef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Grenville Orogeny</a:t>
            </a:r>
          </a:p>
        </p:txBody>
      </p:sp>
      <p:sp>
        <p:nvSpPr>
          <p:cNvPr id="1235" name="Shape 1235"/>
          <p:cNvSpPr/>
          <p:nvPr/>
        </p:nvSpPr>
        <p:spPr>
          <a:xfrm>
            <a:off x="6616700" y="863600"/>
            <a:ext cx="431800" cy="195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36" name="Shape 1236"/>
          <p:cNvSpPr/>
          <p:nvPr/>
        </p:nvSpPr>
        <p:spPr>
          <a:xfrm>
            <a:off x="6616700" y="3136900"/>
            <a:ext cx="431800" cy="368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37" name="Shape 1237"/>
          <p:cNvSpPr/>
          <p:nvPr/>
        </p:nvSpPr>
        <p:spPr>
          <a:xfrm>
            <a:off x="6616700" y="7150100"/>
            <a:ext cx="431800" cy="119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38" name="Shape 1238"/>
          <p:cNvSpPr/>
          <p:nvPr/>
        </p:nvSpPr>
        <p:spPr>
          <a:xfrm>
            <a:off x="6616700" y="8674100"/>
            <a:ext cx="431800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39" name="Shape 1239"/>
          <p:cNvSpPr/>
          <p:nvPr/>
        </p:nvSpPr>
        <p:spPr>
          <a:xfrm>
            <a:off x="7150100" y="8559800"/>
            <a:ext cx="1465838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Wilson</a:t>
            </a:r>
            <a:endParaRPr sz="28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Closing</a:t>
            </a:r>
          </a:p>
        </p:txBody>
      </p:sp>
      <p:sp>
        <p:nvSpPr>
          <p:cNvPr id="1240" name="Shape 1240"/>
          <p:cNvSpPr/>
          <p:nvPr/>
        </p:nvSpPr>
        <p:spPr>
          <a:xfrm>
            <a:off x="7150100" y="7150100"/>
            <a:ext cx="1636172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38D142"/>
              </a:buClr>
              <a:buFont typeface="Helvetica"/>
              <a:defRPr sz="1800"/>
            </a:pPr>
            <a:r>
              <a:rPr sz="2800">
                <a:solidFill>
                  <a:srgbClr val="38D142"/>
                </a:solidFill>
                <a:uFill>
                  <a:solidFill>
                    <a:srgbClr val="38D142"/>
                  </a:solidFill>
                </a:uFill>
              </a:rPr>
              <a:t>Wilson</a:t>
            </a:r>
            <a:endParaRPr sz="2800">
              <a:solidFill>
                <a:srgbClr val="38D142"/>
              </a:solidFill>
              <a:uFill>
                <a:solidFill>
                  <a:srgbClr val="38D142"/>
                </a:solidFill>
              </a:uFill>
            </a:endParaRPr>
          </a:p>
          <a:p>
            <a:pPr lvl="0" marL="57799" marR="57799" defTabSz="1295400">
              <a:buClr>
                <a:srgbClr val="38D142"/>
              </a:buClr>
              <a:buFont typeface="Helvetica"/>
              <a:defRPr sz="1800"/>
            </a:pPr>
            <a:r>
              <a:rPr sz="2800">
                <a:solidFill>
                  <a:srgbClr val="38D142"/>
                </a:solidFill>
                <a:uFill>
                  <a:solidFill>
                    <a:srgbClr val="38D142"/>
                  </a:solidFill>
                </a:uFill>
              </a:rPr>
              <a:t>Opening</a:t>
            </a:r>
          </a:p>
        </p:txBody>
      </p:sp>
      <p:sp>
        <p:nvSpPr>
          <p:cNvPr id="1241" name="Shape 1241"/>
          <p:cNvSpPr/>
          <p:nvPr/>
        </p:nvSpPr>
        <p:spPr>
          <a:xfrm>
            <a:off x="7150100" y="4445000"/>
            <a:ext cx="1465838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Wilson</a:t>
            </a:r>
            <a:endParaRPr sz="28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Closing</a:t>
            </a:r>
          </a:p>
        </p:txBody>
      </p:sp>
      <p:sp>
        <p:nvSpPr>
          <p:cNvPr id="1242" name="Shape 1242"/>
          <p:cNvSpPr/>
          <p:nvPr/>
        </p:nvSpPr>
        <p:spPr>
          <a:xfrm>
            <a:off x="7150100" y="1295400"/>
            <a:ext cx="1636172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38D142"/>
              </a:buClr>
              <a:buFont typeface="Helvetica"/>
              <a:defRPr sz="1800"/>
            </a:pPr>
            <a:r>
              <a:rPr sz="2800">
                <a:solidFill>
                  <a:srgbClr val="38D142"/>
                </a:solidFill>
                <a:uFill>
                  <a:solidFill>
                    <a:srgbClr val="38D142"/>
                  </a:solidFill>
                </a:uFill>
              </a:rPr>
              <a:t>Wilson</a:t>
            </a:r>
            <a:endParaRPr sz="2800">
              <a:solidFill>
                <a:srgbClr val="38D142"/>
              </a:solidFill>
              <a:uFill>
                <a:solidFill>
                  <a:srgbClr val="38D142"/>
                </a:solidFill>
              </a:uFill>
            </a:endParaRPr>
          </a:p>
          <a:p>
            <a:pPr lvl="0" marL="57799" marR="57799" defTabSz="1295400">
              <a:buClr>
                <a:srgbClr val="38D142"/>
              </a:buClr>
              <a:buFont typeface="Helvetica"/>
              <a:defRPr sz="1800"/>
            </a:pPr>
            <a:r>
              <a:rPr sz="2800">
                <a:solidFill>
                  <a:srgbClr val="38D142"/>
                </a:solidFill>
                <a:uFill>
                  <a:solidFill>
                    <a:srgbClr val="38D142"/>
                  </a:solidFill>
                </a:uFill>
              </a:rPr>
              <a:t>Opening</a:t>
            </a:r>
          </a:p>
        </p:txBody>
      </p:sp>
      <p:sp>
        <p:nvSpPr>
          <p:cNvPr id="1243" name="Shape 1243"/>
          <p:cNvSpPr/>
          <p:nvPr/>
        </p:nvSpPr>
        <p:spPr>
          <a:xfrm>
            <a:off x="9105900" y="8674100"/>
            <a:ext cx="431800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4" name="Shape 1244"/>
          <p:cNvSpPr/>
          <p:nvPr/>
        </p:nvSpPr>
        <p:spPr>
          <a:xfrm>
            <a:off x="9537700" y="8498275"/>
            <a:ext cx="289999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½ Wilson</a:t>
            </a:r>
          </a:p>
        </p:txBody>
      </p:sp>
      <p:sp>
        <p:nvSpPr>
          <p:cNvPr id="1245" name="Shape 1245"/>
          <p:cNvSpPr/>
          <p:nvPr/>
        </p:nvSpPr>
        <p:spPr>
          <a:xfrm>
            <a:off x="9105900" y="3251200"/>
            <a:ext cx="431800" cy="509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6" name="Shape 1246"/>
          <p:cNvSpPr/>
          <p:nvPr/>
        </p:nvSpPr>
        <p:spPr>
          <a:xfrm>
            <a:off x="9816705" y="4991100"/>
            <a:ext cx="2190272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Full</a:t>
            </a:r>
            <a:endParaRPr sz="50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Wilson</a:t>
            </a:r>
          </a:p>
        </p:txBody>
      </p:sp>
      <p:sp>
        <p:nvSpPr>
          <p:cNvPr id="1247" name="Shape 1247"/>
          <p:cNvSpPr/>
          <p:nvPr/>
        </p:nvSpPr>
        <p:spPr>
          <a:xfrm>
            <a:off x="8991600" y="863600"/>
            <a:ext cx="431800" cy="1905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8" name="Shape 1248"/>
          <p:cNvSpPr/>
          <p:nvPr/>
        </p:nvSpPr>
        <p:spPr>
          <a:xfrm>
            <a:off x="9423400" y="1295400"/>
            <a:ext cx="2899995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½ Wilson</a:t>
            </a:r>
          </a:p>
        </p:txBody>
      </p:sp>
      <p:sp>
        <p:nvSpPr>
          <p:cNvPr id="1249" name="Shape 1249"/>
          <p:cNvSpPr/>
          <p:nvPr/>
        </p:nvSpPr>
        <p:spPr>
          <a:xfrm>
            <a:off x="3467100" y="8559800"/>
            <a:ext cx="3035301" cy="2258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50" name="Shape 1250"/>
          <p:cNvSpPr/>
          <p:nvPr/>
        </p:nvSpPr>
        <p:spPr>
          <a:xfrm>
            <a:off x="3467100" y="7048500"/>
            <a:ext cx="3035301" cy="2258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51" name="Shape 1251"/>
          <p:cNvSpPr/>
          <p:nvPr/>
        </p:nvSpPr>
        <p:spPr>
          <a:xfrm>
            <a:off x="3581400" y="3035300"/>
            <a:ext cx="3035301" cy="2258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52" name="Shape 1252"/>
          <p:cNvSpPr/>
          <p:nvPr/>
        </p:nvSpPr>
        <p:spPr>
          <a:xfrm>
            <a:off x="6502400" y="8559800"/>
            <a:ext cx="4660900" cy="2258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53" name="Shape 1253"/>
          <p:cNvSpPr/>
          <p:nvPr/>
        </p:nvSpPr>
        <p:spPr>
          <a:xfrm>
            <a:off x="6502400" y="3035300"/>
            <a:ext cx="4660900" cy="2258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54" name="Shape 1254"/>
          <p:cNvSpPr/>
          <p:nvPr/>
        </p:nvSpPr>
        <p:spPr>
          <a:xfrm>
            <a:off x="6795911" y="8082844"/>
            <a:ext cx="192339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2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“Rift to Drift”</a:t>
            </a:r>
          </a:p>
        </p:txBody>
      </p:sp>
      <p:sp>
        <p:nvSpPr>
          <p:cNvPr id="1255" name="Shape 1255"/>
          <p:cNvSpPr/>
          <p:nvPr/>
        </p:nvSpPr>
        <p:spPr>
          <a:xfrm>
            <a:off x="6832600" y="2230684"/>
            <a:ext cx="192339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2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“Rift to Drift”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nodeType="after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nodeType="afterEffect" presetClass="entr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nodeType="afterEffect" presetClass="entr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nodeType="afterEffect" presetClass="entr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nodeType="afterEffect" presetClass="entr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nodeType="afterEffect" presetClass="entr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nodeType="afterEffect" presetClass="entr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3" dur="10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nodeType="afterEffect" presetClass="entr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presetClass="entr" presetSubtype="8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nodeType="afterEffect" presetClass="entr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6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nodeType="afterEffect" presetClass="entr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0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presetClass="entr" presetSubtype="8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5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nodeType="afterEffect" presetClass="entr" presetSubtype="8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9" dur="1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nodeType="afterEffect" presetClass="entr" presetSubtype="8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93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presetClass="entr" presetSubtype="8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98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nodeType="afterEffect" presetClass="entr" presetSubtype="8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2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2" grpId="16"/>
      <p:bldP build="whole" bldLvl="1" animBg="1" rev="0" advAuto="0" spid="1242" grpId="14"/>
      <p:bldP build="whole" bldLvl="1" animBg="1" rev="0" advAuto="0" spid="1249" grpId="3"/>
      <p:bldP build="whole" bldLvl="1" animBg="1" rev="0" advAuto="0" spid="1239" grpId="5"/>
      <p:bldP build="whole" bldLvl="1" animBg="1" rev="0" advAuto="0" spid="1234" grpId="2"/>
      <p:bldP build="whole" bldLvl="1" animBg="1" rev="0" advAuto="0" spid="1253" grpId="19"/>
      <p:bldP build="whole" bldLvl="1" animBg="1" rev="0" advAuto="0" spid="1254" grpId="8"/>
      <p:bldP build="whole" bldLvl="1" animBg="1" rev="0" advAuto="0" spid="1243" grpId="17"/>
      <p:bldP build="whole" bldLvl="1" animBg="1" rev="0" advAuto="0" spid="1244" grpId="18"/>
      <p:bldP build="whole" bldLvl="1" animBg="1" rev="0" advAuto="0" spid="1246" grpId="21"/>
      <p:bldP build="whole" bldLvl="1" animBg="1" rev="0" advAuto="0" spid="1240" grpId="7"/>
      <p:bldP build="whole" bldLvl="1" animBg="1" rev="0" advAuto="0" spid="1250" grpId="9"/>
      <p:bldP build="whole" bldLvl="1" animBg="1" rev="0" advAuto="0" spid="1247" grpId="22"/>
      <p:bldP build="whole" bldLvl="1" animBg="1" rev="0" advAuto="0" spid="1236" grpId="10"/>
      <p:bldP build="whole" bldLvl="1" animBg="1" rev="0" advAuto="0" spid="1255" grpId="15"/>
      <p:bldP build="whole" bldLvl="1" animBg="1" rev="0" advAuto="0" spid="1235" grpId="13"/>
      <p:bldP build="whole" bldLvl="1" animBg="1" rev="0" advAuto="0" spid="1245" grpId="20"/>
      <p:bldP build="whole" bldLvl="1" animBg="1" rev="0" advAuto="0" spid="1251" grpId="12"/>
      <p:bldP build="whole" bldLvl="1" animBg="1" rev="0" advAuto="0" spid="1241" grpId="11"/>
      <p:bldP build="whole" bldLvl="1" animBg="1" rev="0" advAuto="0" spid="1248" grpId="23"/>
      <p:bldP build="whole" bldLvl="1" animBg="1" rev="0" advAuto="0" spid="1238" grpId="4"/>
      <p:bldP build="whole" bldLvl="1" animBg="1" rev="0" advAuto="0" spid="1237" grpId="6"/>
      <p:bldP build="whole" bldLvl="1" animBg="1" rev="0" advAuto="0" spid="1233" grpId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/>
          <p:nvPr>
            <p:ph type="sldNum" sz="quarter" idx="2"/>
          </p:nvPr>
        </p:nvSpPr>
        <p:spPr>
          <a:xfrm>
            <a:off x="10610668" y="9236725"/>
            <a:ext cx="453332" cy="323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</a:fld>
          </a:p>
        </p:txBody>
      </p:sp>
      <p:pic>
        <p:nvPicPr>
          <p:cNvPr id="125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424726"/>
            <a:ext cx="12738101" cy="8262074"/>
          </a:xfrm>
          <a:prstGeom prst="rect">
            <a:avLst/>
          </a:prstGeom>
          <a:ln w="12700">
            <a:round/>
          </a:ln>
        </p:spPr>
      </p:pic>
      <p:pic>
        <p:nvPicPr>
          <p:cNvPr id="1259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444500"/>
            <a:ext cx="12344401" cy="8229601"/>
          </a:xfrm>
          <a:prstGeom prst="rect">
            <a:avLst/>
          </a:prstGeom>
          <a:ln w="12700">
            <a:round/>
          </a:ln>
        </p:spPr>
      </p:pic>
      <p:pic>
        <p:nvPicPr>
          <p:cNvPr id="1260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700" y="406400"/>
            <a:ext cx="12458700" cy="8305800"/>
          </a:xfrm>
          <a:prstGeom prst="rect">
            <a:avLst/>
          </a:prstGeom>
          <a:ln w="12700">
            <a:round/>
          </a:ln>
        </p:spPr>
      </p:pic>
      <p:pic>
        <p:nvPicPr>
          <p:cNvPr id="1261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194733"/>
            <a:ext cx="12738101" cy="8492067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1" grpId="3"/>
      <p:bldP build="whole" bldLvl="1" animBg="1" rev="0" advAuto="0" spid="1259" grpId="1"/>
      <p:bldP build="whole" bldLvl="1" animBg="1" rev="0" advAuto="0" spid="126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825500"/>
            <a:ext cx="9118600" cy="683895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884484" y="165100"/>
            <a:ext cx="122537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Shale</a:t>
            </a:r>
          </a:p>
        </p:txBody>
      </p:sp>
      <p:sp>
        <p:nvSpPr>
          <p:cNvPr id="407" name="Shape 407"/>
          <p:cNvSpPr/>
          <p:nvPr/>
        </p:nvSpPr>
        <p:spPr>
          <a:xfrm>
            <a:off x="2355025" y="7886700"/>
            <a:ext cx="828429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Well sorted, no clasts, predominantly matrix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419100"/>
            <a:ext cx="9150350" cy="501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0107" y="4760912"/>
            <a:ext cx="5935443" cy="4711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737722" y="5594350"/>
            <a:ext cx="5600701" cy="383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Whereas the fringing reef produced coral fragments, the lagoon produces micrite and is a repository for fecal pellets.</a:t>
            </a:r>
          </a:p>
        </p:txBody>
      </p:sp>
      <p:sp>
        <p:nvSpPr>
          <p:cNvPr id="412" name="Shape 412"/>
          <p:cNvSpPr/>
          <p:nvPr/>
        </p:nvSpPr>
        <p:spPr>
          <a:xfrm>
            <a:off x="9043522" y="1524000"/>
            <a:ext cx="4178301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Tidal inlets are sites for ooid formation</a:t>
            </a:r>
          </a:p>
        </p:txBody>
      </p:sp>
      <p:sp>
        <p:nvSpPr>
          <p:cNvPr id="413" name="Shape 413"/>
          <p:cNvSpPr/>
          <p:nvPr/>
        </p:nvSpPr>
        <p:spPr>
          <a:xfrm flipV="1">
            <a:off x="8636000" y="2413000"/>
            <a:ext cx="863600" cy="4572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14" name="Shape 414"/>
          <p:cNvSpPr/>
          <p:nvPr/>
        </p:nvSpPr>
        <p:spPr>
          <a:xfrm flipH="1">
            <a:off x="3987800" y="3721100"/>
            <a:ext cx="1447800" cy="19558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metamorphic_57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636" y="-50800"/>
            <a:ext cx="10333609" cy="985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753622" y="0"/>
            <a:ext cx="44513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Metamorphic Rocks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mintexr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208" y="1295400"/>
            <a:ext cx="9688126" cy="1609796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1409700" y="460868"/>
            <a:ext cx="101854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Barrovian Metamorphism</a:t>
            </a:r>
          </a:p>
        </p:txBody>
      </p:sp>
      <p:pic>
        <p:nvPicPr>
          <p:cNvPr id="421" name="shal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00" y="3683000"/>
            <a:ext cx="4927600" cy="3578578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546100" y="7596152"/>
            <a:ext cx="195580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Clay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Silica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Iron oxides</a:t>
            </a:r>
          </a:p>
        </p:txBody>
      </p:sp>
      <p:sp>
        <p:nvSpPr>
          <p:cNvPr id="423" name="Shape 423"/>
          <p:cNvSpPr/>
          <p:nvPr/>
        </p:nvSpPr>
        <p:spPr>
          <a:xfrm>
            <a:off x="2603500" y="7513038"/>
            <a:ext cx="23876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Sedimentary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Bedding</a:t>
            </a:r>
          </a:p>
        </p:txBody>
      </p:sp>
      <p:sp>
        <p:nvSpPr>
          <p:cNvPr id="424" name="Shape 424"/>
          <p:cNvSpPr/>
          <p:nvPr/>
        </p:nvSpPr>
        <p:spPr>
          <a:xfrm>
            <a:off x="647700" y="9099549"/>
            <a:ext cx="49911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Dull “thunk” sound when struck</a:t>
            </a:r>
          </a:p>
        </p:txBody>
      </p:sp>
      <p:grpSp>
        <p:nvGrpSpPr>
          <p:cNvPr id="427" name="Group 427"/>
          <p:cNvGrpSpPr/>
          <p:nvPr/>
        </p:nvGrpSpPr>
        <p:grpSpPr>
          <a:xfrm>
            <a:off x="5004294" y="4356100"/>
            <a:ext cx="2490471" cy="1431432"/>
            <a:chOff x="0" y="0"/>
            <a:chExt cx="2490470" cy="1431431"/>
          </a:xfrm>
        </p:grpSpPr>
        <p:sp>
          <p:nvSpPr>
            <p:cNvPr id="425" name="Shape 425"/>
            <p:cNvSpPr/>
            <p:nvPr/>
          </p:nvSpPr>
          <p:spPr>
            <a:xfrm>
              <a:off x="0" y="0"/>
              <a:ext cx="2490471" cy="758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Metamorphoses</a:t>
              </a:r>
              <a:endParaRPr sz="22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endParaRPr>
            </a:p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Into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631119" y="740551"/>
              <a:ext cx="1388534" cy="690881"/>
            </a:xfrm>
            <a:prstGeom prst="rightArrow">
              <a:avLst>
                <a:gd name="adj1" fmla="val 50000"/>
                <a:gd name="adj2" fmla="val 35329"/>
              </a:avLst>
            </a:prstGeom>
            <a:solidFill>
              <a:srgbClr val="FF4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428" name="Shape 428"/>
          <p:cNvSpPr/>
          <p:nvPr/>
        </p:nvSpPr>
        <p:spPr>
          <a:xfrm>
            <a:off x="7480300" y="7429500"/>
            <a:ext cx="19558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Small chlorite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crystals</a:t>
            </a:r>
          </a:p>
        </p:txBody>
      </p:sp>
      <p:sp>
        <p:nvSpPr>
          <p:cNvPr id="429" name="Shape 429"/>
          <p:cNvSpPr/>
          <p:nvPr/>
        </p:nvSpPr>
        <p:spPr>
          <a:xfrm>
            <a:off x="9537700" y="7691825"/>
            <a:ext cx="2387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Slaty cleavage</a:t>
            </a:r>
          </a:p>
        </p:txBody>
      </p:sp>
      <p:sp>
        <p:nvSpPr>
          <p:cNvPr id="430" name="Shape 430"/>
          <p:cNvSpPr/>
          <p:nvPr/>
        </p:nvSpPr>
        <p:spPr>
          <a:xfrm>
            <a:off x="7581900" y="8909897"/>
            <a:ext cx="49911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Rings like a bell when struck</a:t>
            </a:r>
          </a:p>
        </p:txBody>
      </p:sp>
      <p:sp>
        <p:nvSpPr>
          <p:cNvPr id="431" name="Shape 431"/>
          <p:cNvSpPr/>
          <p:nvPr/>
        </p:nvSpPr>
        <p:spPr>
          <a:xfrm>
            <a:off x="1724204" y="3013710"/>
            <a:ext cx="134860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i="1" sz="38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8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</a:rPr>
              <a:t>Shale</a:t>
            </a:r>
          </a:p>
        </p:txBody>
      </p:sp>
      <p:grpSp>
        <p:nvGrpSpPr>
          <p:cNvPr id="434" name="Group 434"/>
          <p:cNvGrpSpPr/>
          <p:nvPr/>
        </p:nvGrpSpPr>
        <p:grpSpPr>
          <a:xfrm>
            <a:off x="7365999" y="3260231"/>
            <a:ext cx="5638801" cy="3946596"/>
            <a:chOff x="0" y="0"/>
            <a:chExt cx="5638799" cy="3946595"/>
          </a:xfrm>
        </p:grpSpPr>
        <p:pic>
          <p:nvPicPr>
            <p:cNvPr id="432" name="slatycleav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24462"/>
              <a:ext cx="5638800" cy="3522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Shape 433"/>
            <p:cNvSpPr/>
            <p:nvPr/>
          </p:nvSpPr>
          <p:spPr>
            <a:xfrm>
              <a:off x="1686079" y="0"/>
              <a:ext cx="1296003" cy="704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defRPr>
              </a:lvl1pPr>
            </a:lstStyle>
            <a:p>
              <a:pPr lvl="0">
                <a:defRPr i="0" sz="1800">
                  <a:solidFill>
                    <a:srgbClr val="000000"/>
                  </a:solidFill>
                  <a:uFillTx/>
                </a:defRPr>
              </a:pPr>
              <a:r>
                <a: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rPr>
                <a:t>Slate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nodeType="afterEffect" presetClass="entr" presetSubtype="8" presetID="22" grpId="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4" grpId="4"/>
      <p:bldP build="whole" bldLvl="1" animBg="1" rev="0" advAuto="0" spid="428" grpId="7"/>
      <p:bldP build="whole" bldLvl="1" animBg="1" rev="0" advAuto="0" spid="429" grpId="8"/>
      <p:bldP build="whole" bldLvl="1" animBg="1" rev="0" advAuto="0" spid="434" grpId="6"/>
      <p:bldP build="whole" bldLvl="1" animBg="1" rev="0" advAuto="0" spid="427" grpId="5"/>
      <p:bldP build="whole" bldLvl="1" animBg="1" rev="0" advAuto="0" spid="430" grpId="9"/>
      <p:bldP build="whole" bldLvl="1" animBg="1" rev="0" advAuto="0" spid="422" grpId="2"/>
      <p:bldP build="whole" bldLvl="1" animBg="1" rev="0" advAuto="0" spid="423" grpId="3"/>
      <p:bldP build="whole" bldLvl="1" animBg="1" rev="0" advAuto="0" spid="4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latycleav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647700"/>
            <a:ext cx="6502400" cy="406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953095" y="4794250"/>
            <a:ext cx="428218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http://www.env.duke.edu/eos/geo41/ims2.htm</a:t>
            </a:r>
          </a:p>
        </p:txBody>
      </p:sp>
      <p:pic>
        <p:nvPicPr>
          <p:cNvPr id="438" name="slAT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6300" y="3467100"/>
            <a:ext cx="6488854" cy="5714436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7900865" y="9124950"/>
            <a:ext cx="577881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http://www.accd.edu/sac/EARTHSCI/1301.090/Lecture%202.htm</a:t>
            </a:r>
          </a:p>
        </p:txBody>
      </p:sp>
      <p:sp>
        <p:nvSpPr>
          <p:cNvPr id="440" name="Shape 440"/>
          <p:cNvSpPr/>
          <p:nvPr/>
        </p:nvSpPr>
        <p:spPr>
          <a:xfrm>
            <a:off x="9268208" y="1028700"/>
            <a:ext cx="21766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Foliated</a:t>
            </a:r>
            <a:endParaRPr sz="3800">
              <a:solidFill>
                <a:srgbClr val="FF4C00"/>
              </a:solidFill>
              <a:uFill>
                <a:solidFill>
                  <a:srgbClr val="FF4C00"/>
                </a:solidFill>
              </a:uFill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Textures</a:t>
            </a:r>
          </a:p>
        </p:txBody>
      </p:sp>
      <p:sp>
        <p:nvSpPr>
          <p:cNvPr id="441" name="Shape 441"/>
          <p:cNvSpPr/>
          <p:nvPr/>
        </p:nvSpPr>
        <p:spPr>
          <a:xfrm>
            <a:off x="8242300" y="2363470"/>
            <a:ext cx="4330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spcBef>
                <a:spcPts val="2000"/>
              </a:spcBef>
              <a:def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Slaty Cleavage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1523999" y="-63501"/>
            <a:ext cx="10543241" cy="9867904"/>
            <a:chOff x="0" y="0"/>
            <a:chExt cx="10543239" cy="9867902"/>
          </a:xfrm>
        </p:grpSpPr>
        <p:pic>
          <p:nvPicPr>
            <p:cNvPr id="350" name="dropped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049" y="47075"/>
              <a:ext cx="10277614" cy="9820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droppedImage.png"/>
            <p:cNvPicPr/>
            <p:nvPr/>
          </p:nvPicPr>
          <p:blipFill>
            <a:blip r:embed="rId3">
              <a:alphaModFix amt="51000"/>
              <a:extLst/>
            </a:blip>
            <a:stretch>
              <a:fillRect/>
            </a:stretch>
          </p:blipFill>
          <p:spPr>
            <a:xfrm>
              <a:off x="0" y="0"/>
              <a:ext cx="10543240" cy="9840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3" name="Shape 353"/>
          <p:cNvSpPr/>
          <p:nvPr/>
        </p:nvSpPr>
        <p:spPr>
          <a:xfrm>
            <a:off x="682091" y="0"/>
            <a:ext cx="322276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Igneous Rocks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mintexr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208" y="1295400"/>
            <a:ext cx="9688126" cy="160979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1409700" y="460868"/>
            <a:ext cx="101854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Barrovian Metamorphism</a:t>
            </a:r>
          </a:p>
        </p:txBody>
      </p:sp>
      <p:grpSp>
        <p:nvGrpSpPr>
          <p:cNvPr id="447" name="Group 447"/>
          <p:cNvGrpSpPr/>
          <p:nvPr/>
        </p:nvGrpSpPr>
        <p:grpSpPr>
          <a:xfrm>
            <a:off x="5437787" y="4356100"/>
            <a:ext cx="2490471" cy="1431432"/>
            <a:chOff x="0" y="0"/>
            <a:chExt cx="2490470" cy="1431431"/>
          </a:xfrm>
        </p:grpSpPr>
        <p:sp>
          <p:nvSpPr>
            <p:cNvPr id="445" name="Shape 445"/>
            <p:cNvSpPr/>
            <p:nvPr/>
          </p:nvSpPr>
          <p:spPr>
            <a:xfrm>
              <a:off x="0" y="0"/>
              <a:ext cx="2490471" cy="758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Metamorphoses</a:t>
              </a:r>
              <a:endParaRPr sz="22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endParaRPr>
            </a:p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Into</a:t>
              </a:r>
            </a:p>
          </p:txBody>
        </p:sp>
        <p:sp>
          <p:nvSpPr>
            <p:cNvPr id="446" name="Shape 446"/>
            <p:cNvSpPr/>
            <p:nvPr/>
          </p:nvSpPr>
          <p:spPr>
            <a:xfrm>
              <a:off x="631119" y="740551"/>
              <a:ext cx="1388534" cy="690881"/>
            </a:xfrm>
            <a:prstGeom prst="rightArrow">
              <a:avLst>
                <a:gd name="adj1" fmla="val 50000"/>
                <a:gd name="adj2" fmla="val 35329"/>
              </a:avLst>
            </a:prstGeom>
            <a:solidFill>
              <a:srgbClr val="FF4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448" name="Shape 448"/>
          <p:cNvSpPr/>
          <p:nvPr/>
        </p:nvSpPr>
        <p:spPr>
          <a:xfrm>
            <a:off x="7480300" y="7404664"/>
            <a:ext cx="26035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Large chlorite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crystals</a:t>
            </a:r>
          </a:p>
        </p:txBody>
      </p:sp>
      <p:sp>
        <p:nvSpPr>
          <p:cNvPr id="449" name="Shape 449"/>
          <p:cNvSpPr/>
          <p:nvPr/>
        </p:nvSpPr>
        <p:spPr>
          <a:xfrm>
            <a:off x="10185400" y="7512049"/>
            <a:ext cx="281940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Slaty cleavage – coarser grained foliation</a:t>
            </a:r>
          </a:p>
        </p:txBody>
      </p:sp>
      <p:sp>
        <p:nvSpPr>
          <p:cNvPr id="450" name="Shape 450"/>
          <p:cNvSpPr/>
          <p:nvPr/>
        </p:nvSpPr>
        <p:spPr>
          <a:xfrm>
            <a:off x="7581900" y="8724900"/>
            <a:ext cx="4991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Has a definite sheen in reflected light; back to dull “thunk” sound</a:t>
            </a:r>
          </a:p>
        </p:txBody>
      </p:sp>
      <p:grpSp>
        <p:nvGrpSpPr>
          <p:cNvPr id="453" name="Group 453"/>
          <p:cNvGrpSpPr/>
          <p:nvPr/>
        </p:nvGrpSpPr>
        <p:grpSpPr>
          <a:xfrm>
            <a:off x="12699" y="3368604"/>
            <a:ext cx="5638801" cy="3946596"/>
            <a:chOff x="0" y="0"/>
            <a:chExt cx="5638799" cy="3946595"/>
          </a:xfrm>
        </p:grpSpPr>
        <p:pic>
          <p:nvPicPr>
            <p:cNvPr id="451" name="slatycleav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4462"/>
              <a:ext cx="5638800" cy="3522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Shape 452"/>
            <p:cNvSpPr/>
            <p:nvPr/>
          </p:nvSpPr>
          <p:spPr>
            <a:xfrm>
              <a:off x="1686080" y="0"/>
              <a:ext cx="1296003" cy="704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defRPr>
              </a:lvl1pPr>
            </a:lstStyle>
            <a:p>
              <a:pPr lvl="0">
                <a:defRPr i="0" sz="1800">
                  <a:solidFill>
                    <a:srgbClr val="000000"/>
                  </a:solidFill>
                  <a:uFillTx/>
                </a:defRPr>
              </a:pPr>
              <a:r>
                <a: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rPr>
                <a:t>Slate</a:t>
              </a:r>
            </a:p>
          </p:txBody>
        </p:sp>
      </p:grpSp>
      <p:grpSp>
        <p:nvGrpSpPr>
          <p:cNvPr id="458" name="Group 458"/>
          <p:cNvGrpSpPr/>
          <p:nvPr/>
        </p:nvGrpSpPr>
        <p:grpSpPr>
          <a:xfrm>
            <a:off x="7696200" y="3224106"/>
            <a:ext cx="6408127" cy="4238755"/>
            <a:chOff x="0" y="0"/>
            <a:chExt cx="6408126" cy="4238753"/>
          </a:xfrm>
        </p:grpSpPr>
        <p:grpSp>
          <p:nvGrpSpPr>
            <p:cNvPr id="456" name="Group 456"/>
            <p:cNvGrpSpPr/>
            <p:nvPr/>
          </p:nvGrpSpPr>
          <p:grpSpPr>
            <a:xfrm>
              <a:off x="0" y="677333"/>
              <a:ext cx="6408127" cy="3561421"/>
              <a:chOff x="0" y="0"/>
              <a:chExt cx="6408126" cy="3561420"/>
            </a:xfrm>
          </p:grpSpPr>
          <p:pic>
            <p:nvPicPr>
              <p:cNvPr id="454" name="phyllite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5309068" cy="31951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5" name="Shape 455"/>
              <p:cNvSpPr/>
              <p:nvPr/>
            </p:nvSpPr>
            <p:spPr>
              <a:xfrm>
                <a:off x="1042412" y="3236300"/>
                <a:ext cx="5365715" cy="325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FFFFFF"/>
                    </a:solidFill>
                  </a:rPr>
                  <a:t>http://geology.about.com/library/bl/images/blphyllite.htm</a:t>
                </a:r>
              </a:p>
            </p:txBody>
          </p:sp>
        </p:grpSp>
        <p:sp>
          <p:nvSpPr>
            <p:cNvPr id="457" name="Shape 457"/>
            <p:cNvSpPr/>
            <p:nvPr/>
          </p:nvSpPr>
          <p:spPr>
            <a:xfrm>
              <a:off x="1546337" y="0"/>
              <a:ext cx="1893571" cy="704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defRPr>
              </a:lvl1pPr>
            </a:lstStyle>
            <a:p>
              <a:pPr lvl="0">
                <a:defRPr i="0" sz="1800">
                  <a:solidFill>
                    <a:srgbClr val="000000"/>
                  </a:solidFill>
                  <a:uFillTx/>
                </a:defRPr>
              </a:pPr>
              <a:r>
                <a: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rPr>
                <a:t>Phyllite</a:t>
              </a:r>
            </a:p>
          </p:txBody>
        </p:sp>
      </p:grpSp>
      <p:sp>
        <p:nvSpPr>
          <p:cNvPr id="459" name="Shape 459"/>
          <p:cNvSpPr/>
          <p:nvPr/>
        </p:nvSpPr>
        <p:spPr>
          <a:xfrm>
            <a:off x="215900" y="7429500"/>
            <a:ext cx="19558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Small chlorite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crystals</a:t>
            </a:r>
          </a:p>
        </p:txBody>
      </p:sp>
      <p:sp>
        <p:nvSpPr>
          <p:cNvPr id="460" name="Shape 460"/>
          <p:cNvSpPr/>
          <p:nvPr/>
        </p:nvSpPr>
        <p:spPr>
          <a:xfrm>
            <a:off x="2273300" y="7691825"/>
            <a:ext cx="2387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Slaty cleavage</a:t>
            </a:r>
          </a:p>
        </p:txBody>
      </p:sp>
      <p:sp>
        <p:nvSpPr>
          <p:cNvPr id="461" name="Shape 461"/>
          <p:cNvSpPr/>
          <p:nvPr/>
        </p:nvSpPr>
        <p:spPr>
          <a:xfrm>
            <a:off x="330200" y="8909897"/>
            <a:ext cx="49911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Rings like a bell when struck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2"/>
      <p:bldP build="whole" bldLvl="1" animBg="1" rev="0" advAuto="0" spid="448" grpId="3"/>
      <p:bldP build="whole" bldLvl="1" animBg="1" rev="0" advAuto="0" spid="447" grpId="1"/>
      <p:bldP build="whole" bldLvl="1" animBg="1" rev="0" advAuto="0" spid="449" grpId="4"/>
      <p:bldP build="whole" bldLvl="1" animBg="1" rev="0" advAuto="0" spid="450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mintexr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208" y="1295400"/>
            <a:ext cx="9688126" cy="160979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1409700" y="460868"/>
            <a:ext cx="101854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Barrovian Metamorphism</a:t>
            </a:r>
          </a:p>
        </p:txBody>
      </p:sp>
      <p:sp>
        <p:nvSpPr>
          <p:cNvPr id="465" name="Shape 465"/>
          <p:cNvSpPr/>
          <p:nvPr/>
        </p:nvSpPr>
        <p:spPr>
          <a:xfrm>
            <a:off x="0" y="7359508"/>
            <a:ext cx="26035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Large chlorite</a:t>
            </a:r>
            <a:endParaRPr sz="2400">
              <a:solidFill>
                <a:srgbClr val="FFFFFF"/>
              </a:solidFill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</a:rPr>
              <a:t>crystals</a:t>
            </a:r>
          </a:p>
        </p:txBody>
      </p:sp>
      <p:sp>
        <p:nvSpPr>
          <p:cNvPr id="466" name="Shape 466"/>
          <p:cNvSpPr/>
          <p:nvPr/>
        </p:nvSpPr>
        <p:spPr>
          <a:xfrm>
            <a:off x="2705100" y="7469716"/>
            <a:ext cx="303530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Slaty cleavage – coarser grained foliation</a:t>
            </a:r>
          </a:p>
        </p:txBody>
      </p:sp>
      <p:sp>
        <p:nvSpPr>
          <p:cNvPr id="467" name="Shape 467"/>
          <p:cNvSpPr/>
          <p:nvPr/>
        </p:nvSpPr>
        <p:spPr>
          <a:xfrm>
            <a:off x="127000" y="8846820"/>
            <a:ext cx="49911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Has a definite sheen in reflected light; back to dull “thunk” sound</a:t>
            </a:r>
          </a:p>
        </p:txBody>
      </p:sp>
      <p:grpSp>
        <p:nvGrpSpPr>
          <p:cNvPr id="472" name="Group 472"/>
          <p:cNvGrpSpPr/>
          <p:nvPr/>
        </p:nvGrpSpPr>
        <p:grpSpPr>
          <a:xfrm>
            <a:off x="215900" y="3175000"/>
            <a:ext cx="6408127" cy="4238754"/>
            <a:chOff x="0" y="0"/>
            <a:chExt cx="6408125" cy="4238753"/>
          </a:xfrm>
        </p:grpSpPr>
        <p:grpSp>
          <p:nvGrpSpPr>
            <p:cNvPr id="470" name="Group 470"/>
            <p:cNvGrpSpPr/>
            <p:nvPr/>
          </p:nvGrpSpPr>
          <p:grpSpPr>
            <a:xfrm>
              <a:off x="0" y="677333"/>
              <a:ext cx="6408127" cy="3561421"/>
              <a:chOff x="0" y="0"/>
              <a:chExt cx="6408125" cy="3561420"/>
            </a:xfrm>
          </p:grpSpPr>
          <p:pic>
            <p:nvPicPr>
              <p:cNvPr id="468" name="phyllite.jp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309068" cy="31951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9" name="Shape 469"/>
              <p:cNvSpPr/>
              <p:nvPr/>
            </p:nvSpPr>
            <p:spPr>
              <a:xfrm>
                <a:off x="1042411" y="3236300"/>
                <a:ext cx="5365716" cy="325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00">
                    <a:solidFill>
                      <a:srgbClr val="FFFFFF"/>
                    </a:solidFill>
                  </a:rPr>
                  <a:t>http://geology.about.com/library/bl/images/blphyllite.htm</a:t>
                </a:r>
              </a:p>
            </p:txBody>
          </p:sp>
        </p:grpSp>
        <p:sp>
          <p:nvSpPr>
            <p:cNvPr id="471" name="Shape 471"/>
            <p:cNvSpPr/>
            <p:nvPr/>
          </p:nvSpPr>
          <p:spPr>
            <a:xfrm>
              <a:off x="1546338" y="0"/>
              <a:ext cx="1893571" cy="704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defRPr>
              </a:lvl1pPr>
            </a:lstStyle>
            <a:p>
              <a:pPr lvl="0">
                <a:defRPr i="0" sz="1800">
                  <a:solidFill>
                    <a:srgbClr val="000000"/>
                  </a:solidFill>
                  <a:uFillTx/>
                </a:defRPr>
              </a:pPr>
              <a:r>
                <a:rPr i="1" sz="3800">
                  <a:solidFill>
                    <a:srgbClr val="00D2A9"/>
                  </a:solidFill>
                  <a:uFill>
                    <a:solidFill>
                      <a:srgbClr val="00D2A9"/>
                    </a:solidFill>
                  </a:uFill>
                </a:rPr>
                <a:t>Phyllite</a:t>
              </a:r>
            </a:p>
          </p:txBody>
        </p:sp>
      </p:grpSp>
      <p:grpSp>
        <p:nvGrpSpPr>
          <p:cNvPr id="475" name="Group 475"/>
          <p:cNvGrpSpPr/>
          <p:nvPr/>
        </p:nvGrpSpPr>
        <p:grpSpPr>
          <a:xfrm>
            <a:off x="5329413" y="4356100"/>
            <a:ext cx="2490471" cy="1431432"/>
            <a:chOff x="0" y="0"/>
            <a:chExt cx="2490470" cy="1431431"/>
          </a:xfrm>
        </p:grpSpPr>
        <p:sp>
          <p:nvSpPr>
            <p:cNvPr id="473" name="Shape 473"/>
            <p:cNvSpPr/>
            <p:nvPr/>
          </p:nvSpPr>
          <p:spPr>
            <a:xfrm>
              <a:off x="0" y="0"/>
              <a:ext cx="2490471" cy="758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Metamorphoses</a:t>
              </a:r>
              <a:endParaRPr sz="22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endParaRPr>
            </a:p>
            <a:p>
              <a:pPr lvl="0" algn="ctr" defTabSz="584200">
                <a:defRPr sz="1800"/>
              </a:pPr>
              <a:r>
                <a:rPr sz="2200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Into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631119" y="740551"/>
              <a:ext cx="1388534" cy="690881"/>
            </a:xfrm>
            <a:prstGeom prst="rightArrow">
              <a:avLst>
                <a:gd name="adj1" fmla="val 50000"/>
                <a:gd name="adj2" fmla="val 35329"/>
              </a:avLst>
            </a:prstGeom>
            <a:solidFill>
              <a:srgbClr val="FF4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2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</p:grpSp>
      <p:sp>
        <p:nvSpPr>
          <p:cNvPr id="476" name="Shape 476"/>
          <p:cNvSpPr/>
          <p:nvPr/>
        </p:nvSpPr>
        <p:spPr>
          <a:xfrm>
            <a:off x="7048500" y="7227993"/>
            <a:ext cx="292100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Chlorite gone.  Quartz, feldspar, mica, and many new minerals</a:t>
            </a:r>
          </a:p>
        </p:txBody>
      </p:sp>
      <p:sp>
        <p:nvSpPr>
          <p:cNvPr id="477" name="Shape 477"/>
          <p:cNvSpPr/>
          <p:nvPr/>
        </p:nvSpPr>
        <p:spPr>
          <a:xfrm>
            <a:off x="9956800" y="7454900"/>
            <a:ext cx="31369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Schistosity; minerals completely intermixed</a:t>
            </a:r>
          </a:p>
        </p:txBody>
      </p:sp>
      <p:sp>
        <p:nvSpPr>
          <p:cNvPr id="478" name="Shape 478"/>
          <p:cNvSpPr/>
          <p:nvPr/>
        </p:nvSpPr>
        <p:spPr>
          <a:xfrm>
            <a:off x="7581900" y="8876735"/>
            <a:ext cx="49911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Minerals large enough to be easily identified</a:t>
            </a:r>
          </a:p>
        </p:txBody>
      </p:sp>
      <p:pic>
        <p:nvPicPr>
          <p:cNvPr id="479" name="schistGarnetSchist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6200" y="3793066"/>
            <a:ext cx="5207000" cy="34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>
            <a:off x="9267547" y="3115733"/>
            <a:ext cx="156641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i="1"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Schist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8" grpId="4"/>
      <p:bldP build="whole" bldLvl="1" animBg="1" rev="0" advAuto="0" spid="476" grpId="2"/>
      <p:bldP build="whole" bldLvl="1" animBg="1" rev="0" advAuto="0" spid="475" grpId="1"/>
      <p:bldP build="whole" bldLvl="1" animBg="1" rev="0" advAuto="0" spid="477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chistMeta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089" y="1943100"/>
            <a:ext cx="7467601" cy="6781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6988159" y="9112250"/>
            <a:ext cx="577881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http://www.accd.edu/sac/EARTHSCI/1301.090/Lecture%202.htm</a:t>
            </a:r>
          </a:p>
        </p:txBody>
      </p:sp>
      <p:sp>
        <p:nvSpPr>
          <p:cNvPr id="484" name="Shape 484"/>
          <p:cNvSpPr/>
          <p:nvPr/>
        </p:nvSpPr>
        <p:spPr>
          <a:xfrm>
            <a:off x="2324100" y="521123"/>
            <a:ext cx="83439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Foliated Textures - Schistosity</a:t>
            </a:r>
          </a:p>
        </p:txBody>
      </p:sp>
      <p:sp>
        <p:nvSpPr>
          <p:cNvPr id="485" name="Shape 485"/>
          <p:cNvSpPr/>
          <p:nvPr/>
        </p:nvSpPr>
        <p:spPr>
          <a:xfrm>
            <a:off x="5392923" y="990599"/>
            <a:ext cx="213712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i="1" sz="56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5600">
                <a:solidFill>
                  <a:srgbClr val="FFFFFF"/>
                </a:solidFill>
              </a:rPr>
              <a:t>Schist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foliabandi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2197100"/>
            <a:ext cx="4762501" cy="586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gneiss_8X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4500" y="2146300"/>
            <a:ext cx="6718300" cy="6019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7495091" y="9430314"/>
            <a:ext cx="699554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http://www.uwlax.edu/faculty/stoelting/Intro/Guides/Images2/gneiss_8X6.jpg</a:t>
            </a:r>
          </a:p>
        </p:txBody>
      </p:sp>
      <p:sp>
        <p:nvSpPr>
          <p:cNvPr id="490" name="Shape 490"/>
          <p:cNvSpPr/>
          <p:nvPr/>
        </p:nvSpPr>
        <p:spPr>
          <a:xfrm>
            <a:off x="1409700" y="196003"/>
            <a:ext cx="101854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Foliated Textures – Mineral Banding</a:t>
            </a:r>
          </a:p>
        </p:txBody>
      </p:sp>
      <p:sp>
        <p:nvSpPr>
          <p:cNvPr id="491" name="Shape 491"/>
          <p:cNvSpPr/>
          <p:nvPr/>
        </p:nvSpPr>
        <p:spPr>
          <a:xfrm>
            <a:off x="5296770" y="800099"/>
            <a:ext cx="239653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i="1" sz="56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5600">
                <a:solidFill>
                  <a:srgbClr val="FFFFFF"/>
                </a:solidFill>
              </a:rPr>
              <a:t>Gneiss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neisspara_gneiss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700" y="1841500"/>
            <a:ext cx="8674100" cy="641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hape 494"/>
          <p:cNvSpPr/>
          <p:nvPr/>
        </p:nvSpPr>
        <p:spPr>
          <a:xfrm>
            <a:off x="9490455" y="9430314"/>
            <a:ext cx="437082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http://www.ut.ee/BGGM/miner/para_gneiss1.jpg</a:t>
            </a:r>
          </a:p>
        </p:txBody>
      </p:sp>
      <p:sp>
        <p:nvSpPr>
          <p:cNvPr id="495" name="Shape 495"/>
          <p:cNvSpPr/>
          <p:nvPr/>
        </p:nvSpPr>
        <p:spPr>
          <a:xfrm>
            <a:off x="1409700" y="196003"/>
            <a:ext cx="101854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</a:rPr>
              <a:t>Foliated Textures – Mineral Banding</a:t>
            </a:r>
          </a:p>
        </p:txBody>
      </p:sp>
      <p:sp>
        <p:nvSpPr>
          <p:cNvPr id="496" name="Shape 496"/>
          <p:cNvSpPr/>
          <p:nvPr/>
        </p:nvSpPr>
        <p:spPr>
          <a:xfrm>
            <a:off x="5394981" y="990599"/>
            <a:ext cx="23965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i="1" sz="56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5600">
                <a:solidFill>
                  <a:srgbClr val="FFFFFF"/>
                </a:solidFill>
              </a:rPr>
              <a:t>Gneiss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hysio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" y="3035300"/>
            <a:ext cx="13004801" cy="631049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/>
        </p:nvSpPr>
        <p:spPr>
          <a:xfrm>
            <a:off x="762000" y="38100"/>
            <a:ext cx="11506200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“Physiographic”</a:t>
            </a:r>
          </a:p>
        </p:txBody>
      </p:sp>
      <p:sp>
        <p:nvSpPr>
          <p:cNvPr id="500" name="Shape 500"/>
          <p:cNvSpPr/>
          <p:nvPr/>
        </p:nvSpPr>
        <p:spPr>
          <a:xfrm>
            <a:off x="977900" y="1181100"/>
            <a:ext cx="11074400" cy="157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spcBef>
                <a:spcPts val="3000"/>
              </a:spcBef>
              <a:buClr>
                <a:srgbClr val="000000"/>
              </a:buClr>
              <a:buFont typeface="Helvetica"/>
              <a:defRPr sz="4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n : the study of physical features of the earth's surface </a:t>
            </a:r>
          </a:p>
        </p:txBody>
      </p:sp>
      <p:sp>
        <p:nvSpPr>
          <p:cNvPr id="501" name="Shape 501"/>
          <p:cNvSpPr/>
          <p:nvPr/>
        </p:nvSpPr>
        <p:spPr>
          <a:xfrm>
            <a:off x="3136900" y="4546600"/>
            <a:ext cx="2788498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Allegheny Plateau</a:t>
            </a:r>
          </a:p>
        </p:txBody>
      </p:sp>
      <p:sp>
        <p:nvSpPr>
          <p:cNvPr id="502" name="Shape 502"/>
          <p:cNvSpPr/>
          <p:nvPr/>
        </p:nvSpPr>
        <p:spPr>
          <a:xfrm rot="18660000">
            <a:off x="5514989" y="5670421"/>
            <a:ext cx="26197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Valley and Ridge</a:t>
            </a:r>
          </a:p>
        </p:txBody>
      </p:sp>
      <p:sp>
        <p:nvSpPr>
          <p:cNvPr id="503" name="Shape 503"/>
          <p:cNvSpPr/>
          <p:nvPr/>
        </p:nvSpPr>
        <p:spPr>
          <a:xfrm rot="18660000">
            <a:off x="6483291" y="6363063"/>
            <a:ext cx="17234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Blue Ridge</a:t>
            </a:r>
          </a:p>
        </p:txBody>
      </p:sp>
      <p:sp>
        <p:nvSpPr>
          <p:cNvPr id="504" name="Shape 504"/>
          <p:cNvSpPr/>
          <p:nvPr/>
        </p:nvSpPr>
        <p:spPr>
          <a:xfrm rot="18660000">
            <a:off x="7779018" y="7656401"/>
            <a:ext cx="15652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Piedmont</a:t>
            </a:r>
          </a:p>
        </p:txBody>
      </p:sp>
      <p:sp>
        <p:nvSpPr>
          <p:cNvPr id="505" name="Shape 505"/>
          <p:cNvSpPr/>
          <p:nvPr/>
        </p:nvSpPr>
        <p:spPr>
          <a:xfrm rot="16080000">
            <a:off x="9185946" y="6580467"/>
            <a:ext cx="22558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2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Coastal   Plain</a:t>
            </a:r>
          </a:p>
        </p:txBody>
      </p:sp>
      <p:sp>
        <p:nvSpPr>
          <p:cNvPr id="506" name="Shape 506"/>
          <p:cNvSpPr/>
          <p:nvPr/>
        </p:nvSpPr>
        <p:spPr>
          <a:xfrm rot="18660000">
            <a:off x="4833268" y="5052474"/>
            <a:ext cx="25008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Allegheny Front</a:t>
            </a:r>
          </a:p>
        </p:txBody>
      </p:sp>
      <p:sp>
        <p:nvSpPr>
          <p:cNvPr id="507" name="Shape 507"/>
          <p:cNvSpPr/>
          <p:nvPr/>
        </p:nvSpPr>
        <p:spPr>
          <a:xfrm rot="18660000">
            <a:off x="5911844" y="6009807"/>
            <a:ext cx="254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Blue Ridge Fault</a:t>
            </a:r>
          </a:p>
        </p:txBody>
      </p:sp>
      <p:sp>
        <p:nvSpPr>
          <p:cNvPr id="508" name="Shape 508"/>
          <p:cNvSpPr/>
          <p:nvPr/>
        </p:nvSpPr>
        <p:spPr>
          <a:xfrm rot="18660000">
            <a:off x="6554391" y="6223909"/>
            <a:ext cx="30467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Mountain Run Fault</a:t>
            </a:r>
          </a:p>
        </p:txBody>
      </p:sp>
      <p:sp>
        <p:nvSpPr>
          <p:cNvPr id="509" name="Shape 509"/>
          <p:cNvSpPr/>
          <p:nvPr/>
        </p:nvSpPr>
        <p:spPr>
          <a:xfrm rot="16200000">
            <a:off x="9181204" y="6640076"/>
            <a:ext cx="13860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Fall Line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2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presetClass="entr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9" grpId="10"/>
      <p:bldP build="whole" bldLvl="1" animBg="1" rev="0" advAuto="0" spid="501" grpId="2"/>
      <p:bldP build="whole" bldLvl="1" animBg="1" rev="0" advAuto="0" spid="506" grpId="7"/>
      <p:bldP build="whole" bldLvl="1" animBg="1" rev="0" advAuto="0" spid="503" grpId="4"/>
      <p:bldP build="whole" bldLvl="1" animBg="1" rev="0" advAuto="0" spid="505" grpId="6"/>
      <p:bldP build="whole" bldLvl="1" animBg="1" rev="0" advAuto="0" spid="498" grpId="1"/>
      <p:bldP build="whole" bldLvl="1" animBg="1" rev="0" advAuto="0" spid="508" grpId="9"/>
      <p:bldP build="whole" bldLvl="1" animBg="1" rev="0" advAuto="0" spid="502" grpId="3"/>
      <p:bldP build="whole" bldLvl="1" animBg="1" rev="0" advAuto="0" spid="507" grpId="8"/>
      <p:bldP build="whole" bldLvl="1" animBg="1" rev="0" advAuto="0" spid="504" grpId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/>
        </p:nvSpPr>
        <p:spPr>
          <a:xfrm>
            <a:off x="2827190" y="-165100"/>
            <a:ext cx="7585229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Allegheny Plateau</a:t>
            </a:r>
          </a:p>
        </p:txBody>
      </p:sp>
      <p:pic>
        <p:nvPicPr>
          <p:cNvPr id="512" name="alleghenyplateau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977900"/>
            <a:ext cx="11026987" cy="535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Shape 513"/>
          <p:cNvSpPr/>
          <p:nvPr/>
        </p:nvSpPr>
        <p:spPr>
          <a:xfrm>
            <a:off x="762000" y="6172200"/>
            <a:ext cx="11607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Flat laying sedimentary rocks in a complete stratigraphic section (Cambrian – Permian).  </a:t>
            </a:r>
          </a:p>
        </p:txBody>
      </p:sp>
      <p:sp>
        <p:nvSpPr>
          <p:cNvPr id="514" name="Shape 514"/>
          <p:cNvSpPr/>
          <p:nvPr/>
        </p:nvSpPr>
        <p:spPr>
          <a:xfrm rot="18600000">
            <a:off x="4487726" y="3008509"/>
            <a:ext cx="347111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Allegheny Front</a:t>
            </a:r>
          </a:p>
        </p:txBody>
      </p:sp>
      <p:sp>
        <p:nvSpPr>
          <p:cNvPr id="515" name="Shape 515"/>
          <p:cNvSpPr/>
          <p:nvPr/>
        </p:nvSpPr>
        <p:spPr>
          <a:xfrm>
            <a:off x="762000" y="8890000"/>
            <a:ext cx="116078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Dendritic drainage.</a:t>
            </a:r>
          </a:p>
        </p:txBody>
      </p:sp>
      <p:sp>
        <p:nvSpPr>
          <p:cNvPr id="516" name="Shape 516"/>
          <p:cNvSpPr/>
          <p:nvPr/>
        </p:nvSpPr>
        <p:spPr>
          <a:xfrm>
            <a:off x="762000" y="7264400"/>
            <a:ext cx="116078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Underlie most of Kentucky, West Virginia, and western Maryland and Pennsylvania.  Topographically high above sea level.  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4"/>
      <p:bldP build="whole" bldLvl="1" animBg="1" rev="0" advAuto="0" spid="513" grpId="2"/>
      <p:bldP build="whole" bldLvl="1" animBg="1" rev="0" advAuto="0" spid="514" grpId="1"/>
      <p:bldP build="whole" bldLvl="1" animBg="1" rev="0" advAuto="0" spid="516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3999362" y="38382"/>
            <a:ext cx="5256689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Dendritic Drainage</a:t>
            </a:r>
          </a:p>
        </p:txBody>
      </p:sp>
      <p:pic>
        <p:nvPicPr>
          <p:cNvPr id="51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9200" y="1625600"/>
            <a:ext cx="8128001" cy="5269654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/>
          <p:nvPr/>
        </p:nvSpPr>
        <p:spPr>
          <a:xfrm>
            <a:off x="7875656" y="9448800"/>
            <a:ext cx="514720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 sz="11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100">
                <a:uFill>
                  <a:solidFill/>
                </a:uFill>
              </a:rPr>
              <a:t>http://www.ge-at.iastate.edu/courses/Geol_100/old_files/dendritic.html</a:t>
            </a:r>
          </a:p>
        </p:txBody>
      </p:sp>
      <p:sp>
        <p:nvSpPr>
          <p:cNvPr id="521" name="Shape 521"/>
          <p:cNvSpPr/>
          <p:nvPr/>
        </p:nvSpPr>
        <p:spPr>
          <a:xfrm>
            <a:off x="1625600" y="6934200"/>
            <a:ext cx="99822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7799" marR="57799" algn="ctr" defTabSz="1295400">
              <a:spcBef>
                <a:spcPts val="2000"/>
              </a:spcBef>
              <a:buClr>
                <a:srgbClr val="000000"/>
              </a:buClr>
              <a:buFont typeface="Helvetica"/>
              <a:defRPr sz="1800"/>
            </a:pPr>
            <a:r>
              <a:rPr i="1" sz="3400">
                <a:uFill>
                  <a:solidFill/>
                </a:uFill>
              </a:rPr>
              <a:t>dendritic</a:t>
            </a:r>
            <a:r>
              <a:rPr sz="3400">
                <a:uFill>
                  <a:solidFill/>
                </a:uFill>
              </a:rPr>
              <a:t> ("treelike"), resembles the pattern of branches and twigs 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3076442" y="0"/>
            <a:ext cx="7107044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Valley and Ridge</a:t>
            </a:r>
          </a:p>
        </p:txBody>
      </p:sp>
      <p:pic>
        <p:nvPicPr>
          <p:cNvPr id="524" name="valleyandrid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1079500"/>
            <a:ext cx="11026987" cy="5463823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hape 525"/>
          <p:cNvSpPr/>
          <p:nvPr/>
        </p:nvSpPr>
        <p:spPr>
          <a:xfrm>
            <a:off x="431800" y="6616700"/>
            <a:ext cx="1270000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Sedimentary Rocks, largely of same age as those in Allegheny plateau (through Lower Mississippian, sans Penn. and Permian )</a:t>
            </a:r>
          </a:p>
        </p:txBody>
      </p:sp>
      <p:sp>
        <p:nvSpPr>
          <p:cNvPr id="526" name="Shape 526"/>
          <p:cNvSpPr/>
          <p:nvPr/>
        </p:nvSpPr>
        <p:spPr>
          <a:xfrm>
            <a:off x="431800" y="8750300"/>
            <a:ext cx="123698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Thus, forming a trellis drainage pattern.</a:t>
            </a:r>
          </a:p>
        </p:txBody>
      </p:sp>
      <p:sp>
        <p:nvSpPr>
          <p:cNvPr id="527" name="Shape 527"/>
          <p:cNvSpPr/>
          <p:nvPr/>
        </p:nvSpPr>
        <p:spPr>
          <a:xfrm>
            <a:off x="431800" y="8128000"/>
            <a:ext cx="123698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But, thrust faulted and folded.  Major deformation.</a:t>
            </a:r>
          </a:p>
        </p:txBody>
      </p:sp>
      <p:sp>
        <p:nvSpPr>
          <p:cNvPr id="528" name="Shape 528"/>
          <p:cNvSpPr/>
          <p:nvPr/>
        </p:nvSpPr>
        <p:spPr>
          <a:xfrm rot="18600000">
            <a:off x="4600774" y="2679823"/>
            <a:ext cx="34711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Allegheny Front</a:t>
            </a:r>
          </a:p>
        </p:txBody>
      </p:sp>
      <p:sp>
        <p:nvSpPr>
          <p:cNvPr id="529" name="Shape 529"/>
          <p:cNvSpPr/>
          <p:nvPr/>
        </p:nvSpPr>
        <p:spPr>
          <a:xfrm rot="18600000">
            <a:off x="5853088" y="4060934"/>
            <a:ext cx="353077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Blue Ridge Fault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" grpId="1"/>
      <p:bldP build="whole" bldLvl="1" animBg="1" rev="0" advAuto="0" spid="527" grpId="4"/>
      <p:bldP build="whole" bldLvl="1" animBg="1" rev="0" advAuto="0" spid="525" grpId="3"/>
      <p:bldP build="whole" bldLvl="1" animBg="1" rev="0" advAuto="0" spid="526" grpId="5"/>
      <p:bldP build="whole" bldLvl="1" animBg="1" rev="0" advAuto="0" spid="529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/>
        </p:nvSpPr>
        <p:spPr>
          <a:xfrm>
            <a:off x="3058421" y="215900"/>
            <a:ext cx="707731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Valley and Ridge Trellis Drainage</a:t>
            </a:r>
          </a:p>
        </p:txBody>
      </p:sp>
      <p:pic>
        <p:nvPicPr>
          <p:cNvPr id="53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2213" y="1511300"/>
            <a:ext cx="7220374" cy="6651414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5518597" y="9423400"/>
            <a:ext cx="7504266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http://www.localhikes.com/HikeData.ASP?DispType=1&amp;ActiveHike=0&amp;GetHikesStateID=&amp;ID=4297</a:t>
            </a:r>
          </a:p>
        </p:txBody>
      </p:sp>
      <p:sp>
        <p:nvSpPr>
          <p:cNvPr id="534" name="Shape 534"/>
          <p:cNvSpPr/>
          <p:nvPr/>
        </p:nvSpPr>
        <p:spPr>
          <a:xfrm flipH="1">
            <a:off x="5956300" y="3035300"/>
            <a:ext cx="4114800" cy="47625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35" name="Shape 535"/>
          <p:cNvSpPr/>
          <p:nvPr/>
        </p:nvSpPr>
        <p:spPr>
          <a:xfrm flipH="1">
            <a:off x="5092700" y="1841500"/>
            <a:ext cx="3467100" cy="56388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36" name="Shape 536"/>
          <p:cNvSpPr/>
          <p:nvPr/>
        </p:nvSpPr>
        <p:spPr>
          <a:xfrm flipH="1">
            <a:off x="3251200" y="5740400"/>
            <a:ext cx="1511300" cy="19558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37" name="Shape 537"/>
          <p:cNvSpPr/>
          <p:nvPr/>
        </p:nvSpPr>
        <p:spPr>
          <a:xfrm flipH="1">
            <a:off x="2705100" y="1409700"/>
            <a:ext cx="1739900" cy="27051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38" name="Shape 538"/>
          <p:cNvSpPr/>
          <p:nvPr/>
        </p:nvSpPr>
        <p:spPr>
          <a:xfrm flipH="1">
            <a:off x="5524500" y="2057400"/>
            <a:ext cx="4445000" cy="5524500"/>
          </a:xfrm>
          <a:prstGeom prst="line">
            <a:avLst/>
          </a:prstGeom>
          <a:ln w="57150">
            <a:solidFill>
              <a:srgbClr val="00A5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39" name="Shape 539"/>
          <p:cNvSpPr/>
          <p:nvPr/>
        </p:nvSpPr>
        <p:spPr>
          <a:xfrm flipH="1">
            <a:off x="4013200" y="5956300"/>
            <a:ext cx="1193800" cy="1625600"/>
          </a:xfrm>
          <a:prstGeom prst="line">
            <a:avLst/>
          </a:prstGeom>
          <a:ln w="57150">
            <a:solidFill>
              <a:srgbClr val="00A5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0" name="Shape 540"/>
          <p:cNvSpPr/>
          <p:nvPr/>
        </p:nvSpPr>
        <p:spPr>
          <a:xfrm flipH="1">
            <a:off x="2921000" y="1625600"/>
            <a:ext cx="2705100" cy="3797300"/>
          </a:xfrm>
          <a:prstGeom prst="line">
            <a:avLst/>
          </a:prstGeom>
          <a:ln w="57150">
            <a:solidFill>
              <a:srgbClr val="00A5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1" name="Shape 541"/>
          <p:cNvSpPr/>
          <p:nvPr/>
        </p:nvSpPr>
        <p:spPr>
          <a:xfrm flipH="1">
            <a:off x="4660900" y="3898900"/>
            <a:ext cx="1016000" cy="12954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2" name="Shape 542"/>
          <p:cNvSpPr/>
          <p:nvPr/>
        </p:nvSpPr>
        <p:spPr>
          <a:xfrm>
            <a:off x="8674100" y="5308600"/>
            <a:ext cx="1193800" cy="97790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3" name="Shape 543"/>
          <p:cNvSpPr/>
          <p:nvPr/>
        </p:nvSpPr>
        <p:spPr>
          <a:xfrm>
            <a:off x="8013700" y="6388100"/>
            <a:ext cx="1193800" cy="97790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4" name="Shape 544"/>
          <p:cNvSpPr/>
          <p:nvPr/>
        </p:nvSpPr>
        <p:spPr>
          <a:xfrm>
            <a:off x="7696200" y="6832600"/>
            <a:ext cx="1193800" cy="97790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5" name="Shape 545"/>
          <p:cNvSpPr/>
          <p:nvPr/>
        </p:nvSpPr>
        <p:spPr>
          <a:xfrm flipH="1">
            <a:off x="5638800" y="2489200"/>
            <a:ext cx="762000" cy="977900"/>
          </a:xfrm>
          <a:prstGeom prst="line">
            <a:avLst/>
          </a:prstGeom>
          <a:ln w="57150">
            <a:solidFill>
              <a:srgbClr val="00A5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6" name="Shape 546"/>
          <p:cNvSpPr/>
          <p:nvPr/>
        </p:nvSpPr>
        <p:spPr>
          <a:xfrm>
            <a:off x="8559800" y="5956300"/>
            <a:ext cx="1193800" cy="97790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7" name="Shape 547"/>
          <p:cNvSpPr/>
          <p:nvPr/>
        </p:nvSpPr>
        <p:spPr>
          <a:xfrm>
            <a:off x="5956300" y="1625600"/>
            <a:ext cx="1193800" cy="97790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8" name="Shape 548"/>
          <p:cNvSpPr/>
          <p:nvPr/>
        </p:nvSpPr>
        <p:spPr>
          <a:xfrm>
            <a:off x="5524500" y="1763324"/>
            <a:ext cx="762000" cy="620890"/>
          </a:xfrm>
          <a:prstGeom prst="line">
            <a:avLst/>
          </a:prstGeom>
          <a:ln w="12700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nodeType="afterEffect" presetClass="entr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nodeType="afterEffect" presetClass="entr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nodeType="afterEffect" presetClass="entr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nodeType="afterEffect" presetClass="entr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nodeType="afterEffect" presetClass="entr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nodeType="afterEffect" presetClass="entr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nodeType="afterEffect" presetClass="entr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nodeType="afterEffect" presetClass="entr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7" grpId="5"/>
      <p:bldP build="whole" bldLvl="1" animBg="1" rev="0" advAuto="0" spid="541" grpId="3"/>
      <p:bldP build="whole" bldLvl="1" animBg="1" rev="0" advAuto="0" spid="538" grpId="6"/>
      <p:bldP build="whole" bldLvl="1" animBg="1" rev="0" advAuto="0" spid="534" grpId="1"/>
      <p:bldP build="whole" bldLvl="1" animBg="1" rev="0" advAuto="0" spid="535" grpId="2"/>
      <p:bldP build="whole" bldLvl="1" animBg="1" rev="0" advAuto="0" spid="545" grpId="7"/>
      <p:bldP build="whole" bldLvl="1" animBg="1" rev="0" advAuto="0" spid="536" grpId="4"/>
      <p:bldP build="whole" bldLvl="1" animBg="1" rev="0" advAuto="0" spid="544" grpId="13"/>
      <p:bldP build="whole" bldLvl="1" animBg="1" rev="0" advAuto="0" spid="540" grpId="9"/>
      <p:bldP build="whole" bldLvl="1" animBg="1" rev="0" advAuto="0" spid="547" grpId="14"/>
      <p:bldP build="whole" bldLvl="1" animBg="1" rev="0" advAuto="0" spid="543" grpId="11"/>
      <p:bldP build="whole" bldLvl="1" animBg="1" rev="0" advAuto="0" spid="539" grpId="8"/>
      <p:bldP build="whole" bldLvl="1" animBg="1" rev="0" advAuto="0" spid="546" grpId="12"/>
      <p:bldP build="whole" bldLvl="1" animBg="1" rev="0" advAuto="0" spid="542" grpId="10"/>
      <p:bldP build="whole" bldLvl="1" animBg="1" rev="0" advAuto="0" spid="548" grpId="1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abb-1D1.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0" y="191911"/>
            <a:ext cx="11582400" cy="684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3797300" y="70231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Gabbro:</a:t>
            </a:r>
          </a:p>
        </p:txBody>
      </p:sp>
      <p:sp>
        <p:nvSpPr>
          <p:cNvPr id="357" name="Shape 357"/>
          <p:cNvSpPr/>
          <p:nvPr/>
        </p:nvSpPr>
        <p:spPr>
          <a:xfrm>
            <a:off x="4064000" y="7590790"/>
            <a:ext cx="48768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No quartz,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Ca/Na to Ca plagioclase and pyroxene in about equal amounts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  <p:bldP build="whole" bldLvl="1" animBg="1" rev="0" advAuto="0" spid="35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4639733"/>
            <a:ext cx="9401387" cy="426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age.png"/>
          <p:cNvPicPr/>
          <p:nvPr/>
        </p:nvPicPr>
        <p:blipFill>
          <a:blip r:embed="rId3">
            <a:extLst/>
          </a:blip>
          <a:srcRect l="1311" t="2626" r="1556" b="3538"/>
          <a:stretch>
            <a:fillRect/>
          </a:stretch>
        </p:blipFill>
        <p:spPr>
          <a:xfrm>
            <a:off x="2489200" y="2489200"/>
            <a:ext cx="5267396" cy="463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200" y="1079500"/>
            <a:ext cx="3061547" cy="316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1600" y="1841500"/>
            <a:ext cx="3416300" cy="2411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115" y="215900"/>
            <a:ext cx="8728570" cy="932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blueridge.png"/>
          <p:cNvPicPr/>
          <p:nvPr/>
        </p:nvPicPr>
        <p:blipFill>
          <a:blip r:embed="rId2">
            <a:extLst/>
          </a:blip>
          <a:srcRect l="0" t="0" r="212" b="0"/>
          <a:stretch>
            <a:fillRect/>
          </a:stretch>
        </p:blipFill>
        <p:spPr>
          <a:xfrm>
            <a:off x="1079500" y="762000"/>
            <a:ext cx="10744766" cy="5752818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4227587" y="0"/>
            <a:ext cx="4567689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Blue Ridge</a:t>
            </a:r>
          </a:p>
        </p:txBody>
      </p:sp>
      <p:sp>
        <p:nvSpPr>
          <p:cNvPr id="559" name="Shape 559"/>
          <p:cNvSpPr/>
          <p:nvPr/>
        </p:nvSpPr>
        <p:spPr>
          <a:xfrm>
            <a:off x="647700" y="6286500"/>
            <a:ext cx="123698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1800"/>
              </a:spcBef>
              <a:buClr>
                <a:srgbClr val="000000"/>
              </a:buClr>
              <a:buFont typeface="Helvetica"/>
              <a:defRPr sz="3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Igneous batholiths, lava flows, and rift clastic sedimentary rocks, all low grade metamorphosed (Middle Proterozoic - Early Cambrian). </a:t>
            </a:r>
          </a:p>
        </p:txBody>
      </p:sp>
      <p:sp>
        <p:nvSpPr>
          <p:cNvPr id="560" name="Shape 560"/>
          <p:cNvSpPr/>
          <p:nvPr/>
        </p:nvSpPr>
        <p:spPr>
          <a:xfrm>
            <a:off x="647700" y="7748411"/>
            <a:ext cx="1236980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1800"/>
              </a:spcBef>
              <a:buClr>
                <a:srgbClr val="000000"/>
              </a:buClr>
              <a:buFont typeface="Helvetica"/>
              <a:defRPr sz="3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Blue Ridge province includes both the Blue Ridge  mountains (Skyline Drive/Blue Ridge Parkway), and the  strip of land to the east running through Galax, Charlottesville,  Culpepper, and Warrenton.</a:t>
            </a:r>
          </a:p>
        </p:txBody>
      </p:sp>
      <p:sp>
        <p:nvSpPr>
          <p:cNvPr id="561" name="Shape 561"/>
          <p:cNvSpPr/>
          <p:nvPr/>
        </p:nvSpPr>
        <p:spPr>
          <a:xfrm rot="18900000">
            <a:off x="4878860" y="3631115"/>
            <a:ext cx="353077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Blue Ridge Fault</a:t>
            </a:r>
          </a:p>
        </p:txBody>
      </p:sp>
      <p:sp>
        <p:nvSpPr>
          <p:cNvPr id="562" name="Shape 562"/>
          <p:cNvSpPr/>
          <p:nvPr/>
        </p:nvSpPr>
        <p:spPr>
          <a:xfrm rot="18900000">
            <a:off x="5687537" y="4064648"/>
            <a:ext cx="43810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Mountain Run  Fault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1" grpId="1"/>
      <p:bldP build="whole" bldLvl="1" animBg="1" rev="0" advAuto="0" spid="559" grpId="3"/>
      <p:bldP build="whole" bldLvl="1" animBg="1" rev="0" advAuto="0" spid="562" grpId="2"/>
      <p:bldP build="whole" bldLvl="1" animBg="1" rev="0" advAuto="0" spid="560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edmon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762000"/>
            <a:ext cx="10756054" cy="5755076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4582660" y="0"/>
            <a:ext cx="4119444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Piedmont</a:t>
            </a:r>
          </a:p>
        </p:txBody>
      </p:sp>
      <p:sp>
        <p:nvSpPr>
          <p:cNvPr id="566" name="Shape 566"/>
          <p:cNvSpPr/>
          <p:nvPr/>
        </p:nvSpPr>
        <p:spPr>
          <a:xfrm>
            <a:off x="381000" y="6502400"/>
            <a:ext cx="12268200" cy="2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Great complex of igneous/sedimentary/metamorphic rocks generated mostly in volcanic arcs transported to North America from distant places; Later Proterozoic to Mississippian.</a:t>
            </a:r>
          </a:p>
        </p:txBody>
      </p:sp>
      <p:sp>
        <p:nvSpPr>
          <p:cNvPr id="567" name="Shape 567"/>
          <p:cNvSpPr/>
          <p:nvPr/>
        </p:nvSpPr>
        <p:spPr>
          <a:xfrm>
            <a:off x="431800" y="8674100"/>
            <a:ext cx="122682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Low, rolling countryside with dendritic drainage.</a:t>
            </a:r>
          </a:p>
        </p:txBody>
      </p:sp>
      <p:sp>
        <p:nvSpPr>
          <p:cNvPr id="568" name="Shape 568"/>
          <p:cNvSpPr/>
          <p:nvPr/>
        </p:nvSpPr>
        <p:spPr>
          <a:xfrm rot="16500000">
            <a:off x="8581424" y="4222356"/>
            <a:ext cx="189192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Fall Line</a:t>
            </a:r>
          </a:p>
        </p:txBody>
      </p:sp>
      <p:sp>
        <p:nvSpPr>
          <p:cNvPr id="569" name="Shape 569"/>
          <p:cNvSpPr/>
          <p:nvPr/>
        </p:nvSpPr>
        <p:spPr>
          <a:xfrm rot="18900000">
            <a:off x="5470791" y="3631155"/>
            <a:ext cx="43810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Mountain Run  Fault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6" grpId="3"/>
      <p:bldP build="whole" bldLvl="1" animBg="1" rev="0" advAuto="0" spid="568" grpId="2"/>
      <p:bldP build="whole" bldLvl="1" animBg="1" rev="0" advAuto="0" spid="567" grpId="4"/>
      <p:bldP build="whole" bldLvl="1" animBg="1" rev="0" advAuto="0" spid="56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/>
        </p:nvSpPr>
        <p:spPr>
          <a:xfrm>
            <a:off x="3746662" y="-114300"/>
            <a:ext cx="552954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Coastal Plain</a:t>
            </a:r>
          </a:p>
        </p:txBody>
      </p:sp>
      <p:pic>
        <p:nvPicPr>
          <p:cNvPr id="572" name="coastalpla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1295400"/>
            <a:ext cx="10925388" cy="5353192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215900" y="6502400"/>
            <a:ext cx="12700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spcBef>
                <a:spcPts val="2000"/>
              </a:spcBef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Eastward thickening wedge of sediments mostly deposited in shoreline and shallow shelf environments.  Extends out to continental margin (Jurassic to Present).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0604"/>
            <a:ext cx="13004801" cy="9119165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Shape 576"/>
          <p:cNvSpPr/>
          <p:nvPr/>
        </p:nvSpPr>
        <p:spPr>
          <a:xfrm>
            <a:off x="0" y="6388099"/>
            <a:ext cx="2171700" cy="184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77" name="Shape 577"/>
          <p:cNvSpPr/>
          <p:nvPr/>
        </p:nvSpPr>
        <p:spPr>
          <a:xfrm flipV="1">
            <a:off x="1955800" y="5207000"/>
            <a:ext cx="8343900" cy="16256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78" name="Shape 578"/>
          <p:cNvSpPr/>
          <p:nvPr/>
        </p:nvSpPr>
        <p:spPr>
          <a:xfrm>
            <a:off x="9105900" y="8242300"/>
            <a:ext cx="152632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Oldest</a:t>
            </a:r>
          </a:p>
        </p:txBody>
      </p:sp>
      <p:sp>
        <p:nvSpPr>
          <p:cNvPr id="579" name="Shape 579"/>
          <p:cNvSpPr/>
          <p:nvPr/>
        </p:nvSpPr>
        <p:spPr>
          <a:xfrm>
            <a:off x="330200" y="8242300"/>
            <a:ext cx="213375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Youngest</a:t>
            </a:r>
          </a:p>
        </p:txBody>
      </p:sp>
      <p:sp>
        <p:nvSpPr>
          <p:cNvPr id="580" name="Shape 580"/>
          <p:cNvSpPr/>
          <p:nvPr/>
        </p:nvSpPr>
        <p:spPr>
          <a:xfrm>
            <a:off x="2489200" y="8559800"/>
            <a:ext cx="6388100" cy="2258"/>
          </a:xfrm>
          <a:prstGeom prst="line">
            <a:avLst/>
          </a:prstGeom>
          <a:ln w="57150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81" name="Shape 581"/>
          <p:cNvSpPr/>
          <p:nvPr/>
        </p:nvSpPr>
        <p:spPr>
          <a:xfrm>
            <a:off x="5740400" y="6502399"/>
            <a:ext cx="3365501" cy="184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2" name="Shape 582"/>
          <p:cNvSpPr/>
          <p:nvPr/>
        </p:nvSpPr>
        <p:spPr>
          <a:xfrm flipH="1" flipV="1">
            <a:off x="4660900" y="4991100"/>
            <a:ext cx="2057400" cy="16256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83" name="Shape 583"/>
          <p:cNvSpPr/>
          <p:nvPr/>
        </p:nvSpPr>
        <p:spPr>
          <a:xfrm>
            <a:off x="8889999" y="6502400"/>
            <a:ext cx="1625602" cy="140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4" name="Shape 584"/>
          <p:cNvSpPr/>
          <p:nvPr/>
        </p:nvSpPr>
        <p:spPr>
          <a:xfrm flipH="1" flipV="1">
            <a:off x="7048500" y="4114800"/>
            <a:ext cx="2171700" cy="24892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85" name="Shape 585"/>
          <p:cNvSpPr/>
          <p:nvPr/>
        </p:nvSpPr>
        <p:spPr>
          <a:xfrm>
            <a:off x="4762500" y="6502399"/>
            <a:ext cx="1193801" cy="184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6" name="Shape 586"/>
          <p:cNvSpPr/>
          <p:nvPr/>
        </p:nvSpPr>
        <p:spPr>
          <a:xfrm flipH="1" flipV="1">
            <a:off x="2489200" y="4762500"/>
            <a:ext cx="2489200" cy="19558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87" name="Shape 587"/>
          <p:cNvSpPr/>
          <p:nvPr/>
        </p:nvSpPr>
        <p:spPr>
          <a:xfrm>
            <a:off x="11595100" y="6616700"/>
            <a:ext cx="1409701" cy="2273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8" name="Shape 588"/>
          <p:cNvSpPr/>
          <p:nvPr/>
        </p:nvSpPr>
        <p:spPr>
          <a:xfrm flipH="1" flipV="1">
            <a:off x="7912100" y="4229100"/>
            <a:ext cx="4114800" cy="24892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16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16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0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16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25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nodeType="afterEffect" presetClass="entr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9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16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34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nodeType="afterEffect" presetClass="entr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16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43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nodeType="afterEffect" presetClass="entr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1" grpId="3"/>
      <p:bldP build="whole" bldLvl="1" animBg="1" rev="0" advAuto="0" spid="584" grpId="8"/>
      <p:bldP build="whole" bldLvl="1" animBg="1" rev="0" advAuto="0" spid="587" grpId="9"/>
      <p:bldP build="whole" bldLvl="1" animBg="1" rev="0" advAuto="0" spid="577" grpId="2"/>
      <p:bldP build="whole" bldLvl="1" animBg="1" rev="0" advAuto="0" spid="588" grpId="10"/>
      <p:bldP build="whole" bldLvl="1" animBg="1" rev="0" advAuto="0" spid="586" grpId="6"/>
      <p:bldP build="whole" bldLvl="1" animBg="1" rev="0" advAuto="0" spid="582" grpId="4"/>
      <p:bldP build="whole" bldLvl="1" animBg="1" rev="0" advAuto="0" spid="583" grpId="7"/>
      <p:bldP build="whole" bldLvl="1" animBg="1" rev="0" advAuto="0" spid="576" grpId="1"/>
      <p:bldP build="whole" bldLvl="1" animBg="1" rev="0" advAuto="0" spid="585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12_24.jpg</a:t>
            </a:r>
          </a:p>
        </p:txBody>
      </p:sp>
      <p:pic>
        <p:nvPicPr>
          <p:cNvPr id="591" name="12_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07" y="25400"/>
            <a:ext cx="12954000" cy="971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What would account for the ages and arrangements of Virginia’s geology?</a:t>
            </a:r>
            <a:endParaRPr sz="4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Why are the oldest rocks in the middle?</a:t>
            </a:r>
            <a:endParaRPr sz="4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Why are there gaps in the timeline?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0" y="1638300"/>
            <a:ext cx="9321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4154450" y="673100"/>
            <a:ext cx="468544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A cartoon rock cycle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tectonicrkcycsuite-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6172200"/>
            <a:ext cx="4718756" cy="306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tectonicrkcycsuite-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0400" y="4445000"/>
            <a:ext cx="5207001" cy="3833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tectonicrkcycsuite-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9902" y="2092960"/>
            <a:ext cx="3657601" cy="288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tectonicrkcycsuite-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45973" y="3303129"/>
            <a:ext cx="2560321" cy="2343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tectonicrkcycsuite-6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11400" y="1397000"/>
            <a:ext cx="5215467" cy="138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tectonicrkcycsuite-7.png"/>
          <p:cNvPicPr/>
          <p:nvPr/>
        </p:nvPicPr>
        <p:blipFill>
          <a:blip r:embed="rId7">
            <a:extLst/>
          </a:blip>
          <a:srcRect l="0" t="0" r="0" b="1765"/>
          <a:stretch>
            <a:fillRect/>
          </a:stretch>
        </p:blipFill>
        <p:spPr>
          <a:xfrm>
            <a:off x="2406791" y="591537"/>
            <a:ext cx="5143501" cy="200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tectonicrkcycsuite-8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83555" y="2666435"/>
            <a:ext cx="2273301" cy="242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tectonicrkcycsuite-9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14613" y="2551289"/>
            <a:ext cx="3129281" cy="2343574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7264400" y="368300"/>
            <a:ext cx="4737526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 Tectonic Rock Cycle</a:t>
            </a:r>
          </a:p>
        </p:txBody>
      </p:sp>
      <p:grpSp>
        <p:nvGrpSpPr>
          <p:cNvPr id="609" name="Group 609"/>
          <p:cNvGrpSpPr/>
          <p:nvPr/>
        </p:nvGrpSpPr>
        <p:grpSpPr>
          <a:xfrm>
            <a:off x="3429000" y="2336800"/>
            <a:ext cx="5448300" cy="7023249"/>
            <a:chOff x="0" y="0"/>
            <a:chExt cx="5448300" cy="7023248"/>
          </a:xfrm>
        </p:grpSpPr>
        <p:sp>
          <p:nvSpPr>
            <p:cNvPr id="607" name="Shape 607"/>
            <p:cNvSpPr/>
            <p:nvPr/>
          </p:nvSpPr>
          <p:spPr>
            <a:xfrm>
              <a:off x="3060700" y="0"/>
              <a:ext cx="2387600" cy="702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1366"/>
                  </a:lnTo>
                  <a:lnTo>
                    <a:pt x="0" y="7158"/>
                  </a:lnTo>
                  <a:lnTo>
                    <a:pt x="9536" y="3554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9929BD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8" name="Shape 608"/>
            <p:cNvSpPr/>
            <p:nvPr/>
          </p:nvSpPr>
          <p:spPr>
            <a:xfrm>
              <a:off x="0" y="4394348"/>
              <a:ext cx="3073400" cy="256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2164"/>
                  </a:lnTo>
                  <a:lnTo>
                    <a:pt x="21600" y="8225"/>
                  </a:lnTo>
                  <a:lnTo>
                    <a:pt x="12169" y="3815"/>
                  </a:lnTo>
                  <a:lnTo>
                    <a:pt x="0" y="0"/>
                  </a:lnTo>
                </a:path>
              </a:pathLst>
            </a:custGeom>
            <a:noFill/>
            <a:ln w="88900" cap="flat">
              <a:solidFill>
                <a:srgbClr val="9929BD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612" name="Group 612"/>
          <p:cNvGrpSpPr/>
          <p:nvPr/>
        </p:nvGrpSpPr>
        <p:grpSpPr>
          <a:xfrm>
            <a:off x="8183027" y="2540000"/>
            <a:ext cx="1837290" cy="2168331"/>
            <a:chOff x="0" y="0"/>
            <a:chExt cx="1837288" cy="2168330"/>
          </a:xfrm>
        </p:grpSpPr>
        <p:sp>
          <p:nvSpPr>
            <p:cNvPr id="610" name="Shape 610"/>
            <p:cNvSpPr/>
            <p:nvPr/>
          </p:nvSpPr>
          <p:spPr>
            <a:xfrm>
              <a:off x="644245" y="0"/>
              <a:ext cx="1193044" cy="139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3" h="21582" fill="norm" stroke="1" extrusionOk="0">
                  <a:moveTo>
                    <a:pt x="637" y="0"/>
                  </a:moveTo>
                  <a:lnTo>
                    <a:pt x="204" y="8436"/>
                  </a:lnTo>
                  <a:cubicBezTo>
                    <a:pt x="204" y="8436"/>
                    <a:pt x="-1127" y="10703"/>
                    <a:pt x="3019" y="12949"/>
                  </a:cubicBezTo>
                  <a:cubicBezTo>
                    <a:pt x="7164" y="15195"/>
                    <a:pt x="9818" y="16070"/>
                    <a:pt x="15146" y="18835"/>
                  </a:cubicBezTo>
                  <a:cubicBezTo>
                    <a:pt x="20473" y="21600"/>
                    <a:pt x="20343" y="21582"/>
                    <a:pt x="20343" y="21582"/>
                  </a:cubicBezTo>
                </a:path>
              </a:pathLst>
            </a:custGeom>
            <a:noFill/>
            <a:ln w="76200" cap="flat">
              <a:solidFill>
                <a:srgbClr val="FFAA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1" name="Shape 611"/>
            <p:cNvSpPr/>
            <p:nvPr/>
          </p:nvSpPr>
          <p:spPr>
            <a:xfrm flipH="1" rot="14514697">
              <a:off x="297625" y="614513"/>
              <a:ext cx="1198813" cy="139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1" h="21600" fill="norm" stroke="1" extrusionOk="0">
                  <a:moveTo>
                    <a:pt x="637" y="0"/>
                  </a:moveTo>
                  <a:lnTo>
                    <a:pt x="204" y="8463"/>
                  </a:lnTo>
                  <a:cubicBezTo>
                    <a:pt x="204" y="8463"/>
                    <a:pt x="-1129" y="10737"/>
                    <a:pt x="3023" y="12990"/>
                  </a:cubicBezTo>
                  <a:cubicBezTo>
                    <a:pt x="7175" y="15243"/>
                    <a:pt x="6380" y="14832"/>
                    <a:pt x="11715" y="17606"/>
                  </a:cubicBezTo>
                  <a:cubicBezTo>
                    <a:pt x="17051" y="20379"/>
                    <a:pt x="20471" y="21600"/>
                    <a:pt x="20471" y="21600"/>
                  </a:cubicBezTo>
                </a:path>
              </a:pathLst>
            </a:custGeom>
            <a:noFill/>
            <a:ln w="76200" cap="flat">
              <a:solidFill>
                <a:srgbClr val="FFAA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616" name="Group 616"/>
          <p:cNvGrpSpPr/>
          <p:nvPr/>
        </p:nvGrpSpPr>
        <p:grpSpPr>
          <a:xfrm>
            <a:off x="4457700" y="876299"/>
            <a:ext cx="4013200" cy="2628901"/>
            <a:chOff x="0" y="0"/>
            <a:chExt cx="4013200" cy="2628900"/>
          </a:xfrm>
        </p:grpSpPr>
        <p:sp>
          <p:nvSpPr>
            <p:cNvPr id="613" name="Shape 613"/>
            <p:cNvSpPr/>
            <p:nvPr/>
          </p:nvSpPr>
          <p:spPr>
            <a:xfrm>
              <a:off x="0" y="0"/>
              <a:ext cx="4013200" cy="143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fill="norm" stroke="1" extrusionOk="0">
                  <a:moveTo>
                    <a:pt x="21600" y="20696"/>
                  </a:moveTo>
                  <a:cubicBezTo>
                    <a:pt x="21600" y="20696"/>
                    <a:pt x="17379" y="21311"/>
                    <a:pt x="17225" y="21455"/>
                  </a:cubicBezTo>
                  <a:cubicBezTo>
                    <a:pt x="17072" y="21600"/>
                    <a:pt x="14423" y="19177"/>
                    <a:pt x="14423" y="19177"/>
                  </a:cubicBezTo>
                  <a:lnTo>
                    <a:pt x="12235" y="15190"/>
                  </a:lnTo>
                  <a:lnTo>
                    <a:pt x="9091" y="8354"/>
                  </a:lnTo>
                  <a:lnTo>
                    <a:pt x="6425" y="4367"/>
                  </a:lnTo>
                  <a:lnTo>
                    <a:pt x="4716" y="2848"/>
                  </a:lnTo>
                  <a:lnTo>
                    <a:pt x="3008" y="1139"/>
                  </a:lnTo>
                  <a:lnTo>
                    <a:pt x="1094" y="0"/>
                  </a:lnTo>
                  <a:lnTo>
                    <a:pt x="0" y="0"/>
                  </a:lnTo>
                </a:path>
              </a:pathLst>
            </a:custGeom>
            <a:noFill/>
            <a:ln w="76200" cap="flat">
              <a:solidFill>
                <a:srgbClr val="FFAA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4" name="Shape 614"/>
            <p:cNvSpPr/>
            <p:nvPr/>
          </p:nvSpPr>
          <p:spPr>
            <a:xfrm>
              <a:off x="2717800" y="1320800"/>
              <a:ext cx="317500" cy="130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3456" y="17833"/>
                  </a:lnTo>
                  <a:cubicBezTo>
                    <a:pt x="3456" y="17833"/>
                    <a:pt x="15998" y="12710"/>
                    <a:pt x="17280" y="12307"/>
                  </a:cubicBezTo>
                  <a:cubicBezTo>
                    <a:pt x="18562" y="11904"/>
                    <a:pt x="21600" y="7284"/>
                    <a:pt x="21600" y="7284"/>
                  </a:cubicBezTo>
                  <a:cubicBezTo>
                    <a:pt x="21600" y="7284"/>
                    <a:pt x="18812" y="4804"/>
                    <a:pt x="19008" y="4019"/>
                  </a:cubicBezTo>
                  <a:cubicBezTo>
                    <a:pt x="19204" y="3233"/>
                    <a:pt x="6912" y="0"/>
                    <a:pt x="6912" y="0"/>
                  </a:cubicBezTo>
                </a:path>
              </a:pathLst>
            </a:custGeom>
            <a:noFill/>
            <a:ln w="76200" cap="flat">
              <a:solidFill>
                <a:srgbClr val="FFAA00"/>
              </a:solidFill>
              <a:prstDash val="solid"/>
              <a:round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5" name="Shape 615"/>
            <p:cNvSpPr/>
            <p:nvPr/>
          </p:nvSpPr>
          <p:spPr>
            <a:xfrm>
              <a:off x="850900" y="1155700"/>
              <a:ext cx="1917700" cy="16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7942" y="13500"/>
                  </a:lnTo>
                  <a:lnTo>
                    <a:pt x="13413" y="5400"/>
                  </a:lnTo>
                  <a:lnTo>
                    <a:pt x="9581" y="0"/>
                  </a:lnTo>
                  <a:lnTo>
                    <a:pt x="6097" y="1350"/>
                  </a:lnTo>
                  <a:lnTo>
                    <a:pt x="2787" y="5400"/>
                  </a:lnTo>
                  <a:lnTo>
                    <a:pt x="0" y="13500"/>
                  </a:lnTo>
                </a:path>
              </a:pathLst>
            </a:custGeom>
            <a:noFill/>
            <a:ln w="76200" cap="flat">
              <a:solidFill>
                <a:srgbClr val="FFAA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617" name="Shape 617"/>
          <p:cNvSpPr/>
          <p:nvPr/>
        </p:nvSpPr>
        <p:spPr>
          <a:xfrm flipH="1" flipV="1">
            <a:off x="3620740" y="1089967"/>
            <a:ext cx="10220" cy="1267620"/>
          </a:xfrm>
          <a:prstGeom prst="line">
            <a:avLst/>
          </a:prstGeom>
          <a:ln w="76200">
            <a:solidFill>
              <a:srgbClr val="FFAA00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18" name="Shape 618"/>
          <p:cNvSpPr/>
          <p:nvPr/>
        </p:nvSpPr>
        <p:spPr>
          <a:xfrm flipH="1" flipV="1">
            <a:off x="3314699" y="2603500"/>
            <a:ext cx="35770" cy="2362498"/>
          </a:xfrm>
          <a:prstGeom prst="line">
            <a:avLst/>
          </a:prstGeom>
          <a:ln w="76200">
            <a:solidFill>
              <a:srgbClr val="B92D5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19" name="Shape 619"/>
          <p:cNvSpPr/>
          <p:nvPr/>
        </p:nvSpPr>
        <p:spPr>
          <a:xfrm flipH="1" flipV="1">
            <a:off x="10045700" y="3975100"/>
            <a:ext cx="884238" cy="767309"/>
          </a:xfrm>
          <a:prstGeom prst="line">
            <a:avLst/>
          </a:prstGeom>
          <a:ln w="76200">
            <a:solidFill>
              <a:srgbClr val="B92D5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20" name="Shape 620"/>
          <p:cNvSpPr/>
          <p:nvPr/>
        </p:nvSpPr>
        <p:spPr>
          <a:xfrm flipH="1" flipV="1">
            <a:off x="9753600" y="7010400"/>
            <a:ext cx="19149" cy="1114326"/>
          </a:xfrm>
          <a:prstGeom prst="line">
            <a:avLst/>
          </a:prstGeom>
          <a:ln w="76200">
            <a:solidFill>
              <a:srgbClr val="B92D5D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623" name="Group 623"/>
          <p:cNvGrpSpPr/>
          <p:nvPr/>
        </p:nvGrpSpPr>
        <p:grpSpPr>
          <a:xfrm>
            <a:off x="6769100" y="4686300"/>
            <a:ext cx="2667000" cy="2413000"/>
            <a:chOff x="0" y="0"/>
            <a:chExt cx="2667000" cy="2413000"/>
          </a:xfrm>
        </p:grpSpPr>
        <p:sp>
          <p:nvSpPr>
            <p:cNvPr id="621" name="Shape 621"/>
            <p:cNvSpPr/>
            <p:nvPr/>
          </p:nvSpPr>
          <p:spPr>
            <a:xfrm>
              <a:off x="393700" y="0"/>
              <a:ext cx="2273300" cy="215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482" y="4193"/>
                  </a:lnTo>
                  <a:lnTo>
                    <a:pt x="12429" y="7751"/>
                  </a:lnTo>
                  <a:lnTo>
                    <a:pt x="15325" y="10800"/>
                  </a:lnTo>
                  <a:lnTo>
                    <a:pt x="17618" y="14104"/>
                  </a:lnTo>
                  <a:cubicBezTo>
                    <a:pt x="17618" y="14104"/>
                    <a:pt x="20358" y="17371"/>
                    <a:pt x="20393" y="17915"/>
                  </a:cubicBezTo>
                  <a:cubicBezTo>
                    <a:pt x="20428" y="18459"/>
                    <a:pt x="21600" y="21600"/>
                    <a:pt x="21600" y="21600"/>
                  </a:cubicBezTo>
                </a:path>
              </a:pathLst>
            </a:custGeom>
            <a:noFill/>
            <a:ln w="76200" cap="flat">
              <a:solidFill>
                <a:srgbClr val="9929BD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2" name="Shape 622"/>
            <p:cNvSpPr/>
            <p:nvPr/>
          </p:nvSpPr>
          <p:spPr>
            <a:xfrm>
              <a:off x="0" y="1244600"/>
              <a:ext cx="2527300" cy="1168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482" y="4193"/>
                  </a:lnTo>
                  <a:lnTo>
                    <a:pt x="12429" y="7751"/>
                  </a:lnTo>
                  <a:lnTo>
                    <a:pt x="15325" y="10800"/>
                  </a:lnTo>
                  <a:lnTo>
                    <a:pt x="17618" y="14104"/>
                  </a:lnTo>
                  <a:cubicBezTo>
                    <a:pt x="17618" y="14104"/>
                    <a:pt x="20358" y="17371"/>
                    <a:pt x="20393" y="17915"/>
                  </a:cubicBezTo>
                  <a:cubicBezTo>
                    <a:pt x="20428" y="18459"/>
                    <a:pt x="21600" y="21600"/>
                    <a:pt x="21600" y="21600"/>
                  </a:cubicBezTo>
                </a:path>
              </a:pathLst>
            </a:custGeom>
            <a:noFill/>
            <a:ln w="76200" cap="flat">
              <a:solidFill>
                <a:srgbClr val="9929BD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lvl="0" marL="57799" marR="57799" defTabSz="1295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624" name="Shape 624"/>
          <p:cNvSpPr/>
          <p:nvPr/>
        </p:nvSpPr>
        <p:spPr>
          <a:xfrm rot="16200000">
            <a:off x="4823692" y="5284632"/>
            <a:ext cx="1684244" cy="41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Basalt/Gabbro</a:t>
            </a:r>
          </a:p>
        </p:txBody>
      </p:sp>
      <p:sp>
        <p:nvSpPr>
          <p:cNvPr id="625" name="Shape 625"/>
          <p:cNvSpPr/>
          <p:nvPr/>
        </p:nvSpPr>
        <p:spPr>
          <a:xfrm rot="18900000">
            <a:off x="5463769" y="3512041"/>
            <a:ext cx="1836607" cy="41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Andesite/Diorite</a:t>
            </a:r>
          </a:p>
        </p:txBody>
      </p:sp>
      <p:sp>
        <p:nvSpPr>
          <p:cNvPr id="626" name="Shape 626"/>
          <p:cNvSpPr/>
          <p:nvPr/>
        </p:nvSpPr>
        <p:spPr>
          <a:xfrm>
            <a:off x="9508378" y="2185710"/>
            <a:ext cx="1861944" cy="41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Rhyolite/Granite</a:t>
            </a:r>
          </a:p>
        </p:txBody>
      </p:sp>
      <p:sp>
        <p:nvSpPr>
          <p:cNvPr id="627" name="Shape 627"/>
          <p:cNvSpPr/>
          <p:nvPr/>
        </p:nvSpPr>
        <p:spPr>
          <a:xfrm rot="20100000">
            <a:off x="10259422" y="3061237"/>
            <a:ext cx="1366235" cy="41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Greywacke</a:t>
            </a:r>
          </a:p>
        </p:txBody>
      </p:sp>
      <p:sp>
        <p:nvSpPr>
          <p:cNvPr id="628" name="Shape 628"/>
          <p:cNvSpPr/>
          <p:nvPr/>
        </p:nvSpPr>
        <p:spPr>
          <a:xfrm>
            <a:off x="199673" y="171798"/>
            <a:ext cx="2675104" cy="678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lvl="0" marL="57799" marR="57799" defTabSz="1295400">
              <a:defRPr sz="1800"/>
            </a:pPr>
            <a:r>
              <a:rPr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Breccia, Conglomerate,</a:t>
            </a:r>
            <a:endParaRPr>
              <a:uFill>
                <a:solidFill/>
              </a:uFill>
              <a:latin typeface="+mn-lt"/>
              <a:ea typeface="+mn-ea"/>
              <a:cs typeface="+mn-cs"/>
              <a:sym typeface="Arial"/>
            </a:endParaRPr>
          </a:p>
          <a:p>
            <a:pPr lvl="0" marL="57799" marR="57799" defTabSz="1295400">
              <a:defRPr sz="1800"/>
            </a:pPr>
            <a:r>
              <a:rPr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Arkosic sand</a:t>
            </a:r>
          </a:p>
        </p:txBody>
      </p:sp>
      <p:sp>
        <p:nvSpPr>
          <p:cNvPr id="629" name="Shape 629"/>
          <p:cNvSpPr/>
          <p:nvPr/>
        </p:nvSpPr>
        <p:spPr>
          <a:xfrm rot="20100000">
            <a:off x="-1217361" y="-12352"/>
            <a:ext cx="1366235" cy="41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Greywacke</a:t>
            </a:r>
          </a:p>
        </p:txBody>
      </p:sp>
      <p:sp>
        <p:nvSpPr>
          <p:cNvPr id="630" name="Shape 630"/>
          <p:cNvSpPr/>
          <p:nvPr/>
        </p:nvSpPr>
        <p:spPr>
          <a:xfrm rot="20100000">
            <a:off x="-1217361" y="-12352"/>
            <a:ext cx="1366235" cy="41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defTabSz="1295400">
              <a:def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Greywacke</a:t>
            </a:r>
          </a:p>
        </p:txBody>
      </p:sp>
      <p:sp>
        <p:nvSpPr>
          <p:cNvPr id="631" name="Shape 631"/>
          <p:cNvSpPr/>
          <p:nvPr/>
        </p:nvSpPr>
        <p:spPr>
          <a:xfrm>
            <a:off x="12700" y="2035739"/>
            <a:ext cx="2281416" cy="67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lvl="0" marL="57799" marR="57799" defTabSz="1295400">
              <a:defRPr sz="1800"/>
            </a:pPr>
            <a:r>
              <a:rPr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Sandstone, Shale,</a:t>
            </a:r>
            <a:endParaRPr>
              <a:uFill>
                <a:solidFill/>
              </a:uFill>
              <a:latin typeface="+mn-lt"/>
              <a:ea typeface="+mn-ea"/>
              <a:cs typeface="+mn-cs"/>
              <a:sym typeface="Arial"/>
            </a:endParaRPr>
          </a:p>
          <a:p>
            <a:pPr lvl="0" marL="57799" marR="57799" defTabSz="1295400">
              <a:defRPr sz="1800"/>
            </a:pPr>
            <a:r>
              <a:rPr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Siltstone, Limestone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6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2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6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7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9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22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2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9" grpId="1"/>
      <p:bldP build="whole" bldLvl="1" animBg="1" rev="0" advAuto="0" spid="612" grpId="3"/>
      <p:bldP build="whole" bldLvl="1" animBg="1" rev="0" advAuto="0" spid="618" grpId="8"/>
      <p:bldP build="whole" bldLvl="1" animBg="1" rev="0" advAuto="0" spid="620" grpId="7"/>
      <p:bldP build="whole" bldLvl="1" animBg="1" rev="0" advAuto="0" spid="616" grpId="4"/>
      <p:bldP build="whole" bldLvl="1" animBg="1" rev="0" advAuto="0" spid="619" grpId="6"/>
      <p:bldP build="whole" bldLvl="1" animBg="1" rev="0" advAuto="0" spid="623" grpId="2"/>
      <p:bldP build="whole" bldLvl="1" animBg="1" rev="0" advAuto="0" spid="617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Basalt-1A1.6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355600"/>
            <a:ext cx="9664701" cy="659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Basalt-1C1.6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200" y="4699000"/>
            <a:ext cx="6502401" cy="4321387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127000" y="71120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Basalt</a:t>
            </a:r>
          </a:p>
        </p:txBody>
      </p:sp>
      <p:sp>
        <p:nvSpPr>
          <p:cNvPr id="362" name="Shape 362"/>
          <p:cNvSpPr/>
          <p:nvPr/>
        </p:nvSpPr>
        <p:spPr>
          <a:xfrm>
            <a:off x="139700" y="7807536"/>
            <a:ext cx="59817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2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2200"/>
              <a:t>Minerals cannot be identified in hand specimen, but come from the top of Bowen’s Reaction Series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3"/>
      <p:bldP build="whole" bldLvl="1" animBg="1" rev="0" advAuto="0" spid="361" grpId="1"/>
      <p:bldP build="whole" bldLvl="1" animBg="1" rev="0" advAuto="0" spid="36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716" y="1358900"/>
            <a:ext cx="8085856" cy="1426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337" y="5486400"/>
            <a:ext cx="11068263" cy="42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/>
          <p:nvPr/>
        </p:nvSpPr>
        <p:spPr>
          <a:xfrm>
            <a:off x="431800" y="31750"/>
            <a:ext cx="119126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A.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Stable Craton of granodiorite average composition</a:t>
            </a:r>
          </a:p>
        </p:txBody>
      </p:sp>
      <p:sp>
        <p:nvSpPr>
          <p:cNvPr id="636" name="Shape 636"/>
          <p:cNvSpPr/>
          <p:nvPr/>
        </p:nvSpPr>
        <p:spPr>
          <a:xfrm>
            <a:off x="3302000" y="3530600"/>
            <a:ext cx="70104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B.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Early Rifting</a:t>
            </a:r>
          </a:p>
        </p:txBody>
      </p:sp>
      <p:sp>
        <p:nvSpPr>
          <p:cNvPr id="637" name="Shape 637"/>
          <p:cNvSpPr/>
          <p:nvPr/>
        </p:nvSpPr>
        <p:spPr>
          <a:xfrm>
            <a:off x="613571" y="4559300"/>
            <a:ext cx="4492526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Early rhyolite volcanoes</a:t>
            </a:r>
          </a:p>
        </p:txBody>
      </p:sp>
      <p:sp>
        <p:nvSpPr>
          <p:cNvPr id="638" name="Shape 638"/>
          <p:cNvSpPr/>
          <p:nvPr/>
        </p:nvSpPr>
        <p:spPr>
          <a:xfrm>
            <a:off x="8482237" y="4559300"/>
            <a:ext cx="30555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basaltic ponding</a:t>
            </a:r>
          </a:p>
        </p:txBody>
      </p:sp>
      <p:sp>
        <p:nvSpPr>
          <p:cNvPr id="639" name="Shape 639"/>
          <p:cNvSpPr/>
          <p:nvPr/>
        </p:nvSpPr>
        <p:spPr>
          <a:xfrm flipH="1" flipV="1">
            <a:off x="5489376" y="4894708"/>
            <a:ext cx="1212752" cy="735957"/>
          </a:xfrm>
          <a:prstGeom prst="line">
            <a:avLst/>
          </a:prstGeom>
          <a:ln w="254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40" name="Shape 640"/>
          <p:cNvSpPr/>
          <p:nvPr/>
        </p:nvSpPr>
        <p:spPr>
          <a:xfrm flipV="1">
            <a:off x="7246739" y="4942085"/>
            <a:ext cx="974725" cy="2438104"/>
          </a:xfrm>
          <a:prstGeom prst="line">
            <a:avLst/>
          </a:prstGeom>
          <a:ln w="254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716" y="1358900"/>
            <a:ext cx="8085856" cy="1426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337" y="5486400"/>
            <a:ext cx="11068263" cy="42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hape 644"/>
          <p:cNvSpPr/>
          <p:nvPr/>
        </p:nvSpPr>
        <p:spPr>
          <a:xfrm>
            <a:off x="1893753" y="4559300"/>
            <a:ext cx="193216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felsic tuffs</a:t>
            </a:r>
          </a:p>
        </p:txBody>
      </p:sp>
      <p:sp>
        <p:nvSpPr>
          <p:cNvPr id="645" name="Shape 645"/>
          <p:cNvSpPr/>
          <p:nvPr/>
        </p:nvSpPr>
        <p:spPr>
          <a:xfrm>
            <a:off x="7152495" y="4216400"/>
            <a:ext cx="59944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breccias, conglomerates</a:t>
            </a:r>
          </a:p>
        </p:txBody>
      </p:sp>
      <p:sp>
        <p:nvSpPr>
          <p:cNvPr id="646" name="Shape 646"/>
          <p:cNvSpPr/>
          <p:nvPr/>
        </p:nvSpPr>
        <p:spPr>
          <a:xfrm flipH="1" flipV="1">
            <a:off x="4106316" y="4939109"/>
            <a:ext cx="2542383" cy="701180"/>
          </a:xfrm>
          <a:prstGeom prst="line">
            <a:avLst/>
          </a:prstGeom>
          <a:ln w="254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47" name="Shape 647"/>
          <p:cNvSpPr/>
          <p:nvPr/>
        </p:nvSpPr>
        <p:spPr>
          <a:xfrm flipV="1">
            <a:off x="7348339" y="4836219"/>
            <a:ext cx="393700" cy="816770"/>
          </a:xfrm>
          <a:prstGeom prst="line">
            <a:avLst/>
          </a:prstGeom>
          <a:ln w="254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48" name="Shape 648"/>
          <p:cNvSpPr/>
          <p:nvPr/>
        </p:nvSpPr>
        <p:spPr>
          <a:xfrm>
            <a:off x="431800" y="31750"/>
            <a:ext cx="119126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A.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Stable Craton of granodiorite average composition</a:t>
            </a:r>
          </a:p>
        </p:txBody>
      </p:sp>
      <p:sp>
        <p:nvSpPr>
          <p:cNvPr id="649" name="Shape 649"/>
          <p:cNvSpPr/>
          <p:nvPr/>
        </p:nvSpPr>
        <p:spPr>
          <a:xfrm>
            <a:off x="3187700" y="3492500"/>
            <a:ext cx="70104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B.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Early Rifting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716" y="1358900"/>
            <a:ext cx="8085856" cy="1426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337" y="5486400"/>
            <a:ext cx="11068263" cy="42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53"/>
          <p:cNvSpPr/>
          <p:nvPr/>
        </p:nvSpPr>
        <p:spPr>
          <a:xfrm>
            <a:off x="1416369" y="4222750"/>
            <a:ext cx="723550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Partial melting, contact metamorphism</a:t>
            </a:r>
          </a:p>
        </p:txBody>
      </p:sp>
      <p:sp>
        <p:nvSpPr>
          <p:cNvPr id="654" name="Shape 654"/>
          <p:cNvSpPr/>
          <p:nvPr/>
        </p:nvSpPr>
        <p:spPr>
          <a:xfrm flipH="1" flipV="1">
            <a:off x="4238575" y="4873624"/>
            <a:ext cx="2493120" cy="1825329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55" name="Shape 655"/>
          <p:cNvSpPr/>
          <p:nvPr/>
        </p:nvSpPr>
        <p:spPr>
          <a:xfrm flipV="1">
            <a:off x="6777831" y="4873695"/>
            <a:ext cx="346869" cy="109942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56" name="Shape 656"/>
          <p:cNvSpPr/>
          <p:nvPr/>
        </p:nvSpPr>
        <p:spPr>
          <a:xfrm>
            <a:off x="546100" y="19050"/>
            <a:ext cx="119126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A.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Stable Craton of granodiorite average composition</a:t>
            </a:r>
          </a:p>
        </p:txBody>
      </p:sp>
      <p:sp>
        <p:nvSpPr>
          <p:cNvPr id="657" name="Shape 657"/>
          <p:cNvSpPr/>
          <p:nvPr/>
        </p:nvSpPr>
        <p:spPr>
          <a:xfrm>
            <a:off x="3416300" y="3517900"/>
            <a:ext cx="70104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B.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Early Rifting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207" y="3702050"/>
            <a:ext cx="11321068" cy="2781300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Shape 660"/>
          <p:cNvSpPr/>
          <p:nvPr/>
        </p:nvSpPr>
        <p:spPr>
          <a:xfrm>
            <a:off x="3696580" y="330200"/>
            <a:ext cx="560118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C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basin formation</a:t>
            </a:r>
          </a:p>
        </p:txBody>
      </p:sp>
      <p:sp>
        <p:nvSpPr>
          <p:cNvPr id="661" name="Shape 661"/>
          <p:cNvSpPr/>
          <p:nvPr/>
        </p:nvSpPr>
        <p:spPr>
          <a:xfrm>
            <a:off x="229722" y="1504950"/>
            <a:ext cx="52197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Buried rhyolite volcanoes, ash, and lava</a:t>
            </a:r>
          </a:p>
        </p:txBody>
      </p:sp>
      <p:sp>
        <p:nvSpPr>
          <p:cNvPr id="662" name="Shape 662"/>
          <p:cNvSpPr/>
          <p:nvPr/>
        </p:nvSpPr>
        <p:spPr>
          <a:xfrm flipH="1" flipV="1">
            <a:off x="4013200" y="2654299"/>
            <a:ext cx="1910953" cy="142984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63" name="Shape 663"/>
          <p:cNvSpPr/>
          <p:nvPr/>
        </p:nvSpPr>
        <p:spPr>
          <a:xfrm flipV="1">
            <a:off x="7164635" y="2387352"/>
            <a:ext cx="983557" cy="152653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64" name="Shape 664"/>
          <p:cNvSpPr/>
          <p:nvPr/>
        </p:nvSpPr>
        <p:spPr>
          <a:xfrm>
            <a:off x="7327900" y="1244600"/>
            <a:ext cx="52197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New basalts, with gabbros and peridotites beneath</a:t>
            </a:r>
          </a:p>
        </p:txBody>
      </p:sp>
      <p:sp>
        <p:nvSpPr>
          <p:cNvPr id="665" name="Shape 665"/>
          <p:cNvSpPr/>
          <p:nvPr/>
        </p:nvSpPr>
        <p:spPr>
          <a:xfrm>
            <a:off x="6654800" y="6940550"/>
            <a:ext cx="5219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Basaltic magma</a:t>
            </a:r>
          </a:p>
        </p:txBody>
      </p:sp>
      <p:sp>
        <p:nvSpPr>
          <p:cNvPr id="666" name="Shape 666"/>
          <p:cNvSpPr/>
          <p:nvPr/>
        </p:nvSpPr>
        <p:spPr>
          <a:xfrm>
            <a:off x="7286674" y="4683125"/>
            <a:ext cx="1369220" cy="231259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207" y="3702050"/>
            <a:ext cx="11321068" cy="278130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hape 669"/>
          <p:cNvSpPr/>
          <p:nvPr/>
        </p:nvSpPr>
        <p:spPr>
          <a:xfrm>
            <a:off x="3696580" y="330200"/>
            <a:ext cx="560118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C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basin formation</a:t>
            </a:r>
          </a:p>
        </p:txBody>
      </p:sp>
      <p:sp>
        <p:nvSpPr>
          <p:cNvPr id="670" name="Shape 670"/>
          <p:cNvSpPr/>
          <p:nvPr/>
        </p:nvSpPr>
        <p:spPr>
          <a:xfrm>
            <a:off x="90022" y="1282700"/>
            <a:ext cx="8394701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near shore sediments - sand and mud - if undisturbed, these become sandstones, siltstones, and shales</a:t>
            </a:r>
          </a:p>
        </p:txBody>
      </p:sp>
      <p:sp>
        <p:nvSpPr>
          <p:cNvPr id="671" name="Shape 671"/>
          <p:cNvSpPr/>
          <p:nvPr/>
        </p:nvSpPr>
        <p:spPr>
          <a:xfrm flipH="1" flipV="1">
            <a:off x="4828927" y="1858615"/>
            <a:ext cx="187573" cy="1951385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72" name="Shape 672"/>
          <p:cNvSpPr/>
          <p:nvPr/>
        </p:nvSpPr>
        <p:spPr>
          <a:xfrm flipV="1">
            <a:off x="6197600" y="1834009"/>
            <a:ext cx="180827" cy="197599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73" name="Shape 673"/>
          <p:cNvSpPr/>
          <p:nvPr/>
        </p:nvSpPr>
        <p:spPr>
          <a:xfrm>
            <a:off x="203200" y="6940550"/>
            <a:ext cx="8394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Buried breccias, conglomerates, and tuffs</a:t>
            </a:r>
          </a:p>
        </p:txBody>
      </p:sp>
      <p:sp>
        <p:nvSpPr>
          <p:cNvPr id="674" name="Shape 674"/>
          <p:cNvSpPr/>
          <p:nvPr/>
        </p:nvSpPr>
        <p:spPr>
          <a:xfrm flipH="1">
            <a:off x="3105547" y="4035226"/>
            <a:ext cx="2017514" cy="3000674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75" name="Shape 675"/>
          <p:cNvSpPr/>
          <p:nvPr/>
        </p:nvSpPr>
        <p:spPr>
          <a:xfrm flipH="1">
            <a:off x="3174404" y="4134048"/>
            <a:ext cx="2614217" cy="2850258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207" y="3702050"/>
            <a:ext cx="11321068" cy="278130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Shape 678"/>
          <p:cNvSpPr/>
          <p:nvPr/>
        </p:nvSpPr>
        <p:spPr>
          <a:xfrm>
            <a:off x="3696580" y="330200"/>
            <a:ext cx="560118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C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basin formation</a:t>
            </a:r>
          </a:p>
        </p:txBody>
      </p:sp>
      <p:sp>
        <p:nvSpPr>
          <p:cNvPr id="679" name="Shape 679"/>
          <p:cNvSpPr/>
          <p:nvPr/>
        </p:nvSpPr>
        <p:spPr>
          <a:xfrm flipH="1" flipV="1">
            <a:off x="4233366" y="2628552"/>
            <a:ext cx="2683025" cy="147077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80" name="Shape 680"/>
          <p:cNvSpPr/>
          <p:nvPr/>
        </p:nvSpPr>
        <p:spPr>
          <a:xfrm>
            <a:off x="2091681" y="5181600"/>
            <a:ext cx="944370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Hydrothermal alteration by infiltrating seawater</a:t>
            </a:r>
          </a:p>
        </p:txBody>
      </p:sp>
      <p:sp>
        <p:nvSpPr>
          <p:cNvPr id="681" name="Shape 681"/>
          <p:cNvSpPr/>
          <p:nvPr/>
        </p:nvSpPr>
        <p:spPr>
          <a:xfrm>
            <a:off x="369422" y="1479550"/>
            <a:ext cx="68707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Hydrothermal alteration by seawater infiltration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/>
        </p:nvSpPr>
        <p:spPr>
          <a:xfrm>
            <a:off x="2931486" y="0"/>
            <a:ext cx="715989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Proto-Atlantic Tension</a:t>
            </a:r>
          </a:p>
        </p:txBody>
      </p:sp>
      <p:pic>
        <p:nvPicPr>
          <p:cNvPr id="684" name="d-lateproterozoic.png"/>
          <p:cNvPicPr/>
          <p:nvPr/>
        </p:nvPicPr>
        <p:blipFill>
          <a:blip r:embed="rId2">
            <a:extLst/>
          </a:blip>
          <a:srcRect l="0" t="0" r="0" b="20643"/>
          <a:stretch>
            <a:fillRect/>
          </a:stretch>
        </p:blipFill>
        <p:spPr>
          <a:xfrm>
            <a:off x="215900" y="977900"/>
            <a:ext cx="5134187" cy="2368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e-lateprotero-earlycambrian.png"/>
          <p:cNvPicPr/>
          <p:nvPr/>
        </p:nvPicPr>
        <p:blipFill>
          <a:blip r:embed="rId3">
            <a:extLst/>
          </a:blip>
          <a:srcRect l="0" t="0" r="311" b="0"/>
          <a:stretch>
            <a:fillRect/>
          </a:stretch>
        </p:blipFill>
        <p:spPr>
          <a:xfrm>
            <a:off x="3192498" y="3149600"/>
            <a:ext cx="5793458" cy="350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f-earlycambria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2600" y="6461760"/>
            <a:ext cx="5879254" cy="329184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Shape 687"/>
          <p:cNvSpPr/>
          <p:nvPr/>
        </p:nvSpPr>
        <p:spPr>
          <a:xfrm>
            <a:off x="1561146" y="2910275"/>
            <a:ext cx="9907344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1200">
                <a:uFill>
                  <a:solidFill/>
                </a:uFill>
              </a:rPr>
              <a:t>Proto-Atlantic</a:t>
            </a:r>
            <a:endParaRPr sz="112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1200">
                <a:uFill>
                  <a:solidFill/>
                </a:uFill>
              </a:rPr>
              <a:t>Tension</a:t>
            </a:r>
          </a:p>
        </p:txBody>
      </p:sp>
      <p:sp>
        <p:nvSpPr>
          <p:cNvPr id="688" name="Shape 688"/>
          <p:cNvSpPr/>
          <p:nvPr/>
        </p:nvSpPr>
        <p:spPr>
          <a:xfrm>
            <a:off x="6616700" y="863600"/>
            <a:ext cx="6197600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spcBef>
                <a:spcPts val="3000"/>
              </a:spcBef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Opening phase of Paleozoic Wilson cycle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xi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4"/>
      <p:bldP build="whole" bldLvl="1" animBg="1" rev="0" advAuto="0" spid="687" grpId="1"/>
      <p:bldP build="whole" bldLvl="1" animBg="1" rev="0" advAuto="0" spid="685" grpId="5"/>
      <p:bldP build="whole" bldLvl="1" animBg="1" rev="0" advAuto="0" spid="686" grpId="6"/>
      <p:bldP build="whole" bldLvl="1" animBg="1" rev="0" advAuto="0" spid="688" grpId="3"/>
      <p:bldP build="whole" bldLvl="1" animBg="1" rev="0" advAuto="0" spid="683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/>
        </p:nvSpPr>
        <p:spPr>
          <a:xfrm>
            <a:off x="1288029" y="330200"/>
            <a:ext cx="1051453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Post Grenville – Erosion to a Peneplain</a:t>
            </a:r>
          </a:p>
        </p:txBody>
      </p:sp>
      <p:pic>
        <p:nvPicPr>
          <p:cNvPr id="691" name="d-peneplain.png"/>
          <p:cNvPicPr/>
          <p:nvPr/>
        </p:nvPicPr>
        <p:blipFill>
          <a:blip r:embed="rId2">
            <a:extLst/>
          </a:blip>
          <a:srcRect l="0" t="0" r="0" b="1515"/>
          <a:stretch>
            <a:fillRect/>
          </a:stretch>
        </p:blipFill>
        <p:spPr>
          <a:xfrm>
            <a:off x="2661920" y="2641600"/>
            <a:ext cx="7680960" cy="4402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/>
          <p:nvPr/>
        </p:nvSpPr>
        <p:spPr>
          <a:xfrm>
            <a:off x="2931486" y="0"/>
            <a:ext cx="715989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Proto-Atlantic Tension</a:t>
            </a:r>
          </a:p>
        </p:txBody>
      </p:sp>
      <p:pic>
        <p:nvPicPr>
          <p:cNvPr id="694" name="e-rifti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920" y="2302933"/>
            <a:ext cx="8696960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riftbasinmapcro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000" y="223520"/>
            <a:ext cx="7209085" cy="9530081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Shape 697"/>
          <p:cNvSpPr/>
          <p:nvPr/>
        </p:nvSpPr>
        <p:spPr>
          <a:xfrm>
            <a:off x="2931486" y="0"/>
            <a:ext cx="715989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Proto-Atlantic Tension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Diorite-4A1.14.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607342"/>
            <a:ext cx="8737600" cy="63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3797300" y="71120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Diorite:</a:t>
            </a:r>
          </a:p>
        </p:txBody>
      </p:sp>
      <p:sp>
        <p:nvSpPr>
          <p:cNvPr id="366" name="Shape 366"/>
          <p:cNvSpPr/>
          <p:nvPr/>
        </p:nvSpPr>
        <p:spPr>
          <a:xfrm>
            <a:off x="3136900" y="7575550"/>
            <a:ext cx="67183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0% quartz,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Na plagioclase and amphibole in about equal amounts; this is a darker version but light and dark colors are still about equal.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  <p:bldP build="whole" bldLvl="1" animBg="1" rev="0" advAuto="0" spid="366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o-lowtriassicjurassi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373" y="2628053"/>
            <a:ext cx="11772055" cy="303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p-latekpaleoge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546" y="5987626"/>
            <a:ext cx="11961708" cy="2898988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3929410" y="0"/>
            <a:ext cx="5164043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Atlantic Tension</a:t>
            </a:r>
          </a:p>
        </p:txBody>
      </p:sp>
      <p:sp>
        <p:nvSpPr>
          <p:cNvPr id="702" name="Shape 702"/>
          <p:cNvSpPr/>
          <p:nvPr/>
        </p:nvSpPr>
        <p:spPr>
          <a:xfrm>
            <a:off x="3105919" y="2670951"/>
            <a:ext cx="6811025" cy="424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3600">
                <a:uFill>
                  <a:solidFill/>
                </a:uFill>
              </a:rPr>
              <a:t>Atlantic</a:t>
            </a:r>
            <a:endParaRPr sz="136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3600">
                <a:uFill>
                  <a:solidFill/>
                </a:uFill>
              </a:rPr>
              <a:t>Tension</a:t>
            </a:r>
          </a:p>
        </p:txBody>
      </p:sp>
      <p:sp>
        <p:nvSpPr>
          <p:cNvPr id="703" name="Shape 703"/>
          <p:cNvSpPr/>
          <p:nvPr/>
        </p:nvSpPr>
        <p:spPr>
          <a:xfrm>
            <a:off x="6616700" y="863600"/>
            <a:ext cx="61976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spcBef>
                <a:spcPts val="3000"/>
              </a:spcBef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Opening phase of Atlantic Wilson cycle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xi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3" grpId="3"/>
      <p:bldP build="whole" bldLvl="1" animBg="1" rev="0" advAuto="0" spid="701" grpId="2"/>
      <p:bldP build="whole" bldLvl="1" animBg="1" rev="0" advAuto="0" spid="700" grpId="5"/>
      <p:bldP build="whole" bldLvl="1" animBg="1" rev="0" advAuto="0" spid="699" grpId="4"/>
      <p:bldP build="whole" bldLvl="1" animBg="1" rev="0" advAuto="0" spid="70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trriftbasin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167075"/>
            <a:ext cx="12573000" cy="9419450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Shape 706"/>
          <p:cNvSpPr/>
          <p:nvPr/>
        </p:nvSpPr>
        <p:spPr>
          <a:xfrm>
            <a:off x="1154799" y="0"/>
            <a:ext cx="6283504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6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6800">
                <a:uFill>
                  <a:solidFill/>
                </a:uFill>
              </a:rPr>
              <a:t>Triassic Basins</a:t>
            </a:r>
          </a:p>
        </p:txBody>
      </p:sp>
      <p:sp>
        <p:nvSpPr>
          <p:cNvPr id="707" name="Shape 707"/>
          <p:cNvSpPr/>
          <p:nvPr/>
        </p:nvSpPr>
        <p:spPr>
          <a:xfrm>
            <a:off x="6070600" y="1449493"/>
            <a:ext cx="4465885" cy="765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18" y="18491"/>
                  <a:pt x="437" y="15388"/>
                  <a:pt x="753" y="13368"/>
                </a:cubicBezTo>
                <a:cubicBezTo>
                  <a:pt x="1070" y="11348"/>
                  <a:pt x="1758" y="10297"/>
                  <a:pt x="1922" y="9487"/>
                </a:cubicBezTo>
                <a:cubicBezTo>
                  <a:pt x="2086" y="8678"/>
                  <a:pt x="1769" y="8965"/>
                  <a:pt x="1736" y="8493"/>
                </a:cubicBezTo>
                <a:cubicBezTo>
                  <a:pt x="1704" y="8022"/>
                  <a:pt x="1441" y="7315"/>
                  <a:pt x="1736" y="6658"/>
                </a:cubicBezTo>
                <a:cubicBezTo>
                  <a:pt x="2031" y="6002"/>
                  <a:pt x="1791" y="5244"/>
                  <a:pt x="3538" y="4562"/>
                </a:cubicBezTo>
                <a:cubicBezTo>
                  <a:pt x="5285" y="3880"/>
                  <a:pt x="9238" y="3326"/>
                  <a:pt x="12252" y="2568"/>
                </a:cubicBezTo>
                <a:cubicBezTo>
                  <a:pt x="15266" y="1810"/>
                  <a:pt x="18433" y="905"/>
                  <a:pt x="21600" y="0"/>
                </a:cubicBezTo>
              </a:path>
            </a:pathLst>
          </a:cu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08" name="Shape 708"/>
          <p:cNvSpPr/>
          <p:nvPr/>
        </p:nvSpPr>
        <p:spPr>
          <a:xfrm>
            <a:off x="6151522" y="6502400"/>
            <a:ext cx="2476368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Subsurface</a:t>
            </a:r>
            <a:endParaRPr sz="3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Basins</a:t>
            </a:r>
          </a:p>
        </p:txBody>
      </p:sp>
      <p:sp>
        <p:nvSpPr>
          <p:cNvPr id="709" name="Shape 709"/>
          <p:cNvSpPr/>
          <p:nvPr/>
        </p:nvSpPr>
        <p:spPr>
          <a:xfrm>
            <a:off x="1853073" y="3136900"/>
            <a:ext cx="1972462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Exposed</a:t>
            </a:r>
            <a:endParaRPr sz="3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Basins</a:t>
            </a:r>
          </a:p>
        </p:txBody>
      </p:sp>
      <p:sp>
        <p:nvSpPr>
          <p:cNvPr id="710" name="Shape 710"/>
          <p:cNvSpPr/>
          <p:nvPr/>
        </p:nvSpPr>
        <p:spPr>
          <a:xfrm>
            <a:off x="8013700" y="647700"/>
            <a:ext cx="4546600" cy="454660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9" grpId="3"/>
      <p:bldP build="whole" bldLvl="1" animBg="1" rev="0" advAuto="0" spid="710" grpId="4"/>
      <p:bldP build="whole" bldLvl="1" animBg="1" rev="0" advAuto="0" spid="708" grpId="2"/>
      <p:bldP build="whole" bldLvl="1" animBg="1" rev="0" advAuto="0" spid="70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piedmontburia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3035300"/>
            <a:ext cx="9238827" cy="372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dikeswarm-lar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0693" y="0"/>
            <a:ext cx="3115735" cy="953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5710" y="3549650"/>
            <a:ext cx="19761202" cy="3169619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Shape 716"/>
          <p:cNvSpPr/>
          <p:nvPr/>
        </p:nvSpPr>
        <p:spPr>
          <a:xfrm>
            <a:off x="1440538" y="88900"/>
            <a:ext cx="1039266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D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Divergent Continental Margin (DCM)</a:t>
            </a:r>
          </a:p>
        </p:txBody>
      </p:sp>
      <p:sp>
        <p:nvSpPr>
          <p:cNvPr id="717" name="Shape 717"/>
          <p:cNvSpPr/>
          <p:nvPr/>
        </p:nvSpPr>
        <p:spPr>
          <a:xfrm>
            <a:off x="623422" y="14922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transgressive sequence of sand, mud, and lime</a:t>
            </a:r>
          </a:p>
        </p:txBody>
      </p:sp>
      <p:sp>
        <p:nvSpPr>
          <p:cNvPr id="718" name="Shape 718"/>
          <p:cNvSpPr/>
          <p:nvPr/>
        </p:nvSpPr>
        <p:spPr>
          <a:xfrm flipH="1" flipV="1">
            <a:off x="4394200" y="2679700"/>
            <a:ext cx="1028700" cy="977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19" name="Shape 719"/>
          <p:cNvSpPr/>
          <p:nvPr/>
        </p:nvSpPr>
        <p:spPr>
          <a:xfrm flipH="1" flipV="1">
            <a:off x="5994400" y="2679700"/>
            <a:ext cx="1028700" cy="977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20" name="Shape 720"/>
          <p:cNvSpPr/>
          <p:nvPr/>
        </p:nvSpPr>
        <p:spPr>
          <a:xfrm flipH="1" flipV="1">
            <a:off x="5156200" y="2679700"/>
            <a:ext cx="1028700" cy="977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21" name="Shape 721"/>
          <p:cNvSpPr/>
          <p:nvPr/>
        </p:nvSpPr>
        <p:spPr>
          <a:xfrm>
            <a:off x="7265522" y="1866900"/>
            <a:ext cx="61468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deep marine muds</a:t>
            </a:r>
          </a:p>
        </p:txBody>
      </p:sp>
      <p:sp>
        <p:nvSpPr>
          <p:cNvPr id="722" name="Shape 722"/>
          <p:cNvSpPr/>
          <p:nvPr/>
        </p:nvSpPr>
        <p:spPr>
          <a:xfrm flipH="1" flipV="1">
            <a:off x="10350500" y="2654300"/>
            <a:ext cx="520700" cy="13208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23" name="Shape 723"/>
          <p:cNvSpPr/>
          <p:nvPr/>
        </p:nvSpPr>
        <p:spPr>
          <a:xfrm>
            <a:off x="763692" y="6743700"/>
            <a:ext cx="913016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Almost no igneous or metamorphic activity here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a-midproterozoi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026" y="3136900"/>
            <a:ext cx="7328747" cy="34671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Shape 726"/>
          <p:cNvSpPr/>
          <p:nvPr/>
        </p:nvSpPr>
        <p:spPr>
          <a:xfrm>
            <a:off x="3294097" y="330200"/>
            <a:ext cx="600430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Sedimentary Protolith</a:t>
            </a:r>
          </a:p>
        </p:txBody>
      </p:sp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5200" y="0"/>
            <a:ext cx="149352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Shape 729"/>
          <p:cNvSpPr/>
          <p:nvPr/>
        </p:nvSpPr>
        <p:spPr>
          <a:xfrm flipH="1" flipV="1">
            <a:off x="2857500" y="1600200"/>
            <a:ext cx="3200401" cy="349250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30" name="Shape 730"/>
          <p:cNvSpPr/>
          <p:nvPr/>
        </p:nvSpPr>
        <p:spPr>
          <a:xfrm>
            <a:off x="192527" y="952500"/>
            <a:ext cx="646249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You are here (think </a:t>
            </a:r>
            <a:r>
              <a:rPr i="1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Bahamas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)</a:t>
            </a:r>
          </a:p>
        </p:txBody>
      </p:sp>
      <p:sp>
        <p:nvSpPr>
          <p:cNvPr id="731" name="Shape 731"/>
          <p:cNvSpPr/>
          <p:nvPr/>
        </p:nvSpPr>
        <p:spPr>
          <a:xfrm>
            <a:off x="2779706" y="50800"/>
            <a:ext cx="613953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 u="sng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00" u="sng">
                <a:solidFill>
                  <a:srgbClr val="FFFFFF"/>
                </a:solidFill>
              </a:rPr>
              <a:t>The Ordovician World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cambrianenv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1625600"/>
            <a:ext cx="9561690" cy="5716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200150"/>
            <a:ext cx="5194301" cy="7791451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Shape 736"/>
          <p:cNvSpPr/>
          <p:nvPr/>
        </p:nvSpPr>
        <p:spPr>
          <a:xfrm>
            <a:off x="5805022" y="3606800"/>
            <a:ext cx="7099301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Natural Bridge exists because</a:t>
            </a:r>
            <a:endParaRPr sz="42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of a dolomite cap on a thick limestone base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brocksgap-x-sec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59662"/>
            <a:ext cx="13004800" cy="4434277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Shape 739"/>
          <p:cNvSpPr/>
          <p:nvPr/>
        </p:nvSpPr>
        <p:spPr>
          <a:xfrm>
            <a:off x="11379200" y="6172200"/>
            <a:ext cx="1169657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1800">
                <a:uFill>
                  <a:solidFill/>
                </a:uFill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Edinburg</a:t>
            </a:r>
          </a:p>
        </p:txBody>
      </p:sp>
      <p:sp>
        <p:nvSpPr>
          <p:cNvPr id="740" name="Shape 740"/>
          <p:cNvSpPr/>
          <p:nvPr/>
        </p:nvSpPr>
        <p:spPr>
          <a:xfrm flipV="1">
            <a:off x="11925300" y="5308600"/>
            <a:ext cx="2258" cy="762000"/>
          </a:xfrm>
          <a:prstGeom prst="line">
            <a:avLst/>
          </a:prstGeom>
          <a:ln w="38100">
            <a:solidFill/>
            <a:round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41" name="Shape 741"/>
          <p:cNvSpPr/>
          <p:nvPr/>
        </p:nvSpPr>
        <p:spPr>
          <a:xfrm rot="21300000">
            <a:off x="2381265" y="5203787"/>
            <a:ext cx="151278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1800">
                <a:uFill>
                  <a:solidFill/>
                </a:uFill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Lincolnshire</a:t>
            </a:r>
          </a:p>
        </p:txBody>
      </p:sp>
      <p:sp>
        <p:nvSpPr>
          <p:cNvPr id="742" name="Shape 742"/>
          <p:cNvSpPr/>
          <p:nvPr/>
        </p:nvSpPr>
        <p:spPr>
          <a:xfrm>
            <a:off x="6286500" y="4876800"/>
            <a:ext cx="151278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1800">
                <a:uFill>
                  <a:solidFill/>
                </a:uFill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Lincolnshire</a:t>
            </a:r>
          </a:p>
        </p:txBody>
      </p:sp>
      <p:sp>
        <p:nvSpPr>
          <p:cNvPr id="743" name="Shape 743"/>
          <p:cNvSpPr/>
          <p:nvPr/>
        </p:nvSpPr>
        <p:spPr>
          <a:xfrm>
            <a:off x="11163300" y="6616700"/>
            <a:ext cx="151278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Helvetica"/>
              <a:defRPr sz="1800">
                <a:uFill>
                  <a:solidFill/>
                </a:uFill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Lincolnshire</a:t>
            </a:r>
          </a:p>
        </p:txBody>
      </p:sp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atlanticdcm.png"/>
          <p:cNvPicPr/>
          <p:nvPr/>
        </p:nvPicPr>
        <p:blipFill>
          <a:blip r:embed="rId2">
            <a:extLst/>
          </a:blip>
          <a:srcRect l="0" t="0" r="8743" b="0"/>
          <a:stretch>
            <a:fillRect/>
          </a:stretch>
        </p:blipFill>
        <p:spPr>
          <a:xfrm>
            <a:off x="413173" y="3262488"/>
            <a:ext cx="12178454" cy="3235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3251200" y="2705100"/>
            <a:ext cx="6502400" cy="4330700"/>
          </a:xfrm>
          <a:prstGeom prst="rect">
            <a:avLst/>
          </a:prstGeom>
          <a:ln w="25400">
            <a:solidFill/>
            <a:miter lim="400000"/>
          </a:ln>
          <a:effectLst>
            <a:outerShdw sx="100000" sy="100000" kx="0" ky="0" algn="b" rotWithShape="0" blurRad="12700" dist="12700" dir="2700000">
              <a:srgbClr val="FFFFFF"/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800">
                <a:solidFill>
                  <a:srgbClr val="19242B"/>
                </a:solidFill>
                <a:effectLst>
                  <a:outerShdw sx="100000" sy="100000" kx="0" ky="0" algn="b" rotWithShape="0" blurRad="12700" dist="12700" dir="2700000">
                    <a:srgbClr val="FFFFFF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pic>
        <p:nvPicPr>
          <p:cNvPr id="369" name="Diorite-3A1.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173848"/>
            <a:ext cx="9232901" cy="683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3797300" y="70485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Diorite:</a:t>
            </a:r>
          </a:p>
        </p:txBody>
      </p:sp>
      <p:sp>
        <p:nvSpPr>
          <p:cNvPr id="371" name="Shape 371"/>
          <p:cNvSpPr/>
          <p:nvPr/>
        </p:nvSpPr>
        <p:spPr>
          <a:xfrm>
            <a:off x="4064000" y="7500479"/>
            <a:ext cx="48768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0 - 5% quartz,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Na plagioclase and amphibole in about equal amounts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2"/>
      <p:bldP build="whole" bldLvl="1" animBg="1" rev="0" advAuto="0" spid="370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presentdaycrosssec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35946"/>
            <a:ext cx="13004800" cy="1323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rejuveniatio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" y="3683000"/>
            <a:ext cx="12674601" cy="371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675" y="3206750"/>
            <a:ext cx="19876961" cy="306070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Shape 751"/>
          <p:cNvSpPr/>
          <p:nvPr/>
        </p:nvSpPr>
        <p:spPr>
          <a:xfrm>
            <a:off x="3394106" y="114300"/>
            <a:ext cx="651093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E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Island Arc formation</a:t>
            </a:r>
          </a:p>
        </p:txBody>
      </p:sp>
      <p:sp>
        <p:nvSpPr>
          <p:cNvPr id="752" name="Shape 752"/>
          <p:cNvSpPr/>
          <p:nvPr/>
        </p:nvSpPr>
        <p:spPr>
          <a:xfrm>
            <a:off x="6224122" y="12001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Basalt and andesitic lavas and pyroclastics</a:t>
            </a:r>
          </a:p>
        </p:txBody>
      </p:sp>
      <p:sp>
        <p:nvSpPr>
          <p:cNvPr id="753" name="Shape 753"/>
          <p:cNvSpPr/>
          <p:nvPr/>
        </p:nvSpPr>
        <p:spPr>
          <a:xfrm>
            <a:off x="6630522" y="75755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Partial melting of cold, wet basalt and mud</a:t>
            </a:r>
          </a:p>
        </p:txBody>
      </p:sp>
      <p:sp>
        <p:nvSpPr>
          <p:cNvPr id="754" name="Shape 754"/>
          <p:cNvSpPr/>
          <p:nvPr/>
        </p:nvSpPr>
        <p:spPr>
          <a:xfrm flipH="1">
            <a:off x="9897367" y="5330725"/>
            <a:ext cx="1219598" cy="2209107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55" name="Shape 755"/>
          <p:cNvSpPr/>
          <p:nvPr/>
        </p:nvSpPr>
        <p:spPr>
          <a:xfrm flipH="1" flipV="1">
            <a:off x="9702800" y="2387600"/>
            <a:ext cx="609600" cy="11684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56" name="Shape 756"/>
          <p:cNvSpPr/>
          <p:nvPr/>
        </p:nvSpPr>
        <p:spPr>
          <a:xfrm>
            <a:off x="1765300" y="6350000"/>
            <a:ext cx="71120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Partial melting of underside of plate,</a:t>
            </a:r>
            <a:endParaRPr sz="36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with dioritic magmas</a:t>
            </a:r>
          </a:p>
        </p:txBody>
      </p:sp>
      <p:sp>
        <p:nvSpPr>
          <p:cNvPr id="757" name="Shape 757"/>
          <p:cNvSpPr/>
          <p:nvPr/>
        </p:nvSpPr>
        <p:spPr>
          <a:xfrm flipH="1">
            <a:off x="8705651" y="4290268"/>
            <a:ext cx="2183905" cy="2271962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675" y="3206750"/>
            <a:ext cx="19876961" cy="3060700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Shape 760"/>
          <p:cNvSpPr/>
          <p:nvPr/>
        </p:nvSpPr>
        <p:spPr>
          <a:xfrm>
            <a:off x="3394106" y="114300"/>
            <a:ext cx="651093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E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Island Arc formation</a:t>
            </a:r>
          </a:p>
        </p:txBody>
      </p:sp>
      <p:sp>
        <p:nvSpPr>
          <p:cNvPr id="761" name="Shape 761"/>
          <p:cNvSpPr/>
          <p:nvPr/>
        </p:nvSpPr>
        <p:spPr>
          <a:xfrm>
            <a:off x="6224122" y="12001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mafic to intermediate pyroclastics and ash</a:t>
            </a:r>
          </a:p>
        </p:txBody>
      </p:sp>
      <p:sp>
        <p:nvSpPr>
          <p:cNvPr id="762" name="Shape 762"/>
          <p:cNvSpPr/>
          <p:nvPr/>
        </p:nvSpPr>
        <p:spPr>
          <a:xfrm>
            <a:off x="4700122" y="7086600"/>
            <a:ext cx="71501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mix of mud and eroded pyroclastics</a:t>
            </a:r>
          </a:p>
        </p:txBody>
      </p:sp>
      <p:sp>
        <p:nvSpPr>
          <p:cNvPr id="763" name="Shape 763"/>
          <p:cNvSpPr/>
          <p:nvPr/>
        </p:nvSpPr>
        <p:spPr>
          <a:xfrm flipH="1" flipV="1">
            <a:off x="3822700" y="2628900"/>
            <a:ext cx="444500" cy="8636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64" name="Shape 764"/>
          <p:cNvSpPr/>
          <p:nvPr/>
        </p:nvSpPr>
        <p:spPr>
          <a:xfrm flipH="1">
            <a:off x="8724900" y="3894137"/>
            <a:ext cx="636092" cy="315436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65" name="Shape 765"/>
          <p:cNvSpPr/>
          <p:nvPr/>
        </p:nvSpPr>
        <p:spPr>
          <a:xfrm>
            <a:off x="331322" y="2019300"/>
            <a:ext cx="61468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DCM sediments thickening</a:t>
            </a:r>
          </a:p>
        </p:txBody>
      </p:sp>
      <p:sp>
        <p:nvSpPr>
          <p:cNvPr id="766" name="Shape 766"/>
          <p:cNvSpPr/>
          <p:nvPr/>
        </p:nvSpPr>
        <p:spPr>
          <a:xfrm flipH="1" flipV="1">
            <a:off x="9702800" y="2387600"/>
            <a:ext cx="609600" cy="11684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675" y="3206750"/>
            <a:ext cx="19876961" cy="3060700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Shape 769"/>
          <p:cNvSpPr/>
          <p:nvPr/>
        </p:nvSpPr>
        <p:spPr>
          <a:xfrm>
            <a:off x="3394106" y="114300"/>
            <a:ext cx="651093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E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Island Arc formation</a:t>
            </a:r>
          </a:p>
        </p:txBody>
      </p:sp>
      <p:sp>
        <p:nvSpPr>
          <p:cNvPr id="770" name="Shape 770"/>
          <p:cNvSpPr/>
          <p:nvPr/>
        </p:nvSpPr>
        <p:spPr>
          <a:xfrm>
            <a:off x="38100" y="1530208"/>
            <a:ext cx="70104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Blueschist</a:t>
            </a:r>
          </a:p>
        </p:txBody>
      </p:sp>
      <p:sp>
        <p:nvSpPr>
          <p:cNvPr id="771" name="Shape 771"/>
          <p:cNvSpPr/>
          <p:nvPr/>
        </p:nvSpPr>
        <p:spPr>
          <a:xfrm>
            <a:off x="4737100" y="825923"/>
            <a:ext cx="701040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Greenschist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Amphibolite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Granulite</a:t>
            </a:r>
          </a:p>
        </p:txBody>
      </p:sp>
      <p:sp>
        <p:nvSpPr>
          <p:cNvPr id="772" name="Shape 772"/>
          <p:cNvSpPr/>
          <p:nvPr/>
        </p:nvSpPr>
        <p:spPr>
          <a:xfrm flipH="1" flipV="1">
            <a:off x="9535159" y="1193799"/>
            <a:ext cx="2413210" cy="275595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3" name="Shape 773"/>
          <p:cNvSpPr/>
          <p:nvPr/>
        </p:nvSpPr>
        <p:spPr>
          <a:xfrm flipH="1" flipV="1">
            <a:off x="9572414" y="1777999"/>
            <a:ext cx="1968662" cy="2309467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4" name="Shape 774"/>
          <p:cNvSpPr/>
          <p:nvPr/>
        </p:nvSpPr>
        <p:spPr>
          <a:xfrm flipH="1" flipV="1">
            <a:off x="9226947" y="2331392"/>
            <a:ext cx="1398290" cy="2004815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5" name="Shape 775"/>
          <p:cNvSpPr/>
          <p:nvPr/>
        </p:nvSpPr>
        <p:spPr>
          <a:xfrm flipH="1">
            <a:off x="6331694" y="5354984"/>
            <a:ext cx="4629597" cy="1949502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6" name="Shape 776"/>
          <p:cNvSpPr/>
          <p:nvPr/>
        </p:nvSpPr>
        <p:spPr>
          <a:xfrm flipH="1" flipV="1">
            <a:off x="4584700" y="1879599"/>
            <a:ext cx="4976416" cy="192797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7" name="Shape 777"/>
          <p:cNvSpPr/>
          <p:nvPr/>
        </p:nvSpPr>
        <p:spPr>
          <a:xfrm>
            <a:off x="5235831" y="7302500"/>
            <a:ext cx="164269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Eclogite</a:t>
            </a:r>
          </a:p>
        </p:txBody>
      </p:sp>
      <p:sp>
        <p:nvSpPr>
          <p:cNvPr id="778" name="Shape 778"/>
          <p:cNvSpPr/>
          <p:nvPr/>
        </p:nvSpPr>
        <p:spPr>
          <a:xfrm>
            <a:off x="9446000" y="7785100"/>
            <a:ext cx="306457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Contact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Metamorphism</a:t>
            </a:r>
          </a:p>
        </p:txBody>
      </p:sp>
      <p:sp>
        <p:nvSpPr>
          <p:cNvPr id="779" name="Shape 779"/>
          <p:cNvSpPr/>
          <p:nvPr/>
        </p:nvSpPr>
        <p:spPr>
          <a:xfrm flipH="1">
            <a:off x="11230185" y="4295328"/>
            <a:ext cx="48408" cy="3624394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/>
          <p:nvPr/>
        </p:nvSpPr>
        <p:spPr>
          <a:xfrm>
            <a:off x="533964" y="424462"/>
            <a:ext cx="11952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Assemblage of the Carolina Amalgamated Terrane</a:t>
            </a:r>
          </a:p>
        </p:txBody>
      </p:sp>
      <p:pic>
        <p:nvPicPr>
          <p:cNvPr id="782" name="terrane1.png"/>
          <p:cNvPicPr/>
          <p:nvPr/>
        </p:nvPicPr>
        <p:blipFill>
          <a:blip r:embed="rId2">
            <a:extLst/>
          </a:blip>
          <a:srcRect l="31465" t="0" r="4054" b="0"/>
          <a:stretch>
            <a:fillRect/>
          </a:stretch>
        </p:blipFill>
        <p:spPr>
          <a:xfrm>
            <a:off x="165100" y="2553546"/>
            <a:ext cx="12674600" cy="4646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/>
        </p:nvSpPr>
        <p:spPr>
          <a:xfrm>
            <a:off x="533964" y="424462"/>
            <a:ext cx="11952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Assemblage of the Carolina Amalgamated Terrane</a:t>
            </a:r>
          </a:p>
        </p:txBody>
      </p:sp>
      <p:pic>
        <p:nvPicPr>
          <p:cNvPr id="785" name="terrane-2.png"/>
          <p:cNvPicPr/>
          <p:nvPr/>
        </p:nvPicPr>
        <p:blipFill>
          <a:blip r:embed="rId2">
            <a:extLst/>
          </a:blip>
          <a:srcRect l="32276" t="0" r="2014" b="0"/>
          <a:stretch>
            <a:fillRect/>
          </a:stretch>
        </p:blipFill>
        <p:spPr>
          <a:xfrm>
            <a:off x="0" y="1863513"/>
            <a:ext cx="13004800" cy="580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/>
        </p:nvSpPr>
        <p:spPr>
          <a:xfrm>
            <a:off x="533964" y="424462"/>
            <a:ext cx="11952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Assemblage of the Carolina Amalgamated Terrane</a:t>
            </a:r>
          </a:p>
        </p:txBody>
      </p:sp>
      <p:pic>
        <p:nvPicPr>
          <p:cNvPr id="788" name="terrane-3.png"/>
          <p:cNvPicPr/>
          <p:nvPr/>
        </p:nvPicPr>
        <p:blipFill>
          <a:blip r:embed="rId2">
            <a:extLst/>
          </a:blip>
          <a:srcRect l="18082" t="0" r="25553" b="0"/>
          <a:stretch>
            <a:fillRect/>
          </a:stretch>
        </p:blipFill>
        <p:spPr>
          <a:xfrm>
            <a:off x="927100" y="1930400"/>
            <a:ext cx="11163300" cy="589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/>
        </p:nvSpPr>
        <p:spPr>
          <a:xfrm>
            <a:off x="2574529" y="114300"/>
            <a:ext cx="78760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Foreland Basin Development</a:t>
            </a:r>
          </a:p>
        </p:txBody>
      </p:sp>
      <p:pic>
        <p:nvPicPr>
          <p:cNvPr id="791" name="k-silurian-early-devonia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06" y="1841500"/>
            <a:ext cx="12652588" cy="29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l-latedev-mississippia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524500"/>
            <a:ext cx="12593885" cy="3378200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Shape 793"/>
          <p:cNvSpPr/>
          <p:nvPr/>
        </p:nvSpPr>
        <p:spPr>
          <a:xfrm>
            <a:off x="1917439" y="4602479"/>
            <a:ext cx="52233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Acadian Orogeny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/>
        </p:nvSpPr>
        <p:spPr>
          <a:xfrm>
            <a:off x="4299553" y="153528"/>
            <a:ext cx="56136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8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Willis Mountain Kyanite</a:t>
            </a:r>
          </a:p>
        </p:txBody>
      </p:sp>
      <p:pic>
        <p:nvPicPr>
          <p:cNvPr id="79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3315" y="916657"/>
            <a:ext cx="10515601" cy="892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185" y="2952750"/>
            <a:ext cx="19394066" cy="3822701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Shape 799"/>
          <p:cNvSpPr/>
          <p:nvPr/>
        </p:nvSpPr>
        <p:spPr>
          <a:xfrm>
            <a:off x="2876915" y="165100"/>
            <a:ext cx="698651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F 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- Arc-continent collision</a:t>
            </a:r>
          </a:p>
        </p:txBody>
      </p:sp>
      <p:sp>
        <p:nvSpPr>
          <p:cNvPr id="800" name="Shape 800"/>
          <p:cNvSpPr/>
          <p:nvPr/>
        </p:nvSpPr>
        <p:spPr>
          <a:xfrm>
            <a:off x="229722" y="1339850"/>
            <a:ext cx="80264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Foreland basin filling with re-worked sediments and pyroclastics</a:t>
            </a:r>
          </a:p>
        </p:txBody>
      </p:sp>
      <p:sp>
        <p:nvSpPr>
          <p:cNvPr id="801" name="Shape 801"/>
          <p:cNvSpPr/>
          <p:nvPr/>
        </p:nvSpPr>
        <p:spPr>
          <a:xfrm flipH="1" flipV="1">
            <a:off x="2933700" y="2590800"/>
            <a:ext cx="2286000" cy="12065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02" name="Shape 802"/>
          <p:cNvSpPr/>
          <p:nvPr/>
        </p:nvSpPr>
        <p:spPr>
          <a:xfrm>
            <a:off x="228600" y="7239000"/>
            <a:ext cx="8026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DCM Sediments uplifted and exposed to weathering and erosion.</a:t>
            </a:r>
          </a:p>
        </p:txBody>
      </p:sp>
      <p:sp>
        <p:nvSpPr>
          <p:cNvPr id="803" name="Shape 803"/>
          <p:cNvSpPr/>
          <p:nvPr/>
        </p:nvSpPr>
        <p:spPr>
          <a:xfrm flipH="1">
            <a:off x="4097982" y="3912939"/>
            <a:ext cx="2533403" cy="334898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AndPor-1A1.5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191911"/>
            <a:ext cx="9207500" cy="688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3797300" y="71755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Andesite porphyry</a:t>
            </a:r>
          </a:p>
        </p:txBody>
      </p:sp>
      <p:sp>
        <p:nvSpPr>
          <p:cNvPr id="375" name="Shape 375"/>
          <p:cNvSpPr/>
          <p:nvPr/>
        </p:nvSpPr>
        <p:spPr>
          <a:xfrm>
            <a:off x="4064000" y="7588250"/>
            <a:ext cx="48768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2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2200"/>
              <a:t>Minerals cannot be identified in  fine grained groundmass, but phenocrysts of amphibole are visible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" grpId="2"/>
      <p:bldP build="whole" bldLvl="1" animBg="1" rev="0" advAuto="0" spid="374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185" y="2952750"/>
            <a:ext cx="19394066" cy="3822701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Shape 806"/>
          <p:cNvSpPr/>
          <p:nvPr/>
        </p:nvSpPr>
        <p:spPr>
          <a:xfrm>
            <a:off x="2876915" y="165100"/>
            <a:ext cx="698651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F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Arc-continent collision</a:t>
            </a:r>
          </a:p>
        </p:txBody>
      </p:sp>
      <p:sp>
        <p:nvSpPr>
          <p:cNvPr id="807" name="Shape 807"/>
          <p:cNvSpPr/>
          <p:nvPr/>
        </p:nvSpPr>
        <p:spPr>
          <a:xfrm flipH="1" flipV="1">
            <a:off x="7240190" y="2150417"/>
            <a:ext cx="278210" cy="138018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08" name="Shape 808"/>
          <p:cNvSpPr/>
          <p:nvPr/>
        </p:nvSpPr>
        <p:spPr>
          <a:xfrm>
            <a:off x="1447800" y="1231900"/>
            <a:ext cx="8026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Arc sediments and metamorphics ground by cataclastic metamorphism</a:t>
            </a:r>
          </a:p>
        </p:txBody>
      </p:sp>
      <p:sp>
        <p:nvSpPr>
          <p:cNvPr id="809" name="Shape 809"/>
          <p:cNvSpPr/>
          <p:nvPr/>
        </p:nvSpPr>
        <p:spPr>
          <a:xfrm>
            <a:off x="1790700" y="6978650"/>
            <a:ext cx="102362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Little or no igneous activity is observed in this stage.</a:t>
            </a:r>
          </a:p>
        </p:txBody>
      </p:sp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renvillepaleomet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453" y="40640"/>
            <a:ext cx="9983894" cy="9672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3308350"/>
            <a:ext cx="13046333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Shape 814"/>
          <p:cNvSpPr/>
          <p:nvPr/>
        </p:nvSpPr>
        <p:spPr>
          <a:xfrm>
            <a:off x="2784239" y="139700"/>
            <a:ext cx="699406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G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Cordilleran formation</a:t>
            </a:r>
          </a:p>
        </p:txBody>
      </p:sp>
      <p:sp>
        <p:nvSpPr>
          <p:cNvPr id="815" name="Shape 815"/>
          <p:cNvSpPr/>
          <p:nvPr/>
        </p:nvSpPr>
        <p:spPr>
          <a:xfrm>
            <a:off x="140822" y="1377950"/>
            <a:ext cx="63500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Little or no igneous or metamorphic activity here</a:t>
            </a:r>
          </a:p>
        </p:txBody>
      </p:sp>
      <p:sp>
        <p:nvSpPr>
          <p:cNvPr id="816" name="Shape 816"/>
          <p:cNvSpPr/>
          <p:nvPr/>
        </p:nvSpPr>
        <p:spPr>
          <a:xfrm flipV="1">
            <a:off x="2133600" y="2590800"/>
            <a:ext cx="800100" cy="1231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17" name="Shape 817"/>
          <p:cNvSpPr/>
          <p:nvPr/>
        </p:nvSpPr>
        <p:spPr>
          <a:xfrm>
            <a:off x="6224122" y="12001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Andesitic and rhyolitic  lavas and pyroclastics</a:t>
            </a:r>
          </a:p>
        </p:txBody>
      </p:sp>
      <p:sp>
        <p:nvSpPr>
          <p:cNvPr id="818" name="Shape 818"/>
          <p:cNvSpPr/>
          <p:nvPr/>
        </p:nvSpPr>
        <p:spPr>
          <a:xfrm>
            <a:off x="6630522" y="75755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Partial melting of cold, wet basalt and mud</a:t>
            </a:r>
          </a:p>
        </p:txBody>
      </p:sp>
      <p:sp>
        <p:nvSpPr>
          <p:cNvPr id="819" name="Shape 819"/>
          <p:cNvSpPr/>
          <p:nvPr/>
        </p:nvSpPr>
        <p:spPr>
          <a:xfrm flipH="1">
            <a:off x="9897367" y="5330725"/>
            <a:ext cx="1219598" cy="2209107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20" name="Shape 820"/>
          <p:cNvSpPr/>
          <p:nvPr/>
        </p:nvSpPr>
        <p:spPr>
          <a:xfrm>
            <a:off x="1765300" y="6350000"/>
            <a:ext cx="71120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Partial melting of underside of plate,</a:t>
            </a:r>
            <a:endParaRPr sz="36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with granitic magmas</a:t>
            </a:r>
          </a:p>
        </p:txBody>
      </p:sp>
      <p:sp>
        <p:nvSpPr>
          <p:cNvPr id="821" name="Shape 821"/>
          <p:cNvSpPr/>
          <p:nvPr/>
        </p:nvSpPr>
        <p:spPr>
          <a:xfrm flipH="1">
            <a:off x="8607673" y="4518868"/>
            <a:ext cx="2065983" cy="210537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22" name="Shape 822"/>
          <p:cNvSpPr/>
          <p:nvPr/>
        </p:nvSpPr>
        <p:spPr>
          <a:xfrm flipH="1" flipV="1">
            <a:off x="9354939" y="2328812"/>
            <a:ext cx="1376561" cy="120243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3308350"/>
            <a:ext cx="13046333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Shape 825"/>
          <p:cNvSpPr/>
          <p:nvPr/>
        </p:nvSpPr>
        <p:spPr>
          <a:xfrm>
            <a:off x="115422" y="13779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Foreland basin filled with re-worked sediments</a:t>
            </a:r>
          </a:p>
        </p:txBody>
      </p:sp>
      <p:sp>
        <p:nvSpPr>
          <p:cNvPr id="826" name="Shape 826"/>
          <p:cNvSpPr/>
          <p:nvPr/>
        </p:nvSpPr>
        <p:spPr>
          <a:xfrm flipV="1">
            <a:off x="2133600" y="2590800"/>
            <a:ext cx="800100" cy="1231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27" name="Shape 827"/>
          <p:cNvSpPr/>
          <p:nvPr/>
        </p:nvSpPr>
        <p:spPr>
          <a:xfrm>
            <a:off x="5957422" y="1397000"/>
            <a:ext cx="6997701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all the material that can be weathered has been, leaving a veneer of quartz sand</a:t>
            </a:r>
          </a:p>
        </p:txBody>
      </p:sp>
      <p:sp>
        <p:nvSpPr>
          <p:cNvPr id="828" name="Shape 828"/>
          <p:cNvSpPr/>
          <p:nvPr/>
        </p:nvSpPr>
        <p:spPr>
          <a:xfrm flipV="1">
            <a:off x="3721100" y="2340817"/>
            <a:ext cx="2187575" cy="145648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29" name="Shape 829"/>
          <p:cNvSpPr/>
          <p:nvPr/>
        </p:nvSpPr>
        <p:spPr>
          <a:xfrm>
            <a:off x="3000139" y="139700"/>
            <a:ext cx="699406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G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Cordilleran formation</a:t>
            </a:r>
          </a:p>
        </p:txBody>
      </p:sp>
      <p:sp>
        <p:nvSpPr>
          <p:cNvPr id="830" name="Shape 830"/>
          <p:cNvSpPr/>
          <p:nvPr/>
        </p:nvSpPr>
        <p:spPr>
          <a:xfrm>
            <a:off x="7227422" y="5988050"/>
            <a:ext cx="6146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Intermediate to felsic pyroclastics and ash</a:t>
            </a:r>
          </a:p>
        </p:txBody>
      </p:sp>
      <p:sp>
        <p:nvSpPr>
          <p:cNvPr id="831" name="Shape 831"/>
          <p:cNvSpPr/>
          <p:nvPr/>
        </p:nvSpPr>
        <p:spPr>
          <a:xfrm>
            <a:off x="623422" y="7061200"/>
            <a:ext cx="71501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mix of mud and eroded pyroclastics</a:t>
            </a:r>
          </a:p>
        </p:txBody>
      </p:sp>
      <p:sp>
        <p:nvSpPr>
          <p:cNvPr id="832" name="Shape 832"/>
          <p:cNvSpPr/>
          <p:nvPr/>
        </p:nvSpPr>
        <p:spPr>
          <a:xfrm flipH="1">
            <a:off x="6403280" y="4122737"/>
            <a:ext cx="2729112" cy="2920902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33" name="Shape 833"/>
          <p:cNvSpPr/>
          <p:nvPr/>
        </p:nvSpPr>
        <p:spPr>
          <a:xfrm>
            <a:off x="9872513" y="3949203"/>
            <a:ext cx="538858" cy="2117925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3308350"/>
            <a:ext cx="13046333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hape 836"/>
          <p:cNvSpPr/>
          <p:nvPr/>
        </p:nvSpPr>
        <p:spPr>
          <a:xfrm flipV="1">
            <a:off x="2133600" y="2590800"/>
            <a:ext cx="800100" cy="1231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37" name="Shape 837"/>
          <p:cNvSpPr/>
          <p:nvPr/>
        </p:nvSpPr>
        <p:spPr>
          <a:xfrm>
            <a:off x="3000139" y="139700"/>
            <a:ext cx="699406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G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Cordilleran formation</a:t>
            </a:r>
          </a:p>
        </p:txBody>
      </p:sp>
      <p:sp>
        <p:nvSpPr>
          <p:cNvPr id="838" name="Shape 838"/>
          <p:cNvSpPr/>
          <p:nvPr/>
        </p:nvSpPr>
        <p:spPr>
          <a:xfrm>
            <a:off x="140822" y="1377950"/>
            <a:ext cx="63500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Little or no igneous or metamorphic activity here</a:t>
            </a:r>
          </a:p>
        </p:txBody>
      </p:sp>
      <p:sp>
        <p:nvSpPr>
          <p:cNvPr id="839" name="Shape 839"/>
          <p:cNvSpPr/>
          <p:nvPr/>
        </p:nvSpPr>
        <p:spPr>
          <a:xfrm flipV="1">
            <a:off x="2133600" y="2590800"/>
            <a:ext cx="800100" cy="12319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0" name="Shape 840"/>
          <p:cNvSpPr/>
          <p:nvPr/>
        </p:nvSpPr>
        <p:spPr>
          <a:xfrm>
            <a:off x="-965200" y="6376528"/>
            <a:ext cx="70104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Blueschist</a:t>
            </a:r>
          </a:p>
        </p:txBody>
      </p:sp>
      <p:sp>
        <p:nvSpPr>
          <p:cNvPr id="841" name="Shape 841"/>
          <p:cNvSpPr/>
          <p:nvPr/>
        </p:nvSpPr>
        <p:spPr>
          <a:xfrm flipH="1">
            <a:off x="3576538" y="4514205"/>
            <a:ext cx="6215609" cy="2305646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2" name="Shape 842"/>
          <p:cNvSpPr/>
          <p:nvPr/>
        </p:nvSpPr>
        <p:spPr>
          <a:xfrm>
            <a:off x="5820031" y="7670800"/>
            <a:ext cx="164269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Eclogite</a:t>
            </a:r>
          </a:p>
        </p:txBody>
      </p:sp>
      <p:sp>
        <p:nvSpPr>
          <p:cNvPr id="843" name="Shape 843"/>
          <p:cNvSpPr/>
          <p:nvPr/>
        </p:nvSpPr>
        <p:spPr>
          <a:xfrm>
            <a:off x="9796239" y="8191500"/>
            <a:ext cx="306457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Contact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Metamorphism</a:t>
            </a:r>
          </a:p>
        </p:txBody>
      </p:sp>
      <p:sp>
        <p:nvSpPr>
          <p:cNvPr id="844" name="Shape 844"/>
          <p:cNvSpPr/>
          <p:nvPr/>
        </p:nvSpPr>
        <p:spPr>
          <a:xfrm>
            <a:off x="11359604" y="4894163"/>
            <a:ext cx="397492" cy="3426877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5" name="Shape 845"/>
          <p:cNvSpPr/>
          <p:nvPr/>
        </p:nvSpPr>
        <p:spPr>
          <a:xfrm>
            <a:off x="3810000" y="917927"/>
            <a:ext cx="701040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Slate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Phyllite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Schist</a:t>
            </a:r>
            <a:endParaRPr sz="38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Gneiss</a:t>
            </a:r>
          </a:p>
        </p:txBody>
      </p:sp>
      <p:sp>
        <p:nvSpPr>
          <p:cNvPr id="846" name="Shape 846"/>
          <p:cNvSpPr/>
          <p:nvPr/>
        </p:nvSpPr>
        <p:spPr>
          <a:xfrm flipH="1" flipV="1">
            <a:off x="8112125" y="1933177"/>
            <a:ext cx="2441575" cy="231963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7" name="Shape 847"/>
          <p:cNvSpPr/>
          <p:nvPr/>
        </p:nvSpPr>
        <p:spPr>
          <a:xfrm flipH="1" flipV="1">
            <a:off x="7983833" y="2415381"/>
            <a:ext cx="2532264" cy="2139207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8" name="Shape 848"/>
          <p:cNvSpPr/>
          <p:nvPr/>
        </p:nvSpPr>
        <p:spPr>
          <a:xfrm flipH="1" flipV="1">
            <a:off x="8045549" y="2990354"/>
            <a:ext cx="2564508" cy="1910358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49" name="Shape 849"/>
          <p:cNvSpPr/>
          <p:nvPr/>
        </p:nvSpPr>
        <p:spPr>
          <a:xfrm flipH="1" flipV="1">
            <a:off x="7892851" y="1304131"/>
            <a:ext cx="2707582" cy="252611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50" name="Shape 850"/>
          <p:cNvSpPr/>
          <p:nvPr/>
        </p:nvSpPr>
        <p:spPr>
          <a:xfrm flipH="1">
            <a:off x="7471667" y="5391497"/>
            <a:ext cx="3549007" cy="2572048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/>
        </p:nvSpPr>
        <p:spPr>
          <a:xfrm>
            <a:off x="279652" y="330200"/>
            <a:ext cx="1249516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Later Grenville – Collision and Metamorphism</a:t>
            </a:r>
          </a:p>
        </p:txBody>
      </p:sp>
      <p:pic>
        <p:nvPicPr>
          <p:cNvPr id="853" name="c-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5520" y="2540000"/>
            <a:ext cx="8493760" cy="5154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b-midproterozoic-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7839" y="2603500"/>
            <a:ext cx="9469122" cy="454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  <p:bldP build="whole" bldLvl="1" animBg="1" rev="0" advAuto="0" spid="853" grpId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renvillmet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026" y="114300"/>
            <a:ext cx="10376748" cy="953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c-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67733"/>
            <a:ext cx="5956301" cy="3616961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Shape 858"/>
          <p:cNvSpPr/>
          <p:nvPr/>
        </p:nvSpPr>
        <p:spPr>
          <a:xfrm>
            <a:off x="3222433" y="6337300"/>
            <a:ext cx="2331701" cy="1682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523" fill="norm" stroke="1" extrusionOk="0">
                <a:moveTo>
                  <a:pt x="3265" y="21484"/>
                </a:moveTo>
                <a:cubicBezTo>
                  <a:pt x="2348" y="21542"/>
                  <a:pt x="1432" y="21600"/>
                  <a:pt x="890" y="21138"/>
                </a:cubicBezTo>
                <a:cubicBezTo>
                  <a:pt x="348" y="20676"/>
                  <a:pt x="-89" y="19636"/>
                  <a:pt x="15" y="18712"/>
                </a:cubicBezTo>
                <a:cubicBezTo>
                  <a:pt x="119" y="17788"/>
                  <a:pt x="744" y="16547"/>
                  <a:pt x="1515" y="15594"/>
                </a:cubicBezTo>
                <a:cubicBezTo>
                  <a:pt x="2286" y="14641"/>
                  <a:pt x="3827" y="13630"/>
                  <a:pt x="4639" y="12995"/>
                </a:cubicBezTo>
                <a:cubicBezTo>
                  <a:pt x="5452" y="12359"/>
                  <a:pt x="5889" y="11955"/>
                  <a:pt x="6389" y="11782"/>
                </a:cubicBezTo>
                <a:cubicBezTo>
                  <a:pt x="6889" y="11609"/>
                  <a:pt x="7180" y="12013"/>
                  <a:pt x="7639" y="11955"/>
                </a:cubicBezTo>
                <a:cubicBezTo>
                  <a:pt x="8097" y="11897"/>
                  <a:pt x="8389" y="11984"/>
                  <a:pt x="9138" y="11435"/>
                </a:cubicBezTo>
                <a:cubicBezTo>
                  <a:pt x="9888" y="10887"/>
                  <a:pt x="11471" y="9385"/>
                  <a:pt x="12138" y="8663"/>
                </a:cubicBezTo>
                <a:cubicBezTo>
                  <a:pt x="12804" y="7941"/>
                  <a:pt x="12825" y="7652"/>
                  <a:pt x="13138" y="7104"/>
                </a:cubicBezTo>
                <a:cubicBezTo>
                  <a:pt x="13450" y="6555"/>
                  <a:pt x="13158" y="6209"/>
                  <a:pt x="14012" y="5371"/>
                </a:cubicBezTo>
                <a:cubicBezTo>
                  <a:pt x="14866" y="4534"/>
                  <a:pt x="17012" y="2974"/>
                  <a:pt x="18262" y="2079"/>
                </a:cubicBezTo>
                <a:cubicBezTo>
                  <a:pt x="19511" y="1184"/>
                  <a:pt x="20844" y="433"/>
                  <a:pt x="21511" y="0"/>
                </a:cubicBezTo>
              </a:path>
            </a:pathLst>
          </a:cu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59" name="Shape 859"/>
          <p:cNvSpPr/>
          <p:nvPr/>
        </p:nvSpPr>
        <p:spPr>
          <a:xfrm>
            <a:off x="7480300" y="1110826"/>
            <a:ext cx="2560321" cy="365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52" y="21400"/>
                  <a:pt x="305" y="21200"/>
                  <a:pt x="686" y="20960"/>
                </a:cubicBezTo>
                <a:cubicBezTo>
                  <a:pt x="1067" y="20720"/>
                  <a:pt x="1790" y="20400"/>
                  <a:pt x="2286" y="20160"/>
                </a:cubicBezTo>
                <a:cubicBezTo>
                  <a:pt x="2781" y="19920"/>
                  <a:pt x="3295" y="19680"/>
                  <a:pt x="3657" y="19520"/>
                </a:cubicBezTo>
                <a:cubicBezTo>
                  <a:pt x="4019" y="19360"/>
                  <a:pt x="4229" y="19347"/>
                  <a:pt x="4457" y="19200"/>
                </a:cubicBezTo>
                <a:cubicBezTo>
                  <a:pt x="4686" y="19053"/>
                  <a:pt x="4857" y="18880"/>
                  <a:pt x="5029" y="18640"/>
                </a:cubicBezTo>
                <a:cubicBezTo>
                  <a:pt x="5200" y="18400"/>
                  <a:pt x="5162" y="18040"/>
                  <a:pt x="5486" y="17760"/>
                </a:cubicBezTo>
                <a:cubicBezTo>
                  <a:pt x="5810" y="17480"/>
                  <a:pt x="6533" y="17200"/>
                  <a:pt x="6971" y="16960"/>
                </a:cubicBezTo>
                <a:cubicBezTo>
                  <a:pt x="7410" y="16720"/>
                  <a:pt x="7581" y="16667"/>
                  <a:pt x="8114" y="16320"/>
                </a:cubicBezTo>
                <a:cubicBezTo>
                  <a:pt x="8648" y="15973"/>
                  <a:pt x="9714" y="15240"/>
                  <a:pt x="10171" y="14880"/>
                </a:cubicBezTo>
                <a:cubicBezTo>
                  <a:pt x="10629" y="14520"/>
                  <a:pt x="10571" y="14533"/>
                  <a:pt x="10857" y="14160"/>
                </a:cubicBezTo>
                <a:cubicBezTo>
                  <a:pt x="11143" y="13787"/>
                  <a:pt x="11581" y="13013"/>
                  <a:pt x="11886" y="12640"/>
                </a:cubicBezTo>
                <a:cubicBezTo>
                  <a:pt x="12190" y="12267"/>
                  <a:pt x="12552" y="12200"/>
                  <a:pt x="12686" y="11920"/>
                </a:cubicBezTo>
                <a:cubicBezTo>
                  <a:pt x="12819" y="11640"/>
                  <a:pt x="12324" y="11427"/>
                  <a:pt x="12686" y="10960"/>
                </a:cubicBezTo>
                <a:cubicBezTo>
                  <a:pt x="13048" y="10493"/>
                  <a:pt x="14305" y="9613"/>
                  <a:pt x="14857" y="9120"/>
                </a:cubicBezTo>
                <a:cubicBezTo>
                  <a:pt x="15410" y="8627"/>
                  <a:pt x="15581" y="8253"/>
                  <a:pt x="16000" y="8000"/>
                </a:cubicBezTo>
                <a:cubicBezTo>
                  <a:pt x="16419" y="7747"/>
                  <a:pt x="17029" y="7787"/>
                  <a:pt x="17371" y="7600"/>
                </a:cubicBezTo>
                <a:cubicBezTo>
                  <a:pt x="17714" y="7413"/>
                  <a:pt x="17695" y="7187"/>
                  <a:pt x="18057" y="6880"/>
                </a:cubicBezTo>
                <a:cubicBezTo>
                  <a:pt x="18419" y="6573"/>
                  <a:pt x="19143" y="6173"/>
                  <a:pt x="19543" y="5760"/>
                </a:cubicBezTo>
                <a:cubicBezTo>
                  <a:pt x="19943" y="5347"/>
                  <a:pt x="20190" y="5080"/>
                  <a:pt x="20457" y="4400"/>
                </a:cubicBezTo>
                <a:cubicBezTo>
                  <a:pt x="20724" y="3720"/>
                  <a:pt x="20952" y="2413"/>
                  <a:pt x="21143" y="1680"/>
                </a:cubicBezTo>
                <a:cubicBezTo>
                  <a:pt x="21333" y="947"/>
                  <a:pt x="21467" y="467"/>
                  <a:pt x="21600" y="0"/>
                </a:cubicBezTo>
              </a:path>
            </a:pathLst>
          </a:cu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60" name="Shape 860"/>
          <p:cNvSpPr/>
          <p:nvPr/>
        </p:nvSpPr>
        <p:spPr>
          <a:xfrm>
            <a:off x="8253654" y="4330700"/>
            <a:ext cx="4381654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Haysville-Fries-Rockfish</a:t>
            </a:r>
            <a:endParaRPr sz="28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Valley Fault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2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nodeType="afterEffect" presetClass="entr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5" dur="2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9" grpId="3"/>
      <p:bldP build="whole" bldLvl="1" animBg="1" rev="0" advAuto="0" spid="858" grpId="2"/>
      <p:bldP build="whole" bldLvl="1" animBg="1" rev="0" advAuto="0" spid="860" grpId="1"/>
      <p:bldP build="whole" bldLvl="1" animBg="1" rev="0" advAuto="0" spid="857" grpId="4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vahis6-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506" y="3515360"/>
            <a:ext cx="11839787" cy="272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2825750"/>
            <a:ext cx="15055903" cy="349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Shape 865"/>
          <p:cNvSpPr/>
          <p:nvPr/>
        </p:nvSpPr>
        <p:spPr>
          <a:xfrm>
            <a:off x="3143516" y="165100"/>
            <a:ext cx="670731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H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Continental collision</a:t>
            </a:r>
          </a:p>
        </p:txBody>
      </p:sp>
      <p:sp>
        <p:nvSpPr>
          <p:cNvPr id="866" name="Shape 866"/>
          <p:cNvSpPr/>
          <p:nvPr/>
        </p:nvSpPr>
        <p:spPr>
          <a:xfrm>
            <a:off x="1614022" y="1803400"/>
            <a:ext cx="103378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Little or no new igneous activity is observed here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2825750"/>
            <a:ext cx="15055903" cy="349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Shape 869"/>
          <p:cNvSpPr/>
          <p:nvPr/>
        </p:nvSpPr>
        <p:spPr>
          <a:xfrm>
            <a:off x="3143516" y="165100"/>
            <a:ext cx="670731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H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Continental collision</a:t>
            </a:r>
          </a:p>
        </p:txBody>
      </p:sp>
      <p:sp>
        <p:nvSpPr>
          <p:cNvPr id="870" name="Shape 870"/>
          <p:cNvSpPr/>
          <p:nvPr/>
        </p:nvSpPr>
        <p:spPr>
          <a:xfrm>
            <a:off x="344022" y="1276350"/>
            <a:ext cx="103378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Foreland basin filling with re-re-worked sediments and exposed crystalline rocks</a:t>
            </a:r>
          </a:p>
        </p:txBody>
      </p:sp>
      <p:sp>
        <p:nvSpPr>
          <p:cNvPr id="871" name="Shape 871"/>
          <p:cNvSpPr/>
          <p:nvPr/>
        </p:nvSpPr>
        <p:spPr>
          <a:xfrm flipH="1" flipV="1">
            <a:off x="4368800" y="2616200"/>
            <a:ext cx="2286000" cy="120650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3251200" y="2705100"/>
            <a:ext cx="6502400" cy="4330700"/>
          </a:xfrm>
          <a:prstGeom prst="rect">
            <a:avLst/>
          </a:prstGeom>
          <a:ln w="25400">
            <a:solidFill/>
            <a:miter lim="400000"/>
          </a:ln>
          <a:effectLst>
            <a:outerShdw sx="100000" sy="100000" kx="0" ky="0" algn="b" rotWithShape="0" blurRad="12700" dist="12700" dir="2700000">
              <a:srgbClr val="FFFFFF"/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800">
                <a:solidFill>
                  <a:srgbClr val="19242B"/>
                </a:solidFill>
                <a:effectLst>
                  <a:outerShdw sx="100000" sy="100000" kx="0" ky="0" algn="b" rotWithShape="0" blurRad="12700" dist="12700" dir="2700000">
                    <a:srgbClr val="FFFFFF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pic>
        <p:nvPicPr>
          <p:cNvPr id="378" name="GranPla-2A.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00" y="300284"/>
            <a:ext cx="10007600" cy="6731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3987800" y="71501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Granite:</a:t>
            </a:r>
          </a:p>
        </p:txBody>
      </p:sp>
      <p:sp>
        <p:nvSpPr>
          <p:cNvPr id="380" name="Shape 380"/>
          <p:cNvSpPr/>
          <p:nvPr/>
        </p:nvSpPr>
        <p:spPr>
          <a:xfrm>
            <a:off x="3454400" y="7715250"/>
            <a:ext cx="6502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&gt;20% quartz,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Na plagioclase dominates; orthoclase possible but may be absent;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Mafics (biotite/amphibole) &lt;5%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1"/>
      <p:bldP build="whole" bldLvl="1" animBg="1" rev="0" advAuto="0" spid="380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acadiancrosssectr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2729653"/>
            <a:ext cx="12141201" cy="430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mapxsecblo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257" y="189653"/>
            <a:ext cx="9950028" cy="9372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2825750"/>
            <a:ext cx="15055903" cy="349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Shape 878"/>
          <p:cNvSpPr/>
          <p:nvPr/>
        </p:nvSpPr>
        <p:spPr>
          <a:xfrm>
            <a:off x="3143516" y="165100"/>
            <a:ext cx="670731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H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Continental collision</a:t>
            </a:r>
          </a:p>
        </p:txBody>
      </p:sp>
      <p:sp>
        <p:nvSpPr>
          <p:cNvPr id="879" name="Shape 879"/>
          <p:cNvSpPr/>
          <p:nvPr/>
        </p:nvSpPr>
        <p:spPr>
          <a:xfrm flipH="1" flipV="1">
            <a:off x="7313017" y="1965821"/>
            <a:ext cx="1716683" cy="153938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80" name="Shape 880"/>
          <p:cNvSpPr/>
          <p:nvPr/>
        </p:nvSpPr>
        <p:spPr>
          <a:xfrm>
            <a:off x="1193800" y="1132557"/>
            <a:ext cx="701040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Obduction of deep material, complex folding, cataclasis</a:t>
            </a:r>
          </a:p>
        </p:txBody>
      </p:sp>
      <p:sp>
        <p:nvSpPr>
          <p:cNvPr id="881" name="Shape 881"/>
          <p:cNvSpPr/>
          <p:nvPr/>
        </p:nvSpPr>
        <p:spPr>
          <a:xfrm>
            <a:off x="2298700" y="7251700"/>
            <a:ext cx="70104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Potential for retrograde metamorphism</a:t>
            </a:r>
          </a:p>
        </p:txBody>
      </p:sp>
      <p:sp>
        <p:nvSpPr>
          <p:cNvPr id="882" name="Shape 882"/>
          <p:cNvSpPr/>
          <p:nvPr/>
        </p:nvSpPr>
        <p:spPr>
          <a:xfrm flipH="1">
            <a:off x="5973464" y="4797970"/>
            <a:ext cx="2069556" cy="2569568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anden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" y="1739900"/>
            <a:ext cx="11874500" cy="7721600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hape 885"/>
          <p:cNvSpPr/>
          <p:nvPr/>
        </p:nvSpPr>
        <p:spPr>
          <a:xfrm>
            <a:off x="8191078" y="9405902"/>
            <a:ext cx="537153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1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http://www.astro.uni-bonn.de/~maltmann/photgal_cz.html</a:t>
            </a:r>
          </a:p>
        </p:txBody>
      </p:sp>
      <p:sp>
        <p:nvSpPr>
          <p:cNvPr id="886" name="Shape 886"/>
          <p:cNvSpPr/>
          <p:nvPr/>
        </p:nvSpPr>
        <p:spPr>
          <a:xfrm>
            <a:off x="1627857" y="45155"/>
            <a:ext cx="97409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Virginia ~ 1 Billion Years Ago</a:t>
            </a:r>
            <a:endParaRPr sz="3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3400">
                <a:uFill>
                  <a:solidFill/>
                </a:uFill>
              </a:rPr>
              <a:t>Grenville Mountains Would Have Looked Like These Modern Andes Mountains</a:t>
            </a:r>
          </a:p>
        </p:txBody>
      </p:sp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/>
          <p:nvPr/>
        </p:nvSpPr>
        <p:spPr>
          <a:xfrm>
            <a:off x="2949779" y="0"/>
            <a:ext cx="7123304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Grenville Compression</a:t>
            </a:r>
          </a:p>
        </p:txBody>
      </p:sp>
      <p:pic>
        <p:nvPicPr>
          <p:cNvPr id="889" name="b-mid-proterozoic.png"/>
          <p:cNvPicPr/>
          <p:nvPr/>
        </p:nvPicPr>
        <p:blipFill>
          <a:blip r:embed="rId2">
            <a:extLst/>
          </a:blip>
          <a:srcRect l="0" t="0" r="0" b="4165"/>
          <a:stretch>
            <a:fillRect/>
          </a:stretch>
        </p:blipFill>
        <p:spPr>
          <a:xfrm>
            <a:off x="3203786" y="3332479"/>
            <a:ext cx="6286501" cy="29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a-mid-proterozoi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" y="977900"/>
            <a:ext cx="4890347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c-mid-lateproterozoic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0300" y="6286500"/>
            <a:ext cx="5161281" cy="3129281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Shape 892"/>
          <p:cNvSpPr/>
          <p:nvPr/>
        </p:nvSpPr>
        <p:spPr>
          <a:xfrm>
            <a:off x="1888703" y="2910275"/>
            <a:ext cx="9245456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1200">
                <a:uFill>
                  <a:solidFill/>
                </a:uFill>
              </a:rPr>
              <a:t>Grenville</a:t>
            </a:r>
            <a:endParaRPr sz="112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11200">
                <a:uFill>
                  <a:solidFill/>
                </a:uFill>
              </a:rPr>
              <a:t>Compression</a:t>
            </a:r>
          </a:p>
        </p:txBody>
      </p:sp>
      <p:sp>
        <p:nvSpPr>
          <p:cNvPr id="893" name="Shape 893"/>
          <p:cNvSpPr/>
          <p:nvPr/>
        </p:nvSpPr>
        <p:spPr>
          <a:xfrm>
            <a:off x="6616700" y="863600"/>
            <a:ext cx="61976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algn="ctr" defTabSz="1295400">
              <a:spcBef>
                <a:spcPts val="3000"/>
              </a:spcBef>
              <a:buClr>
                <a:srgbClr val="FF2600"/>
              </a:buClr>
              <a:buFont typeface="Helvetica"/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Closing phase of Rodinia Wilson cycle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xi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0" grpId="4"/>
      <p:bldP build="whole" bldLvl="1" animBg="1" rev="0" advAuto="0" spid="889" grpId="5"/>
      <p:bldP build="whole" bldLvl="1" animBg="1" rev="0" advAuto="0" spid="893" grpId="3"/>
      <p:bldP build="whole" bldLvl="1" animBg="1" rev="0" advAuto="0" spid="892" grpId="1"/>
      <p:bldP build="whole" bldLvl="1" animBg="1" rev="0" advAuto="0" spid="891" grpId="6"/>
      <p:bldP build="whole" bldLvl="1" animBg="1" rev="0" advAuto="0" spid="888" grpId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/>
          <p:nvPr/>
        </p:nvSpPr>
        <p:spPr>
          <a:xfrm>
            <a:off x="1421656" y="330200"/>
            <a:ext cx="1017729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Early Grenville – Subduction Orogeny</a:t>
            </a:r>
          </a:p>
        </p:txBody>
      </p:sp>
      <p:pic>
        <p:nvPicPr>
          <p:cNvPr id="896" name="b-midproterozoic-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839" y="2603500"/>
            <a:ext cx="9469122" cy="454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alleghanian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700" y="2955431"/>
            <a:ext cx="10600267" cy="679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pangae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" y="1295400"/>
            <a:ext cx="3777263" cy="476250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/>
          <p:nvPr/>
        </p:nvSpPr>
        <p:spPr>
          <a:xfrm>
            <a:off x="5026947" y="647700"/>
            <a:ext cx="5840864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4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Alleghanian Orogeny</a:t>
            </a:r>
          </a:p>
        </p:txBody>
      </p:sp>
      <p:sp>
        <p:nvSpPr>
          <p:cNvPr id="901" name="Shape 901"/>
          <p:cNvSpPr/>
          <p:nvPr/>
        </p:nvSpPr>
        <p:spPr>
          <a:xfrm>
            <a:off x="4542202" y="1341120"/>
            <a:ext cx="753284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A mountain range that</a:t>
            </a:r>
            <a:endParaRPr sz="2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Existed in eastern North</a:t>
            </a:r>
            <a:endParaRPr sz="2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America about 250 million years ago</a:t>
            </a:r>
            <a:endParaRPr sz="24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2400">
                <a:uFill>
                  <a:solidFill/>
                </a:uFill>
              </a:rPr>
              <a:t>When Africa collided with eastern North America. </a:t>
            </a:r>
          </a:p>
        </p:txBody>
      </p:sp>
      <p:sp>
        <p:nvSpPr>
          <p:cNvPr id="902" name="Shape 902"/>
          <p:cNvSpPr/>
          <p:nvPr/>
        </p:nvSpPr>
        <p:spPr>
          <a:xfrm>
            <a:off x="12278483" y="0"/>
            <a:ext cx="77530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b="1" sz="2400">
                <a:uFill>
                  <a:solidFill/>
                </a:uFill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279</a:t>
            </a:r>
          </a:p>
        </p:txBody>
      </p:sp>
      <p:sp>
        <p:nvSpPr>
          <p:cNvPr id="903" name="Shape 903"/>
          <p:cNvSpPr/>
          <p:nvPr/>
        </p:nvSpPr>
        <p:spPr>
          <a:xfrm>
            <a:off x="2324643" y="215900"/>
            <a:ext cx="840518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Continent-Continent Collision Orogeny</a:t>
            </a:r>
          </a:p>
        </p:txBody>
      </p:sp>
      <p:sp>
        <p:nvSpPr>
          <p:cNvPr id="904" name="Shape 904"/>
          <p:cNvSpPr/>
          <p:nvPr/>
        </p:nvSpPr>
        <p:spPr>
          <a:xfrm>
            <a:off x="3365500" y="7581900"/>
            <a:ext cx="863600" cy="7620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4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/>
        </p:nvSpPr>
        <p:spPr>
          <a:xfrm>
            <a:off x="2959812" y="215900"/>
            <a:ext cx="730417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Valley and Ridge Carbonate Rocks</a:t>
            </a:r>
          </a:p>
        </p:txBody>
      </p:sp>
      <p:sp>
        <p:nvSpPr>
          <p:cNvPr id="907" name="Shape 907"/>
          <p:cNvSpPr/>
          <p:nvPr/>
        </p:nvSpPr>
        <p:spPr>
          <a:xfrm>
            <a:off x="5518597" y="9423400"/>
            <a:ext cx="7504266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http://www.localhikes.com/HikeData.ASP?DispType=1&amp;ActiveHike=0&amp;GetHikesStateID=&amp;ID=4297</a:t>
            </a:r>
          </a:p>
        </p:txBody>
      </p:sp>
      <p:pic>
        <p:nvPicPr>
          <p:cNvPr id="90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762000"/>
            <a:ext cx="8991600" cy="8712201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Shape 909"/>
          <p:cNvSpPr/>
          <p:nvPr/>
        </p:nvSpPr>
        <p:spPr>
          <a:xfrm rot="18120000">
            <a:off x="2372371" y="4170076"/>
            <a:ext cx="25463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Limestones</a:t>
            </a:r>
          </a:p>
        </p:txBody>
      </p:sp>
      <p:sp>
        <p:nvSpPr>
          <p:cNvPr id="910" name="Shape 910"/>
          <p:cNvSpPr/>
          <p:nvPr/>
        </p:nvSpPr>
        <p:spPr>
          <a:xfrm rot="18120000">
            <a:off x="5229314" y="5900778"/>
            <a:ext cx="254636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Limestones</a:t>
            </a:r>
          </a:p>
        </p:txBody>
      </p:sp>
      <p:sp>
        <p:nvSpPr>
          <p:cNvPr id="911" name="Shape 911"/>
          <p:cNvSpPr/>
          <p:nvPr/>
        </p:nvSpPr>
        <p:spPr>
          <a:xfrm rot="18480000">
            <a:off x="3680683" y="4073862"/>
            <a:ext cx="493434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Sandstones and Shales</a:t>
            </a:r>
          </a:p>
        </p:txBody>
      </p:sp>
      <p:sp>
        <p:nvSpPr>
          <p:cNvPr id="912" name="Shape 912"/>
          <p:cNvSpPr/>
          <p:nvPr/>
        </p:nvSpPr>
        <p:spPr>
          <a:xfrm rot="18720000">
            <a:off x="8140676" y="3434224"/>
            <a:ext cx="29380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433FF"/>
              </a:buClr>
              <a:buFont typeface="Helvetica"/>
              <a:defRPr sz="2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Blue Ridge Fault</a:t>
            </a:r>
          </a:p>
        </p:txBody>
      </p:sp>
      <p:sp>
        <p:nvSpPr>
          <p:cNvPr id="913" name="Shape 913"/>
          <p:cNvSpPr/>
          <p:nvPr/>
        </p:nvSpPr>
        <p:spPr>
          <a:xfrm>
            <a:off x="5308600" y="1625600"/>
            <a:ext cx="6172200" cy="791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9895" y="937"/>
                  <a:pt x="18189" y="1874"/>
                  <a:pt x="16295" y="3255"/>
                </a:cubicBezTo>
                <a:cubicBezTo>
                  <a:pt x="14400" y="4636"/>
                  <a:pt x="11684" y="7151"/>
                  <a:pt x="10232" y="8285"/>
                </a:cubicBezTo>
                <a:cubicBezTo>
                  <a:pt x="8779" y="9419"/>
                  <a:pt x="8274" y="9222"/>
                  <a:pt x="7579" y="10060"/>
                </a:cubicBezTo>
                <a:cubicBezTo>
                  <a:pt x="6884" y="10899"/>
                  <a:pt x="6379" y="12477"/>
                  <a:pt x="6063" y="13315"/>
                </a:cubicBezTo>
                <a:cubicBezTo>
                  <a:pt x="5747" y="14153"/>
                  <a:pt x="5747" y="14597"/>
                  <a:pt x="5684" y="15090"/>
                </a:cubicBezTo>
                <a:cubicBezTo>
                  <a:pt x="5621" y="15584"/>
                  <a:pt x="6316" y="15436"/>
                  <a:pt x="5684" y="16274"/>
                </a:cubicBezTo>
                <a:cubicBezTo>
                  <a:pt x="5053" y="17112"/>
                  <a:pt x="2842" y="19233"/>
                  <a:pt x="1895" y="20121"/>
                </a:cubicBezTo>
                <a:cubicBezTo>
                  <a:pt x="947" y="21008"/>
                  <a:pt x="474" y="21304"/>
                  <a:pt x="0" y="21600"/>
                </a:cubicBezTo>
              </a:path>
            </a:pathLst>
          </a:custGeom>
          <a:ln w="28575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4" name="Shape 914"/>
          <p:cNvSpPr/>
          <p:nvPr/>
        </p:nvSpPr>
        <p:spPr>
          <a:xfrm rot="18120000">
            <a:off x="6535918" y="5777537"/>
            <a:ext cx="52243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433FF"/>
              </a:buClr>
              <a:buFont typeface="Helvetica"/>
              <a:defRPr sz="3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Blue Ridge Mountains</a:t>
            </a:r>
          </a:p>
        </p:txBody>
      </p:sp>
      <p:sp>
        <p:nvSpPr>
          <p:cNvPr id="915" name="Shape 915"/>
          <p:cNvSpPr/>
          <p:nvPr/>
        </p:nvSpPr>
        <p:spPr>
          <a:xfrm rot="18480000">
            <a:off x="1384547" y="831226"/>
            <a:ext cx="25727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Sandstones</a:t>
            </a:r>
            <a:endParaRPr sz="34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defTabSz="1295400">
              <a:buClr>
                <a:srgbClr val="FF2600"/>
              </a:buClr>
              <a:buFont typeface="Helvetica"/>
              <a:defRPr sz="1800"/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and Shales</a:t>
            </a:r>
          </a:p>
        </p:txBody>
      </p:sp>
      <p:sp>
        <p:nvSpPr>
          <p:cNvPr id="916" name="Shape 916"/>
          <p:cNvSpPr/>
          <p:nvPr/>
        </p:nvSpPr>
        <p:spPr>
          <a:xfrm>
            <a:off x="1666239" y="762000"/>
            <a:ext cx="4294295" cy="501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0839" y="672"/>
                  <a:pt x="20090" y="1353"/>
                  <a:pt x="19261" y="1937"/>
                </a:cubicBezTo>
                <a:cubicBezTo>
                  <a:pt x="18432" y="2521"/>
                  <a:pt x="17682" y="3027"/>
                  <a:pt x="16592" y="3524"/>
                </a:cubicBezTo>
                <a:cubicBezTo>
                  <a:pt x="15502" y="4020"/>
                  <a:pt x="13798" y="4517"/>
                  <a:pt x="12719" y="4945"/>
                </a:cubicBezTo>
                <a:cubicBezTo>
                  <a:pt x="11640" y="5373"/>
                  <a:pt x="11016" y="5256"/>
                  <a:pt x="10141" y="6123"/>
                </a:cubicBezTo>
                <a:cubicBezTo>
                  <a:pt x="9267" y="6989"/>
                  <a:pt x="8120" y="9179"/>
                  <a:pt x="7461" y="10153"/>
                </a:cubicBezTo>
                <a:cubicBezTo>
                  <a:pt x="6803" y="11126"/>
                  <a:pt x="6519" y="11214"/>
                  <a:pt x="6178" y="11973"/>
                </a:cubicBezTo>
                <a:cubicBezTo>
                  <a:pt x="5837" y="12732"/>
                  <a:pt x="5860" y="13774"/>
                  <a:pt x="5440" y="14737"/>
                </a:cubicBezTo>
                <a:cubicBezTo>
                  <a:pt x="5020" y="15701"/>
                  <a:pt x="4315" y="16869"/>
                  <a:pt x="3691" y="17736"/>
                </a:cubicBezTo>
                <a:cubicBezTo>
                  <a:pt x="3066" y="18602"/>
                  <a:pt x="2271" y="19303"/>
                  <a:pt x="1658" y="19945"/>
                </a:cubicBezTo>
                <a:cubicBezTo>
                  <a:pt x="1045" y="20588"/>
                  <a:pt x="273" y="21308"/>
                  <a:pt x="0" y="21600"/>
                </a:cubicBezTo>
              </a:path>
            </a:pathLst>
          </a:custGeom>
          <a:ln w="28575">
            <a:solidFill>
              <a:srgbClr val="0433FF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7" name="Shape 917"/>
          <p:cNvSpPr/>
          <p:nvPr/>
        </p:nvSpPr>
        <p:spPr>
          <a:xfrm rot="18720000">
            <a:off x="1442633" y="1943152"/>
            <a:ext cx="383992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0433FF"/>
              </a:buClr>
              <a:buFont typeface="Helvetica"/>
              <a:defRPr sz="2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North Mountain Fault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alloaut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69369"/>
            <a:ext cx="12573000" cy="4675859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Shape 920"/>
          <p:cNvSpPr/>
          <p:nvPr/>
        </p:nvSpPr>
        <p:spPr>
          <a:xfrm>
            <a:off x="611857" y="7805138"/>
            <a:ext cx="11857850" cy="90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2437" y="0"/>
                </a:lnTo>
                <a:lnTo>
                  <a:pt x="19264" y="487"/>
                </a:lnTo>
                <a:lnTo>
                  <a:pt x="21600" y="9636"/>
                </a:lnTo>
              </a:path>
            </a:pathLst>
          </a:cu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1" name="Shape 921"/>
          <p:cNvSpPr/>
          <p:nvPr/>
        </p:nvSpPr>
        <p:spPr>
          <a:xfrm>
            <a:off x="647700" y="6083300"/>
            <a:ext cx="11627557" cy="934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844" y="1304"/>
                </a:lnTo>
                <a:lnTo>
                  <a:pt x="5826" y="2609"/>
                </a:lnTo>
                <a:lnTo>
                  <a:pt x="7390" y="4383"/>
                </a:lnTo>
                <a:lnTo>
                  <a:pt x="8883" y="10122"/>
                </a:lnTo>
                <a:lnTo>
                  <a:pt x="12826" y="11009"/>
                </a:lnTo>
                <a:lnTo>
                  <a:pt x="13644" y="15861"/>
                </a:lnTo>
                <a:lnTo>
                  <a:pt x="18333" y="19409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2" name="Shape 922"/>
          <p:cNvSpPr/>
          <p:nvPr/>
        </p:nvSpPr>
        <p:spPr>
          <a:xfrm>
            <a:off x="6172200" y="6832600"/>
            <a:ext cx="416519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Grenville Basement</a:t>
            </a:r>
          </a:p>
        </p:txBody>
      </p:sp>
      <p:sp>
        <p:nvSpPr>
          <p:cNvPr id="923" name="Shape 923"/>
          <p:cNvSpPr/>
          <p:nvPr/>
        </p:nvSpPr>
        <p:spPr>
          <a:xfrm>
            <a:off x="511479" y="0"/>
            <a:ext cx="11999905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5000">
                <a:uFill>
                  <a:solidFill/>
                </a:uFill>
              </a:rPr>
              <a:t>The trouble with Mid-Atlantic Geology</a:t>
            </a:r>
            <a:endParaRPr sz="50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5000">
                <a:uFill>
                  <a:solidFill/>
                </a:uFill>
              </a:rPr>
              <a:t>Is that most of it has been</a:t>
            </a:r>
            <a:endParaRPr sz="5000">
              <a:uFill>
                <a:solidFill/>
              </a:uFill>
            </a:endParaRPr>
          </a:p>
          <a:p>
            <a:pPr lvl="0" marL="57799" marR="57799" algn="ctr" defTabSz="1295400">
              <a:buClr>
                <a:srgbClr val="000000"/>
              </a:buClr>
              <a:buFont typeface="Helvetica"/>
              <a:defRPr sz="1800"/>
            </a:pPr>
            <a:r>
              <a:rPr sz="5000">
                <a:uFill>
                  <a:solidFill/>
                </a:uFill>
              </a:rPr>
              <a:t>Shuffled Like a Deck of Cards</a:t>
            </a:r>
          </a:p>
        </p:txBody>
      </p:sp>
      <p:sp>
        <p:nvSpPr>
          <p:cNvPr id="924" name="Shape 924"/>
          <p:cNvSpPr/>
          <p:nvPr/>
        </p:nvSpPr>
        <p:spPr>
          <a:xfrm>
            <a:off x="431800" y="4876800"/>
            <a:ext cx="1153725" cy="762000"/>
          </a:xfrm>
          <a:prstGeom prst="rect">
            <a:avLst/>
          </a:prstGeom>
          <a:solidFill>
            <a:srgbClr val="FF2600">
              <a:alpha val="2899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5" name="Shape 925"/>
          <p:cNvSpPr/>
          <p:nvPr/>
        </p:nvSpPr>
        <p:spPr>
          <a:xfrm>
            <a:off x="1573671" y="4876800"/>
            <a:ext cx="2869636" cy="762000"/>
          </a:xfrm>
          <a:prstGeom prst="rect">
            <a:avLst/>
          </a:prstGeom>
          <a:solidFill>
            <a:srgbClr val="0433FF">
              <a:alpha val="2899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6" name="Shape 926"/>
          <p:cNvSpPr/>
          <p:nvPr/>
        </p:nvSpPr>
        <p:spPr>
          <a:xfrm>
            <a:off x="4445000" y="4876800"/>
            <a:ext cx="5956300" cy="762000"/>
          </a:xfrm>
          <a:prstGeom prst="rect">
            <a:avLst/>
          </a:prstGeom>
          <a:solidFill>
            <a:srgbClr val="00A500">
              <a:alpha val="2899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7" name="Shape 927"/>
          <p:cNvSpPr/>
          <p:nvPr/>
        </p:nvSpPr>
        <p:spPr>
          <a:xfrm>
            <a:off x="10401300" y="4876800"/>
            <a:ext cx="1841500" cy="762000"/>
          </a:xfrm>
          <a:prstGeom prst="rect">
            <a:avLst/>
          </a:prstGeom>
          <a:solidFill>
            <a:srgbClr val="FFFB00">
              <a:alpha val="2899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57799" marR="57799" defTabSz="1295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92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35300" y="-2032000"/>
            <a:ext cx="2831254" cy="20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Shape 929"/>
          <p:cNvSpPr/>
          <p:nvPr/>
        </p:nvSpPr>
        <p:spPr>
          <a:xfrm>
            <a:off x="7227146" y="7264400"/>
            <a:ext cx="275662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autochthonous</a:t>
            </a:r>
          </a:p>
        </p:txBody>
      </p:sp>
      <p:pic>
        <p:nvPicPr>
          <p:cNvPr id="93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0900" y="2298700"/>
            <a:ext cx="3683000" cy="247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1" grpId="2"/>
      <p:bldP build="whole" bldLvl="1" animBg="1" rev="0" advAuto="0" spid="920" grpId="1"/>
      <p:bldP build="whole" bldLvl="1" animBg="1" rev="0" advAuto="0" spid="922" grpId="3"/>
      <p:bldP build="whole" bldLvl="1" animBg="1" rev="0" advAuto="0" spid="929" grpId="4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Res08B3-5Movie1Bonnet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057400"/>
            <a:ext cx="13004800" cy="1854200"/>
          </a:xfrm>
          <a:prstGeom prst="rect">
            <a:avLst/>
          </a:prstGeom>
        </p:spPr>
      </p:pic>
      <p:pic>
        <p:nvPicPr>
          <p:cNvPr id="933" name="Res08B3-5Movie2Bonnet.mov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0" y="5981700"/>
            <a:ext cx="13004800" cy="2070100"/>
          </a:xfrm>
          <a:prstGeom prst="rect">
            <a:avLst/>
          </a:prstGeom>
        </p:spPr>
      </p:pic>
      <p:sp>
        <p:nvSpPr>
          <p:cNvPr id="934" name="Shape 934"/>
          <p:cNvSpPr/>
          <p:nvPr/>
        </p:nvSpPr>
        <p:spPr>
          <a:xfrm>
            <a:off x="3238500" y="1282700"/>
            <a:ext cx="6515957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Compression with rapid erosion</a:t>
            </a:r>
          </a:p>
        </p:txBody>
      </p:sp>
      <p:sp>
        <p:nvSpPr>
          <p:cNvPr id="935" name="Shape 935"/>
          <p:cNvSpPr/>
          <p:nvPr/>
        </p:nvSpPr>
        <p:spPr>
          <a:xfrm>
            <a:off x="3238500" y="5207000"/>
            <a:ext cx="643065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64703" marR="64703" defTabSz="1460500"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Compression with slow erosion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" fill="hold"/>
                                        <p:tgtEl>
                                          <p:spTgt spid="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333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66" fill="hold"/>
                                        <p:tgtEl>
                                          <p:spTgt spid="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932"/>
                </p:tgtEl>
              </p:cMediaNode>
            </p:video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93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ranAlk-1A.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329635"/>
            <a:ext cx="9245600" cy="675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3797300" y="7086600"/>
            <a:ext cx="54229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/>
            </a:lvl1pPr>
          </a:lstStyle>
          <a:p>
            <a:pPr lvl="0">
              <a:defRPr sz="1800"/>
            </a:pPr>
            <a:r>
              <a:rPr sz="3600"/>
              <a:t>Granite:</a:t>
            </a:r>
          </a:p>
        </p:txBody>
      </p:sp>
      <p:sp>
        <p:nvSpPr>
          <p:cNvPr id="384" name="Shape 384"/>
          <p:cNvSpPr/>
          <p:nvPr/>
        </p:nvSpPr>
        <p:spPr>
          <a:xfrm>
            <a:off x="2984500" y="7608852"/>
            <a:ext cx="70485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&gt;20% quartz,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Orthoclasse dominates; plagioclase possible;</a:t>
            </a:r>
            <a:endParaRPr sz="22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algn="ctr" defTabSz="584200">
              <a:defRPr sz="1800"/>
            </a:pPr>
            <a:r>
              <a:rPr sz="2200">
                <a:latin typeface="Lucida Sans Unicode"/>
                <a:ea typeface="Lucida Sans Unicode"/>
                <a:cs typeface="Lucida Sans Unicode"/>
                <a:sym typeface="Lucida Sans Unicode"/>
              </a:rPr>
              <a:t>Mafics (biotite/amphibole) &lt;5%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1"/>
      <p:bldP build="whole" bldLvl="1" animBg="1" rev="0" advAuto="0" spid="384" grpId="2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/>
          <p:nvPr/>
        </p:nvSpPr>
        <p:spPr>
          <a:xfrm>
            <a:off x="3582666" y="863600"/>
            <a:ext cx="581237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Shuffling the Deck</a:t>
            </a:r>
          </a:p>
        </p:txBody>
      </p:sp>
      <p:pic>
        <p:nvPicPr>
          <p:cNvPr id="938" name="image.png"/>
          <p:cNvPicPr/>
          <p:nvPr/>
        </p:nvPicPr>
        <p:blipFill>
          <a:blip r:embed="rId2">
            <a:extLst/>
          </a:blip>
          <a:srcRect l="813" t="0" r="51025" b="40531"/>
          <a:stretch>
            <a:fillRect/>
          </a:stretch>
        </p:blipFill>
        <p:spPr>
          <a:xfrm>
            <a:off x="215900" y="2552700"/>
            <a:ext cx="12573000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image.png"/>
          <p:cNvPicPr/>
          <p:nvPr/>
        </p:nvPicPr>
        <p:blipFill>
          <a:blip r:embed="rId2">
            <a:extLst/>
          </a:blip>
          <a:srcRect l="48171" t="0" r="1214" b="41694"/>
          <a:stretch>
            <a:fillRect/>
          </a:stretch>
        </p:blipFill>
        <p:spPr>
          <a:xfrm>
            <a:off x="215900" y="6172200"/>
            <a:ext cx="13210259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Shape 940"/>
          <p:cNvSpPr/>
          <p:nvPr/>
        </p:nvSpPr>
        <p:spPr>
          <a:xfrm>
            <a:off x="2080497" y="0"/>
            <a:ext cx="8990563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6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Alleghanian Compression</a:t>
            </a:r>
          </a:p>
        </p:txBody>
      </p:sp>
      <p:sp>
        <p:nvSpPr>
          <p:cNvPr id="941" name="Shape 941"/>
          <p:cNvSpPr/>
          <p:nvPr/>
        </p:nvSpPr>
        <p:spPr>
          <a:xfrm flipV="1">
            <a:off x="977900" y="1841500"/>
            <a:ext cx="2258" cy="18415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42" name="Shape 942"/>
          <p:cNvSpPr/>
          <p:nvPr/>
        </p:nvSpPr>
        <p:spPr>
          <a:xfrm flipV="1">
            <a:off x="6070600" y="1841500"/>
            <a:ext cx="2258" cy="18415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43" name="Shape 943"/>
          <p:cNvSpPr/>
          <p:nvPr/>
        </p:nvSpPr>
        <p:spPr>
          <a:xfrm>
            <a:off x="1739900" y="2171700"/>
            <a:ext cx="363957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Valley and Ridge</a:t>
            </a:r>
          </a:p>
        </p:txBody>
      </p:sp>
      <p:sp>
        <p:nvSpPr>
          <p:cNvPr id="944" name="Shape 944"/>
          <p:cNvSpPr/>
          <p:nvPr/>
        </p:nvSpPr>
        <p:spPr>
          <a:xfrm flipV="1">
            <a:off x="8458200" y="1841500"/>
            <a:ext cx="2258" cy="18415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45" name="Shape 945"/>
          <p:cNvSpPr/>
          <p:nvPr/>
        </p:nvSpPr>
        <p:spPr>
          <a:xfrm>
            <a:off x="6514124" y="1955800"/>
            <a:ext cx="1351539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Blue</a:t>
            </a:r>
            <a:endParaRPr i="1" sz="34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lvl="0" marL="57799" marR="57799" algn="ctr" defTabSz="1295400">
              <a:buClr>
                <a:srgbClr val="FF2600"/>
              </a:buClr>
              <a:buFont typeface="Helvetica"/>
              <a:defRPr sz="1800"/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Ridge</a:t>
            </a:r>
          </a:p>
        </p:txBody>
      </p:sp>
      <p:sp>
        <p:nvSpPr>
          <p:cNvPr id="946" name="Shape 946"/>
          <p:cNvSpPr/>
          <p:nvPr/>
        </p:nvSpPr>
        <p:spPr>
          <a:xfrm flipV="1">
            <a:off x="2928337" y="5524500"/>
            <a:ext cx="2259" cy="1841500"/>
          </a:xfrm>
          <a:prstGeom prst="line">
            <a:avLst/>
          </a:prstGeom>
          <a:ln w="28575">
            <a:solidFill>
              <a:srgbClr val="FF26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47" name="Shape 947"/>
          <p:cNvSpPr/>
          <p:nvPr/>
        </p:nvSpPr>
        <p:spPr>
          <a:xfrm>
            <a:off x="9850243" y="1955800"/>
            <a:ext cx="214577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Piedmont</a:t>
            </a:r>
          </a:p>
        </p:txBody>
      </p:sp>
      <p:sp>
        <p:nvSpPr>
          <p:cNvPr id="948" name="Shape 948"/>
          <p:cNvSpPr/>
          <p:nvPr/>
        </p:nvSpPr>
        <p:spPr>
          <a:xfrm>
            <a:off x="376607" y="6286500"/>
            <a:ext cx="214577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Piedmont</a:t>
            </a:r>
          </a:p>
        </p:txBody>
      </p:sp>
      <p:sp>
        <p:nvSpPr>
          <p:cNvPr id="949" name="Shape 949"/>
          <p:cNvSpPr/>
          <p:nvPr/>
        </p:nvSpPr>
        <p:spPr>
          <a:xfrm>
            <a:off x="5499194" y="6286500"/>
            <a:ext cx="285082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FF2600"/>
              </a:buClr>
              <a:buFont typeface="Helvetica"/>
              <a:def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uFillTx/>
              </a:defRPr>
            </a:pPr>
            <a:r>
              <a:rPr i="1" sz="3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Coastal Plain</a:t>
            </a:r>
          </a:p>
        </p:txBody>
      </p:sp>
      <p:sp>
        <p:nvSpPr>
          <p:cNvPr id="950" name="Shape 950"/>
          <p:cNvSpPr/>
          <p:nvPr/>
        </p:nvSpPr>
        <p:spPr>
          <a:xfrm rot="16200000">
            <a:off x="-222718" y="2629703"/>
            <a:ext cx="191863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Allegheny Front</a:t>
            </a:r>
          </a:p>
        </p:txBody>
      </p:sp>
      <p:sp>
        <p:nvSpPr>
          <p:cNvPr id="951" name="Shape 951"/>
          <p:cNvSpPr/>
          <p:nvPr/>
        </p:nvSpPr>
        <p:spPr>
          <a:xfrm rot="16200000">
            <a:off x="4818023" y="2686116"/>
            <a:ext cx="202255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Blue  Ridge Fault</a:t>
            </a:r>
          </a:p>
        </p:txBody>
      </p:sp>
      <p:sp>
        <p:nvSpPr>
          <p:cNvPr id="952" name="Shape 952"/>
          <p:cNvSpPr/>
          <p:nvPr/>
        </p:nvSpPr>
        <p:spPr>
          <a:xfrm rot="16200000">
            <a:off x="7756746" y="2834790"/>
            <a:ext cx="178390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Mtn. Run Fault</a:t>
            </a:r>
          </a:p>
        </p:txBody>
      </p:sp>
      <p:sp>
        <p:nvSpPr>
          <p:cNvPr id="953" name="Shape 953"/>
          <p:cNvSpPr/>
          <p:nvPr/>
        </p:nvSpPr>
        <p:spPr>
          <a:xfrm rot="16200000">
            <a:off x="2570203" y="6714355"/>
            <a:ext cx="10825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buClr>
                <a:srgbClr val="FF2600"/>
              </a:buClr>
              <a:buFont typeface="Helvetica"/>
              <a:defRPr i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Fall Line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nodeType="afterEffect" presetClass="entr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6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nodeType="afterEffect" presetClass="entr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nodeType="afterEffect" presetClass="entr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4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nodeType="afterEffect" presetClass="entr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nodeType="afterEffect" presetClass="entr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7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nodeType="afterEffect" presetClass="entr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ntr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2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nodeType="afterEffect" presetClass="entr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nodeType="afterEffect" presetClass="entr" presetSubtype="4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9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nodeType="afterEffect" presetClass="entr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3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presetClass="entr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8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2" grpId="4"/>
      <p:bldP build="whole" bldLvl="1" animBg="1" rev="0" advAuto="0" spid="939" grpId="11"/>
      <p:bldP build="whole" bldLvl="1" animBg="1" rev="0" advAuto="0" spid="951" grpId="5"/>
      <p:bldP build="whole" bldLvl="1" animBg="1" rev="0" advAuto="0" spid="946" grpId="12"/>
      <p:bldP build="whole" bldLvl="1" animBg="1" rev="0" advAuto="0" spid="943" grpId="6"/>
      <p:bldP build="whole" bldLvl="1" animBg="1" rev="0" advAuto="0" spid="952" grpId="8"/>
      <p:bldP build="whole" bldLvl="1" animBg="1" rev="0" advAuto="0" spid="953" grpId="13"/>
      <p:bldP build="whole" bldLvl="1" animBg="1" rev="0" advAuto="0" spid="948" grpId="14"/>
      <p:bldP build="whole" bldLvl="1" animBg="1" rev="0" advAuto="0" spid="938" grpId="1"/>
      <p:bldP build="whole" bldLvl="1" animBg="1" rev="0" advAuto="0" spid="950" grpId="3"/>
      <p:bldP build="whole" bldLvl="1" animBg="1" rev="0" advAuto="0" spid="947" grpId="10"/>
      <p:bldP build="whole" bldLvl="1" animBg="1" rev="0" advAuto="0" spid="941" grpId="2"/>
      <p:bldP build="whole" bldLvl="1" animBg="1" rev="0" advAuto="0" spid="944" grpId="7"/>
      <p:bldP build="whole" bldLvl="1" animBg="1" rev="0" advAuto="0" spid="949" grpId="15"/>
      <p:bldP build="whole" bldLvl="1" animBg="1" rev="0" advAuto="0" spid="945" grpId="9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/>
          <p:nvPr/>
        </p:nvSpPr>
        <p:spPr>
          <a:xfrm>
            <a:off x="3582666" y="1193800"/>
            <a:ext cx="581237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Shuffling the Deck</a:t>
            </a:r>
          </a:p>
        </p:txBody>
      </p:sp>
      <p:pic>
        <p:nvPicPr>
          <p:cNvPr id="956" name="vahis6-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506" y="2273300"/>
            <a:ext cx="11839787" cy="272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n-latemiss,penn,perm.png"/>
          <p:cNvPicPr/>
          <p:nvPr/>
        </p:nvPicPr>
        <p:blipFill>
          <a:blip r:embed="rId3">
            <a:extLst/>
          </a:blip>
          <a:srcRect l="0" t="0" r="0" b="569"/>
          <a:stretch>
            <a:fillRect/>
          </a:stretch>
        </p:blipFill>
        <p:spPr>
          <a:xfrm>
            <a:off x="1739900" y="5740400"/>
            <a:ext cx="9618134" cy="3151858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Shape 958"/>
          <p:cNvSpPr/>
          <p:nvPr/>
        </p:nvSpPr>
        <p:spPr>
          <a:xfrm>
            <a:off x="1278316" y="215900"/>
            <a:ext cx="1061750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6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Paleozoic Compression Events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/>
        </p:nvSpPr>
        <p:spPr>
          <a:xfrm>
            <a:off x="2949779" y="0"/>
            <a:ext cx="7123304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50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Grenville Compression</a:t>
            </a:r>
          </a:p>
        </p:txBody>
      </p:sp>
      <p:pic>
        <p:nvPicPr>
          <p:cNvPr id="961" name="blurdgcrosssection-lar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675" y="1578186"/>
            <a:ext cx="12469708" cy="6902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186" y="1733973"/>
            <a:ext cx="8585201" cy="6261101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Shape 964"/>
          <p:cNvSpPr/>
          <p:nvPr/>
        </p:nvSpPr>
        <p:spPr>
          <a:xfrm>
            <a:off x="4184796" y="8750300"/>
            <a:ext cx="479099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ctr" defTabSz="1295400">
              <a:buClr>
                <a:srgbClr val="000000"/>
              </a:buClr>
              <a:buFont typeface="Helvetica"/>
              <a:defRPr sz="1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http://www.vanaturally.com/mineralsandenergy.html</a:t>
            </a:r>
          </a:p>
        </p:txBody>
      </p:sp>
      <p:sp>
        <p:nvSpPr>
          <p:cNvPr id="965" name="Shape 965"/>
          <p:cNvSpPr/>
          <p:nvPr/>
        </p:nvSpPr>
        <p:spPr>
          <a:xfrm>
            <a:off x="2425700" y="393700"/>
            <a:ext cx="2500615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sz="3400">
                <a:uFill>
                  <a:solidFill/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Rockfish Gap</a:t>
            </a:r>
          </a:p>
        </p:txBody>
      </p:sp>
      <p:sp>
        <p:nvSpPr>
          <p:cNvPr id="966" name="Shape 966"/>
          <p:cNvSpPr/>
          <p:nvPr/>
        </p:nvSpPr>
        <p:spPr>
          <a:xfrm>
            <a:off x="5867400" y="4241800"/>
            <a:ext cx="1270000" cy="1270000"/>
          </a:xfrm>
          <a:prstGeom prst="line">
            <a:avLst/>
          </a:prstGeom>
          <a:ln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67" name="Shape 967"/>
          <p:cNvSpPr/>
          <p:nvPr/>
        </p:nvSpPr>
        <p:spPr>
          <a:xfrm flipH="1" flipV="1">
            <a:off x="4119463" y="941040"/>
            <a:ext cx="2276228" cy="2850208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68" name="Shape 968"/>
          <p:cNvSpPr/>
          <p:nvPr/>
        </p:nvSpPr>
        <p:spPr>
          <a:xfrm>
            <a:off x="8242300" y="228600"/>
            <a:ext cx="3355149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defTabSz="1295400">
              <a:defRPr sz="3400">
                <a:uFill>
                  <a:solidFill/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Lovingston Gneiss</a:t>
            </a:r>
          </a:p>
        </p:txBody>
      </p:sp>
      <p:sp>
        <p:nvSpPr>
          <p:cNvPr id="969" name="Shape 969"/>
          <p:cNvSpPr/>
          <p:nvPr/>
        </p:nvSpPr>
        <p:spPr>
          <a:xfrm flipV="1">
            <a:off x="9252793" y="812799"/>
            <a:ext cx="513508" cy="3062091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fast" advClick="1"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2990850"/>
            <a:ext cx="13881333" cy="3340100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Shape 972"/>
          <p:cNvSpPr/>
          <p:nvPr/>
        </p:nvSpPr>
        <p:spPr>
          <a:xfrm>
            <a:off x="3273610" y="114300"/>
            <a:ext cx="644712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4200" u="sng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Stage I</a:t>
            </a:r>
            <a:r>
              <a: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 - Erosion to peneplain</a:t>
            </a:r>
          </a:p>
        </p:txBody>
      </p:sp>
      <p:sp>
        <p:nvSpPr>
          <p:cNvPr id="973" name="Shape 973"/>
          <p:cNvSpPr/>
          <p:nvPr/>
        </p:nvSpPr>
        <p:spPr>
          <a:xfrm>
            <a:off x="2515722" y="1098550"/>
            <a:ext cx="89789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all the material that can be weathered has been, leaving a veneer of quartz sand</a:t>
            </a:r>
          </a:p>
        </p:txBody>
      </p:sp>
      <p:sp>
        <p:nvSpPr>
          <p:cNvPr id="974" name="Shape 974"/>
          <p:cNvSpPr/>
          <p:nvPr/>
        </p:nvSpPr>
        <p:spPr>
          <a:xfrm flipH="1" flipV="1">
            <a:off x="6401395" y="2262981"/>
            <a:ext cx="19249" cy="159003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75" name="Shape 975"/>
          <p:cNvSpPr/>
          <p:nvPr/>
        </p:nvSpPr>
        <p:spPr>
          <a:xfrm>
            <a:off x="139700" y="6597650"/>
            <a:ext cx="12712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Little or no new igneous or metamorphic activity is observed here.</a:t>
            </a:r>
          </a:p>
        </p:txBody>
      </p:sp>
    </p:spTree>
  </p:cSld>
  <p:clrMapOvr>
    <a:masterClrMapping/>
  </p:clrMapOvr>
  <p:transition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silurcab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386" y="1212426"/>
            <a:ext cx="8426028" cy="7328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What would account for the ages and arrangements of Virginia’s geology?</a:t>
            </a:r>
            <a:endParaRPr sz="4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Why are the oldest rocks in the middle?</a:t>
            </a:r>
            <a:endParaRPr sz="4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Why are there gaps in the timeline?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293" y="939800"/>
            <a:ext cx="13450193" cy="786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12_24.jpg</a:t>
            </a:r>
          </a:p>
        </p:txBody>
      </p:sp>
      <p:pic>
        <p:nvPicPr>
          <p:cNvPr id="984" name="12_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07" y="25400"/>
            <a:ext cx="12954000" cy="971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roup 989"/>
          <p:cNvGrpSpPr/>
          <p:nvPr/>
        </p:nvGrpSpPr>
        <p:grpSpPr>
          <a:xfrm>
            <a:off x="0" y="0"/>
            <a:ext cx="11986543" cy="9737796"/>
            <a:chOff x="0" y="0"/>
            <a:chExt cx="11986542" cy="9737795"/>
          </a:xfrm>
        </p:grpSpPr>
        <p:pic>
          <p:nvPicPr>
            <p:cNvPr id="986" name="image.jpg"/>
            <p:cNvPicPr/>
            <p:nvPr/>
          </p:nvPicPr>
          <p:blipFill>
            <a:blip r:embed="rId2">
              <a:extLst/>
            </a:blip>
            <a:srcRect l="8349" t="19516" r="17" b="15227"/>
            <a:stretch>
              <a:fillRect/>
            </a:stretch>
          </p:blipFill>
          <p:spPr>
            <a:xfrm>
              <a:off x="0" y="0"/>
              <a:ext cx="11986543" cy="973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7" name="Shape 987"/>
            <p:cNvSpPr/>
            <p:nvPr/>
          </p:nvSpPr>
          <p:spPr>
            <a:xfrm rot="19260000">
              <a:off x="5376432" y="1898923"/>
              <a:ext cx="979344" cy="27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Rae Province</a:t>
              </a:r>
            </a:p>
          </p:txBody>
        </p:sp>
        <p:sp>
          <p:nvSpPr>
            <p:cNvPr id="988" name="Shape 988"/>
            <p:cNvSpPr/>
            <p:nvPr/>
          </p:nvSpPr>
          <p:spPr>
            <a:xfrm rot="19260000">
              <a:off x="4958319" y="3175666"/>
              <a:ext cx="712274" cy="3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84200">
                <a:defRPr sz="9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">
                  <a:solidFill>
                    <a:srgbClr val="FFFFFF"/>
                  </a:solidFill>
                </a:rPr>
                <a:t>Hearne Province</a:t>
              </a:r>
            </a:p>
          </p:txBody>
        </p:sp>
      </p:grpSp>
      <p:sp>
        <p:nvSpPr>
          <p:cNvPr id="990" name="Shape 990"/>
          <p:cNvSpPr/>
          <p:nvPr/>
        </p:nvSpPr>
        <p:spPr>
          <a:xfrm>
            <a:off x="8573759" y="7696200"/>
            <a:ext cx="4432301" cy="321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Slave-Rae collision,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Arc accretion: Rimbey,</a:t>
            </a:r>
            <a:endParaRPr sz="42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42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 Taltson, Thelon, etc.</a:t>
            </a:r>
          </a:p>
        </p:txBody>
      </p:sp>
      <p:sp>
        <p:nvSpPr>
          <p:cNvPr id="991" name="Shape 991"/>
          <p:cNvSpPr/>
          <p:nvPr/>
        </p:nvSpPr>
        <p:spPr>
          <a:xfrm>
            <a:off x="10060510" y="1193800"/>
            <a:ext cx="2622452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defRPr sz="34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1950-1920 Ma</a:t>
            </a:r>
          </a:p>
        </p:txBody>
      </p:sp>
      <p:sp>
        <p:nvSpPr>
          <p:cNvPr id="992" name="Shape 992"/>
          <p:cNvSpPr/>
          <p:nvPr/>
        </p:nvSpPr>
        <p:spPr>
          <a:xfrm>
            <a:off x="144067" y="3768231"/>
            <a:ext cx="196036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Assembly of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Laurentian</a:t>
            </a:r>
            <a:endParaRPr sz="2800">
              <a:solidFill>
                <a:srgbClr val="FF2600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Gill Sans"/>
              </a:rPr>
              <a:t> craton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