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0"/>
  </p:notesMasterIdLst>
  <p:sldIdLst>
    <p:sldId id="256" r:id="rId2"/>
    <p:sldId id="331" r:id="rId3"/>
    <p:sldId id="332" r:id="rId4"/>
    <p:sldId id="335" r:id="rId5"/>
    <p:sldId id="333" r:id="rId6"/>
    <p:sldId id="334" r:id="rId7"/>
    <p:sldId id="257" r:id="rId8"/>
    <p:sldId id="336" r:id="rId9"/>
    <p:sldId id="258" r:id="rId10"/>
    <p:sldId id="260" r:id="rId11"/>
    <p:sldId id="262" r:id="rId12"/>
    <p:sldId id="264" r:id="rId13"/>
    <p:sldId id="263" r:id="rId14"/>
    <p:sldId id="268" r:id="rId15"/>
    <p:sldId id="267" r:id="rId16"/>
    <p:sldId id="274" r:id="rId17"/>
    <p:sldId id="269" r:id="rId18"/>
    <p:sldId id="270" r:id="rId19"/>
    <p:sldId id="311" r:id="rId20"/>
    <p:sldId id="271" r:id="rId21"/>
    <p:sldId id="378" r:id="rId22"/>
    <p:sldId id="261" r:id="rId23"/>
    <p:sldId id="312" r:id="rId24"/>
    <p:sldId id="275" r:id="rId25"/>
    <p:sldId id="272" r:id="rId26"/>
    <p:sldId id="313" r:id="rId27"/>
    <p:sldId id="266" r:id="rId28"/>
    <p:sldId id="273" r:id="rId29"/>
    <p:sldId id="276" r:id="rId30"/>
    <p:sldId id="279" r:id="rId31"/>
    <p:sldId id="277" r:id="rId32"/>
    <p:sldId id="280" r:id="rId33"/>
    <p:sldId id="278" r:id="rId34"/>
    <p:sldId id="281" r:id="rId35"/>
    <p:sldId id="282" r:id="rId36"/>
    <p:sldId id="283" r:id="rId37"/>
    <p:sldId id="284" r:id="rId38"/>
    <p:sldId id="304" r:id="rId39"/>
    <p:sldId id="305" r:id="rId40"/>
    <p:sldId id="306" r:id="rId41"/>
    <p:sldId id="307" r:id="rId42"/>
    <p:sldId id="308" r:id="rId43"/>
    <p:sldId id="303" r:id="rId44"/>
    <p:sldId id="300" r:id="rId45"/>
    <p:sldId id="310" r:id="rId46"/>
    <p:sldId id="309" r:id="rId47"/>
    <p:sldId id="302" r:id="rId48"/>
    <p:sldId id="301" r:id="rId49"/>
    <p:sldId id="290" r:id="rId50"/>
    <p:sldId id="287" r:id="rId51"/>
    <p:sldId id="288" r:id="rId52"/>
    <p:sldId id="289" r:id="rId53"/>
    <p:sldId id="371" r:id="rId54"/>
    <p:sldId id="297" r:id="rId55"/>
    <p:sldId id="314" r:id="rId56"/>
    <p:sldId id="315" r:id="rId57"/>
    <p:sldId id="316" r:id="rId58"/>
    <p:sldId id="296" r:id="rId59"/>
    <p:sldId id="317" r:id="rId60"/>
    <p:sldId id="318" r:id="rId61"/>
    <p:sldId id="298" r:id="rId62"/>
    <p:sldId id="337" r:id="rId63"/>
    <p:sldId id="319" r:id="rId64"/>
    <p:sldId id="291" r:id="rId65"/>
    <p:sldId id="295" r:id="rId66"/>
    <p:sldId id="323" r:id="rId67"/>
    <p:sldId id="322" r:id="rId68"/>
    <p:sldId id="285" r:id="rId69"/>
    <p:sldId id="320" r:id="rId70"/>
    <p:sldId id="293" r:id="rId71"/>
    <p:sldId id="321" r:id="rId72"/>
    <p:sldId id="299" r:id="rId73"/>
    <p:sldId id="329" r:id="rId74"/>
    <p:sldId id="328" r:id="rId75"/>
    <p:sldId id="325" r:id="rId76"/>
    <p:sldId id="330" r:id="rId77"/>
    <p:sldId id="294" r:id="rId78"/>
    <p:sldId id="324" r:id="rId79"/>
    <p:sldId id="338" r:id="rId80"/>
    <p:sldId id="326" r:id="rId81"/>
    <p:sldId id="327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72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73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8" r:id="rId113"/>
    <p:sldId id="369" r:id="rId114"/>
    <p:sldId id="376" r:id="rId115"/>
    <p:sldId id="374" r:id="rId116"/>
    <p:sldId id="375" r:id="rId117"/>
    <p:sldId id="370" r:id="rId118"/>
    <p:sldId id="377" r:id="rId1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3" d="100"/>
          <a:sy n="123" d="100"/>
        </p:scale>
        <p:origin x="960" y="1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80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C5CDA7-4610-4062-96A2-CDFDDCEA31DC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E29C1-DEF9-425F-96E8-EC8B8D18C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5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998874E-EA3E-41FC-AA46-615493A3AC82}" type="slidenum">
              <a:rPr lang="en-US" altLang="en-US" smtClean="0"/>
              <a:pPr eaLnBrk="1" hangingPunct="1"/>
              <a:t>2</a:t>
            </a:fld>
            <a:endParaRPr lang="en-US" altLang="en-US" smtClean="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FAD2835-8B4E-4319-A05D-B4DD676020D1}" type="slidenum">
              <a:rPr lang="en-US" altLang="en-US" smtClean="0"/>
              <a:pPr eaLnBrk="1" hangingPunct="1"/>
              <a:t>42</a:t>
            </a:fld>
            <a:endParaRPr lang="en-US" altLang="en-US" smtClean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9FFFC99-6EC0-4DD9-BFFF-399D7436FEC8}" type="slidenum">
              <a:rPr lang="en-US" altLang="en-US" smtClean="0"/>
              <a:pPr eaLnBrk="1" hangingPunct="1"/>
              <a:t>83</a:t>
            </a:fld>
            <a:endParaRPr lang="en-US" altLang="en-US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A7DC87E-70EB-4778-9AAE-090C2F5B11C7}" type="slidenum">
              <a:rPr lang="en-US" altLang="en-US" smtClean="0"/>
              <a:pPr eaLnBrk="1" hangingPunct="1"/>
              <a:t>84</a:t>
            </a:fld>
            <a:endParaRPr lang="en-US" altLang="en-US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8A418FD-CBEF-4203-AF47-B29C53C7733B}" type="slidenum">
              <a:rPr lang="en-US" altLang="en-US" smtClean="0"/>
              <a:pPr eaLnBrk="1" hangingPunct="1"/>
              <a:t>85</a:t>
            </a:fld>
            <a:endParaRPr lang="en-US" altLang="en-US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12F16B1-D4A4-4072-A204-E2675FC52937}" type="slidenum">
              <a:rPr lang="en-US" altLang="en-US" smtClean="0"/>
              <a:pPr eaLnBrk="1" hangingPunct="1"/>
              <a:t>86</a:t>
            </a:fld>
            <a:endParaRPr lang="en-US" altLang="en-US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C69FB9-3469-4B1C-8846-9ACF787A01A7}" type="slidenum">
              <a:rPr lang="en-US" altLang="en-US" smtClean="0"/>
              <a:pPr eaLnBrk="1" hangingPunct="1"/>
              <a:t>87</a:t>
            </a:fld>
            <a:endParaRPr lang="en-US" altLang="en-US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433F861-65FD-4E2D-A447-7B462148DE1A}" type="slidenum">
              <a:rPr lang="en-US" altLang="en-US" smtClean="0"/>
              <a:pPr eaLnBrk="1" hangingPunct="1"/>
              <a:t>88</a:t>
            </a:fld>
            <a:endParaRPr lang="en-US" altLang="en-US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36BF171-1D10-4FC4-A606-A9B90686B186}" type="slidenum">
              <a:rPr lang="en-US" altLang="en-US" smtClean="0"/>
              <a:pPr eaLnBrk="1" hangingPunct="1"/>
              <a:t>89</a:t>
            </a:fld>
            <a:endParaRPr lang="en-US" altLang="en-US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2312101-FC2E-4523-BF61-55362CD4FE6A}" type="slidenum">
              <a:rPr lang="en-US" altLang="en-US" smtClean="0"/>
              <a:pPr eaLnBrk="1" hangingPunct="1"/>
              <a:t>90</a:t>
            </a:fld>
            <a:endParaRPr lang="en-US" altLang="en-US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2312101-FC2E-4523-BF61-55362CD4FE6A}" type="slidenum">
              <a:rPr lang="en-US" altLang="en-US" smtClean="0"/>
              <a:pPr eaLnBrk="1" hangingPunct="1"/>
              <a:t>91</a:t>
            </a:fld>
            <a:endParaRPr lang="en-US" altLang="en-US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77828AF-924D-4F67-8F75-BEFC404CEC7E}" type="slidenum">
              <a:rPr lang="en-US" altLang="en-US" smtClean="0"/>
              <a:pPr eaLnBrk="1" hangingPunct="1"/>
              <a:t>3</a:t>
            </a:fld>
            <a:endParaRPr lang="en-US" altLang="en-US" smtClean="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14F20B5-A719-4E5D-B716-E84B66D2F7BA}" type="slidenum">
              <a:rPr lang="en-US" altLang="en-US" smtClean="0"/>
              <a:pPr eaLnBrk="1" hangingPunct="1"/>
              <a:t>92</a:t>
            </a:fld>
            <a:endParaRPr lang="en-US" altLang="en-US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1BFC0CF-F18B-49D8-B10C-9BCEA9537917}" type="slidenum">
              <a:rPr lang="en-US" altLang="en-US" smtClean="0"/>
              <a:pPr eaLnBrk="1" hangingPunct="1"/>
              <a:t>94</a:t>
            </a:fld>
            <a:endParaRPr lang="en-US" altLang="en-US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9C53BF5-4372-4809-B438-8195B54D7D73}" type="slidenum">
              <a:rPr lang="en-US" altLang="en-US" smtClean="0"/>
              <a:pPr eaLnBrk="1" hangingPunct="1"/>
              <a:t>95</a:t>
            </a:fld>
            <a:endParaRPr lang="en-US" altLang="en-US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E488D31-86CA-4E6C-B867-8D9240337C8D}" type="slidenum">
              <a:rPr lang="en-US" altLang="en-US" smtClean="0"/>
              <a:pPr eaLnBrk="1" hangingPunct="1"/>
              <a:t>96</a:t>
            </a:fld>
            <a:endParaRPr lang="en-US" altLang="en-US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D738B1-C3D3-480A-97E9-7CB53BFF7BE6}" type="slidenum">
              <a:rPr lang="en-US" altLang="en-US" smtClean="0"/>
              <a:pPr eaLnBrk="1" hangingPunct="1"/>
              <a:t>97</a:t>
            </a:fld>
            <a:endParaRPr lang="en-US" altLang="en-US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E4BC641-9967-4CA7-8954-1C28401E2173}" type="slidenum">
              <a:rPr lang="en-US" altLang="en-US" smtClean="0"/>
              <a:pPr eaLnBrk="1" hangingPunct="1"/>
              <a:t>98</a:t>
            </a:fld>
            <a:endParaRPr lang="en-US" altLang="en-US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D3F40BD-479F-4FF4-98B2-6AD291C35D45}" type="slidenum">
              <a:rPr lang="en-US" altLang="en-US" smtClean="0"/>
              <a:pPr eaLnBrk="1" hangingPunct="1"/>
              <a:t>99</a:t>
            </a:fld>
            <a:endParaRPr lang="en-US" altLang="en-US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5A4335C-EC9B-41FC-9285-32D6E963B0AC}" type="slidenum">
              <a:rPr lang="en-US" altLang="en-US" smtClean="0"/>
              <a:pPr eaLnBrk="1" hangingPunct="1"/>
              <a:t>100</a:t>
            </a:fld>
            <a:endParaRPr lang="en-US" altLang="en-US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38CC2BC-95A6-4EA7-8ED7-1078735EAFC2}" type="slidenum">
              <a:rPr lang="en-US" altLang="en-US" smtClean="0"/>
              <a:pPr eaLnBrk="1" hangingPunct="1"/>
              <a:t>101</a:t>
            </a:fld>
            <a:endParaRPr lang="en-US" altLang="en-US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38CC2BC-95A6-4EA7-8ED7-1078735EAFC2}" type="slidenum">
              <a:rPr lang="en-US" altLang="en-US" smtClean="0"/>
              <a:pPr eaLnBrk="1" hangingPunct="1"/>
              <a:t>102</a:t>
            </a:fld>
            <a:endParaRPr lang="en-US" altLang="en-US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FAD2835-8B4E-4319-A05D-B4DD676020D1}" type="slidenum">
              <a:rPr lang="en-US" altLang="en-US" smtClean="0"/>
              <a:pPr eaLnBrk="1" hangingPunct="1"/>
              <a:t>4</a:t>
            </a:fld>
            <a:endParaRPr lang="en-US" altLang="en-US" smtClean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5D6676B-5F85-4CEA-9CD2-F8D36D004563}" type="slidenum">
              <a:rPr lang="en-US" altLang="en-US" smtClean="0"/>
              <a:pPr eaLnBrk="1" hangingPunct="1"/>
              <a:t>103</a:t>
            </a:fld>
            <a:endParaRPr lang="en-US" altLang="en-US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57BA87-AB3B-40FA-A6BF-84CE8DEB000E}" type="slidenum">
              <a:rPr lang="en-US" altLang="en-US" smtClean="0"/>
              <a:pPr eaLnBrk="1" hangingPunct="1"/>
              <a:t>104</a:t>
            </a:fld>
            <a:endParaRPr lang="en-US" altLang="en-US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29A3AA-155B-4F85-9C6D-21BA4C0CD03A}" type="slidenum">
              <a:rPr lang="en-US" altLang="en-US" smtClean="0"/>
              <a:pPr eaLnBrk="1" hangingPunct="1"/>
              <a:t>105</a:t>
            </a:fld>
            <a:endParaRPr lang="en-US" altLang="en-US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519AB25-D8C3-4534-B95F-E712C724C8F3}" type="slidenum">
              <a:rPr lang="en-US" altLang="en-US" smtClean="0"/>
              <a:pPr eaLnBrk="1" hangingPunct="1"/>
              <a:t>106</a:t>
            </a:fld>
            <a:endParaRPr lang="en-US" altLang="en-US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388B872-C8AE-4189-9F2C-94E7BA9A78F0}" type="slidenum">
              <a:rPr lang="en-US" altLang="en-US" smtClean="0"/>
              <a:pPr eaLnBrk="1" hangingPunct="1"/>
              <a:t>107</a:t>
            </a:fld>
            <a:endParaRPr lang="en-US" altLang="en-US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2F23F94-CFED-43AD-8B02-E5C3FF603283}" type="slidenum">
              <a:rPr lang="en-US" altLang="en-US" smtClean="0"/>
              <a:pPr eaLnBrk="1" hangingPunct="1"/>
              <a:t>108</a:t>
            </a:fld>
            <a:endParaRPr lang="en-US" altLang="en-US" smtClean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700A52-E741-4D39-85B3-3A25024A69D2}" type="slidenum">
              <a:rPr lang="en-US" altLang="en-US" smtClean="0"/>
              <a:pPr eaLnBrk="1" hangingPunct="1"/>
              <a:t>109</a:t>
            </a:fld>
            <a:endParaRPr lang="en-US" altLang="en-US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10B7A4E-94D9-4966-8E9B-63A08DFD1A35}" type="slidenum">
              <a:rPr lang="en-US" altLang="en-US" smtClean="0"/>
              <a:pPr eaLnBrk="1" hangingPunct="1"/>
              <a:t>110</a:t>
            </a:fld>
            <a:endParaRPr lang="en-US" altLang="en-US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B46FCFA-C376-43FF-96A3-85419D0EE1E2}" type="slidenum">
              <a:rPr lang="en-US" altLang="en-US" smtClean="0"/>
              <a:pPr eaLnBrk="1" hangingPunct="1"/>
              <a:t>111</a:t>
            </a:fld>
            <a:endParaRPr lang="en-US" altLang="en-US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774DA25-4CCC-4608-A2C7-3CC4C280478D}" type="slidenum">
              <a:rPr lang="en-US" altLang="en-US" smtClean="0"/>
              <a:pPr eaLnBrk="1" hangingPunct="1"/>
              <a:t>112</a:t>
            </a:fld>
            <a:endParaRPr lang="en-US" altLang="en-US" smtClean="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3DB770E-EFFC-4457-8526-C5FCD404C07D}" type="slidenum">
              <a:rPr lang="en-US" altLang="en-US" smtClean="0"/>
              <a:pPr eaLnBrk="1" hangingPunct="1"/>
              <a:t>5</a:t>
            </a:fld>
            <a:endParaRPr lang="en-US" altLang="en-US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83B74B2-ADD8-40D4-8CB9-631020DC0801}" type="slidenum">
              <a:rPr lang="en-US" altLang="en-US" smtClean="0"/>
              <a:pPr eaLnBrk="1" hangingPunct="1"/>
              <a:t>113</a:t>
            </a:fld>
            <a:endParaRPr lang="en-US" altLang="en-US" smtClean="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577F18F-80E8-440D-9396-2E9A319ABFBE}" type="slidenum">
              <a:rPr lang="en-US" altLang="en-US" smtClean="0"/>
              <a:pPr eaLnBrk="1" hangingPunct="1"/>
              <a:t>115</a:t>
            </a:fld>
            <a:endParaRPr lang="en-US" altLang="en-US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577F18F-80E8-440D-9396-2E9A319ABFBE}" type="slidenum">
              <a:rPr lang="en-US" altLang="en-US" smtClean="0"/>
              <a:pPr eaLnBrk="1" hangingPunct="1"/>
              <a:t>116</a:t>
            </a:fld>
            <a:endParaRPr lang="en-US" altLang="en-US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A27348B-DD79-4571-9D00-8C17C1CA9631}" type="slidenum">
              <a:rPr lang="en-US" altLang="en-US" smtClean="0"/>
              <a:pPr eaLnBrk="1" hangingPunct="1"/>
              <a:t>117</a:t>
            </a:fld>
            <a:endParaRPr lang="en-US" altLang="en-US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A27348B-DD79-4571-9D00-8C17C1CA9631}" type="slidenum">
              <a:rPr lang="en-US" altLang="en-US" smtClean="0"/>
              <a:pPr eaLnBrk="1" hangingPunct="1"/>
              <a:t>118</a:t>
            </a:fld>
            <a:endParaRPr lang="en-US" altLang="en-US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6A67F80-08F6-40E4-B801-E07FFC6B3903}" type="slidenum">
              <a:rPr lang="en-US" altLang="en-US" smtClean="0"/>
              <a:pPr eaLnBrk="1" hangingPunct="1"/>
              <a:t>6</a:t>
            </a:fld>
            <a:endParaRPr lang="en-US" altLang="en-US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998874E-EA3E-41FC-AA46-615493A3AC82}" type="slidenum">
              <a:rPr lang="en-US" altLang="en-US" smtClean="0"/>
              <a:pPr eaLnBrk="1" hangingPunct="1"/>
              <a:t>38</a:t>
            </a:fld>
            <a:endParaRPr lang="en-US" altLang="en-US" smtClean="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77828AF-924D-4F67-8F75-BEFC404CEC7E}" type="slidenum">
              <a:rPr lang="en-US" altLang="en-US" smtClean="0"/>
              <a:pPr eaLnBrk="1" hangingPunct="1"/>
              <a:t>39</a:t>
            </a:fld>
            <a:endParaRPr lang="en-US" altLang="en-US" smtClean="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3DB770E-EFFC-4457-8526-C5FCD404C07D}" type="slidenum">
              <a:rPr lang="en-US" altLang="en-US" smtClean="0"/>
              <a:pPr eaLnBrk="1" hangingPunct="1"/>
              <a:t>40</a:t>
            </a:fld>
            <a:endParaRPr lang="en-US" altLang="en-US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6A67F80-08F6-40E4-B801-E07FFC6B3903}" type="slidenum">
              <a:rPr lang="en-US" altLang="en-US" smtClean="0"/>
              <a:pPr eaLnBrk="1" hangingPunct="1"/>
              <a:t>41</a:t>
            </a:fld>
            <a:endParaRPr lang="en-US" altLang="en-US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69C91-E7E6-4A61-961A-CEE80806C677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65E4F-095A-49AB-96FA-E19DD4AB8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87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69C91-E7E6-4A61-961A-CEE80806C677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65E4F-095A-49AB-96FA-E19DD4AB8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12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69C91-E7E6-4A61-961A-CEE80806C677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65E4F-095A-49AB-96FA-E19DD4AB8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13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69C91-E7E6-4A61-961A-CEE80806C677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65E4F-095A-49AB-96FA-E19DD4AB8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48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69C91-E7E6-4A61-961A-CEE80806C677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65E4F-095A-49AB-96FA-E19DD4AB8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28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69C91-E7E6-4A61-961A-CEE80806C677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65E4F-095A-49AB-96FA-E19DD4AB8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47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69C91-E7E6-4A61-961A-CEE80806C677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65E4F-095A-49AB-96FA-E19DD4AB8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661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69C91-E7E6-4A61-961A-CEE80806C677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65E4F-095A-49AB-96FA-E19DD4AB8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5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69C91-E7E6-4A61-961A-CEE80806C677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65E4F-095A-49AB-96FA-E19DD4AB8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25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69C91-E7E6-4A61-961A-CEE80806C677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65E4F-095A-49AB-96FA-E19DD4AB8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90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69C91-E7E6-4A61-961A-CEE80806C677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65E4F-095A-49AB-96FA-E19DD4AB8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531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69C91-E7E6-4A61-961A-CEE80806C677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65E4F-095A-49AB-96FA-E19DD4AB8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476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9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.png"/><Relationship Id="rId4" Type="http://schemas.openxmlformats.org/officeDocument/2006/relationships/image" Target="../media/image107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hyperlink" Target="http://2.bp.blogspot.com/-lyVPfQ9dMqs/UKrr1m64A8I/AAAAAAAAG3Y/Ew3QyKR-RHM/s1600/1937+Dust+Bowl.jpg" TargetMode="Externa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12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uLe3FFNypQT41M&amp;tbnid=T5tSnwqjmpGMNM:&amp;ved=0CAUQjRw&amp;url=http://www.catalogclearance.com/products/siltfence__erosioncontrol.html&amp;ei=i693UqmwN9KLkAfb-oGADw&amp;bvm=bv.55819444,d.cWc&amp;psig=AFQjCNHqCOL3X7iHw1LksSsOm3VWYjDj6w&amp;ust=1383661817640936" TargetMode="External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hyperlink" Target="https://www.google.com/url?sa=i&amp;rct=j&amp;q=&amp;esrc=s&amp;frm=1&amp;source=images&amp;cd=&amp;cad=rja&amp;docid=EhgCgqaruDAPAM&amp;tbnid=a2RNCH3zTjAUrM:&amp;ved=0CAUQjRw&amp;url=https://www.landandwater.com/features/vol50no2/vol50no2_2.html&amp;ei=rq93UozqF9OlkQeMtIHQAg&amp;bvm=bv.55819444,d.cWc&amp;psig=AFQjCNHqCOL3X7iHw1LksSsOm3VWYjDj6w&amp;ust=1383661817640936" TargetMode="External"/><Relationship Id="rId4" Type="http://schemas.openxmlformats.org/officeDocument/2006/relationships/image" Target="../media/image8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source=images&amp;cd=&amp;cad=rja&amp;docid=SshclN_OI7jrKM&amp;tbnid=tHxnnsSqDSobYM:&amp;ved=0CAgQjRwwAA&amp;url=http://www.lakesuperiorstreams.org/stormwater/toolkit/swales.html&amp;ei=ULF3UsrJK4ngsAT_44CwBA&amp;psig=AFQjCNHZxmiti2SmEeMubjwx224AWCYXJw&amp;ust=1383662288755108" TargetMode="External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4I7WI8u0KR3VBM&amp;tbnid=zG8FDa5cdokQtM:&amp;ved=0CAUQjRw&amp;url=http://passel.unl.edu/pages/informationmodule.php?idinformationmodule%3D1088801071%26topicorder%3D11%26maxto%3D16&amp;ei=l1B6Uta7CrO1sASrz4HYCA&amp;bvm=bv.55980276,d.cWc&amp;psig=AFQjCNFHNKi495vO0w06FBl8Gjxkwfqm8w&amp;ust=1383834126071762" TargetMode="External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hyperlink" Target="http://www.google.com/url?sa=i&amp;rct=j&amp;q=&amp;esrc=s&amp;frm=1&amp;source=images&amp;cd=&amp;cad=rja&amp;docid=X8L3fzHYui8iSM&amp;tbnid=Z4UQ_dXB_IRfPM:&amp;ved=0CAUQjRw&amp;url=http://www.takdangaralin.com/science/earth-science/what-is-soil-kinds-of-soil-soil-erosion/&amp;ei=1VB6UrHKL5GisASH9ICoDQ&amp;bvm=bv.55980276,d.cWc&amp;psig=AFQjCNFNUVAmVMLyuA6Ws6lNVAkg5mdcEg&amp;ust=1383834185727225" TargetMode="External"/><Relationship Id="rId4" Type="http://schemas.openxmlformats.org/officeDocument/2006/relationships/image" Target="../media/image96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gif"/><Relationship Id="rId4" Type="http://schemas.openxmlformats.org/officeDocument/2006/relationships/image" Target="../media/image10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gi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28600"/>
            <a:ext cx="7772400" cy="1470025"/>
          </a:xfrm>
        </p:spPr>
        <p:txBody>
          <a:bodyPr/>
          <a:lstStyle/>
          <a:p>
            <a:r>
              <a:rPr lang="en-US" dirty="0" smtClean="0"/>
              <a:t>Soil Erosion and Erosion Control</a:t>
            </a:r>
            <a:endParaRPr lang="en-US" dirty="0"/>
          </a:p>
        </p:txBody>
      </p:sp>
      <p:pic>
        <p:nvPicPr>
          <p:cNvPr id="1026" name="Picture 2" descr="http://newwaystosave.net/wp-content/uploads/gallery/soil/soi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76400"/>
            <a:ext cx="6248400" cy="466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63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57200"/>
            <a:ext cx="8534400" cy="1752600"/>
          </a:xfrm>
        </p:spPr>
        <p:txBody>
          <a:bodyPr>
            <a:normAutofit/>
          </a:bodyPr>
          <a:lstStyle/>
          <a:p>
            <a:pPr marL="571500" indent="-571500" algn="l">
              <a:buAutoNum type="romanUcPeriod"/>
            </a:pPr>
            <a:r>
              <a:rPr lang="en-US" dirty="0" smtClean="0">
                <a:solidFill>
                  <a:schemeClr val="tx1"/>
                </a:solidFill>
              </a:rPr>
              <a:t>Overview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A. One of the most destructive human events on world’s soil resources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098" name="Picture 2" descr="http://www.cartage.org.lb/en/themes/sciences/earthscience/geology/soils/SoilUse/ErosionSoilDegradation/image9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67000"/>
            <a:ext cx="4229100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google.com/url?sa=i&amp;source=images&amp;cd=&amp;docid=rDZDBRJpX0KjGM&amp;tbnid=q6SlXeTnuyNQPM:&amp;ved=0CAUQjBwwADgd&amp;url=http%3A%2F%2Fwww.theglobaleducationproject.org%2Fearth%2Fimages%2Ffinal-images%2Ffl-soil-loss.gif&amp;ei=OVxwUvayKY_PkQeN7IDIAQ&amp;psig=AFQjCNHnoo-phQaPAMcbfY2cenK6-vTfiw&amp;ust=13831817537630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09725"/>
            <a:ext cx="33242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44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9144000" cy="615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136525" y="115888"/>
            <a:ext cx="3762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i="1">
                <a:solidFill>
                  <a:schemeClr val="accent2"/>
                </a:solidFill>
              </a:rPr>
              <a:t>Determine Average Slope: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7315200" y="5373688"/>
            <a:ext cx="1581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CC3300"/>
                </a:solidFill>
              </a:rPr>
              <a:t>= Y factor</a:t>
            </a: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5638800" y="5029200"/>
            <a:ext cx="1600200" cy="914400"/>
          </a:xfrm>
          <a:prstGeom prst="rect">
            <a:avLst/>
          </a:prstGeom>
          <a:noFill/>
          <a:ln w="5715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152400" y="609600"/>
            <a:ext cx="21836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First: Determine the </a:t>
            </a:r>
          </a:p>
          <a:p>
            <a:pPr eaLnBrk="1" hangingPunct="1"/>
            <a:r>
              <a:rPr lang="en-US" altLang="en-US" sz="16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parcel areas…….</a:t>
            </a:r>
            <a:endParaRPr lang="en-US" altLang="en-US" sz="16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3497" y="5905155"/>
            <a:ext cx="4256103" cy="952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923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4953000" y="4419600"/>
            <a:ext cx="1066800" cy="914400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6232525" y="4687888"/>
            <a:ext cx="241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chemeClr val="accent2"/>
                </a:solidFill>
              </a:rPr>
              <a:t>= ave CN factor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97250" y="5738120"/>
            <a:ext cx="5670550" cy="887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5767" y="6019800"/>
            <a:ext cx="3189303" cy="71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97250" y="1600200"/>
            <a:ext cx="5746750" cy="4105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scan000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09314" y="990600"/>
            <a:ext cx="5322621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848600" y="3048000"/>
            <a:ext cx="3048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534400" y="3048000"/>
            <a:ext cx="3048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08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4953000" y="4419600"/>
            <a:ext cx="1066800" cy="914400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6232525" y="4687888"/>
            <a:ext cx="241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chemeClr val="accent2"/>
                </a:solidFill>
              </a:rPr>
              <a:t>= ave CN factor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97250" y="5738120"/>
            <a:ext cx="5670550" cy="887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5767" y="6019800"/>
            <a:ext cx="3189303" cy="71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201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scan0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5"/>
          <a:stretch>
            <a:fillRect/>
          </a:stretch>
        </p:blipFill>
        <p:spPr bwMode="auto">
          <a:xfrm>
            <a:off x="2209800" y="304800"/>
            <a:ext cx="4694238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377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525"/>
            <a:ext cx="71628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685800" y="4800600"/>
            <a:ext cx="5029200" cy="1905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2133600" y="2438400"/>
            <a:ext cx="5943600" cy="1524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2133600" y="3962400"/>
            <a:ext cx="28956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2438400" y="152400"/>
            <a:ext cx="1752600" cy="838200"/>
          </a:xfrm>
          <a:prstGeom prst="rect">
            <a:avLst/>
          </a:prstGeom>
          <a:noFill/>
          <a:ln w="5715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5223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638800"/>
            <a:ext cx="56705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2" name="TextBox 7"/>
          <p:cNvSpPr txBox="1">
            <a:spLocks noChangeArrowheads="1"/>
          </p:cNvSpPr>
          <p:nvPr/>
        </p:nvSpPr>
        <p:spPr bwMode="auto">
          <a:xfrm>
            <a:off x="228600" y="3124200"/>
            <a:ext cx="13160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FF0000"/>
                </a:solidFill>
              </a:rPr>
              <a:t>L = 4500 </a:t>
            </a:r>
            <a:r>
              <a:rPr lang="en-US" altLang="en-US" b="1" dirty="0" err="1">
                <a:solidFill>
                  <a:srgbClr val="FF0000"/>
                </a:solidFill>
              </a:rPr>
              <a:t>ft</a:t>
            </a:r>
            <a:endParaRPr lang="en-US" altLang="en-US" b="1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b="1" dirty="0">
                <a:solidFill>
                  <a:srgbClr val="FF0000"/>
                </a:solidFill>
              </a:rPr>
              <a:t>Y = 6.05% 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553200" y="4553135"/>
            <a:ext cx="609600" cy="381000"/>
          </a:xfrm>
          <a:prstGeom prst="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731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525"/>
            <a:ext cx="71628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685800" y="4800600"/>
            <a:ext cx="5029200" cy="1905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2438400" y="152400"/>
            <a:ext cx="1752600" cy="838200"/>
          </a:xfrm>
          <a:prstGeom prst="rect">
            <a:avLst/>
          </a:prstGeom>
          <a:noFill/>
          <a:ln w="5715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228600" y="3124200"/>
            <a:ext cx="13160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FF0000"/>
                </a:solidFill>
              </a:rPr>
              <a:t>L = 4500 </a:t>
            </a:r>
            <a:r>
              <a:rPr lang="en-US" altLang="en-US" b="1" dirty="0" err="1">
                <a:solidFill>
                  <a:srgbClr val="FF0000"/>
                </a:solidFill>
              </a:rPr>
              <a:t>ft</a:t>
            </a:r>
            <a:endParaRPr lang="en-US" altLang="en-US" b="1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b="1" dirty="0">
                <a:solidFill>
                  <a:srgbClr val="FF0000"/>
                </a:solidFill>
              </a:rPr>
              <a:t>Y = 6.05% </a:t>
            </a:r>
          </a:p>
        </p:txBody>
      </p:sp>
    </p:spTree>
    <p:extLst>
      <p:ext uri="{BB962C8B-B14F-4D97-AF65-F5344CB8AC3E}">
        <p14:creationId xmlns:p14="http://schemas.microsoft.com/office/powerpoint/2010/main" val="55169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525"/>
            <a:ext cx="71628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2438400" y="152400"/>
            <a:ext cx="1752600" cy="838200"/>
          </a:xfrm>
          <a:prstGeom prst="rect">
            <a:avLst/>
          </a:prstGeom>
          <a:noFill/>
          <a:ln w="5715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038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1219200" y="2050942"/>
            <a:ext cx="6781800" cy="457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4953000" y="1219200"/>
            <a:ext cx="2362200" cy="1066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212725" y="39688"/>
            <a:ext cx="81946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chemeClr val="accent2"/>
                </a:solidFill>
              </a:rPr>
              <a:t>Determine i for a 10 year storm for the Richmond Area, </a:t>
            </a:r>
          </a:p>
          <a:p>
            <a:pPr eaLnBrk="1" hangingPunct="1"/>
            <a:r>
              <a:rPr lang="en-US" altLang="en-US" sz="2400" b="1" i="1">
                <a:solidFill>
                  <a:schemeClr val="accent2"/>
                </a:solidFill>
              </a:rPr>
              <a:t>where tc = 56 minutes:</a:t>
            </a:r>
          </a:p>
        </p:txBody>
      </p:sp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609600"/>
            <a:ext cx="4583113" cy="606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110956" y="6444734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 smtClean="0">
                <a:solidFill>
                  <a:srgbClr val="C00000"/>
                </a:solidFill>
              </a:rPr>
              <a:t>“Time of concentration”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00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1143000" y="2057400"/>
            <a:ext cx="6781800" cy="457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4953000" y="1219200"/>
            <a:ext cx="2362200" cy="1066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212725" y="39688"/>
            <a:ext cx="81946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chemeClr val="accent2"/>
                </a:solidFill>
              </a:rPr>
              <a:t>Determine i for a 10 year storm for the Richmond Area, </a:t>
            </a:r>
          </a:p>
          <a:p>
            <a:pPr eaLnBrk="1" hangingPunct="1"/>
            <a:r>
              <a:rPr lang="en-US" altLang="en-US" sz="2400" b="1" i="1">
                <a:solidFill>
                  <a:schemeClr val="accent2"/>
                </a:solidFill>
              </a:rPr>
              <a:t>where tc = 56 minutes:</a:t>
            </a:r>
          </a:p>
        </p:txBody>
      </p:sp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609600"/>
            <a:ext cx="4583113" cy="606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441325" y="2932113"/>
            <a:ext cx="2984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i="1">
                <a:solidFill>
                  <a:srgbClr val="CC3300"/>
                </a:solidFill>
              </a:rPr>
              <a:t>i = 2.43”/hr for 56 minutes</a:t>
            </a:r>
          </a:p>
        </p:txBody>
      </p:sp>
    </p:spTree>
    <p:extLst>
      <p:ext uri="{BB962C8B-B14F-4D97-AF65-F5344CB8AC3E}">
        <p14:creationId xmlns:p14="http://schemas.microsoft.com/office/powerpoint/2010/main" val="10778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8010525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152400" y="152400"/>
            <a:ext cx="15954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FF0000"/>
                </a:solidFill>
              </a:rPr>
              <a:t>OR….</a:t>
            </a: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5791200" y="1143000"/>
            <a:ext cx="1905000" cy="15240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463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upload.wikimedia.org/wikipedia/commons/e/ef/Dust_Bowl_-_Dallas,_South_Dakota_19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0"/>
            <a:ext cx="9144000" cy="685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52400" y="152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The Dust Bowl (1931-1939)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8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86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4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382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857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2530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39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5638800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50" y="-152400"/>
            <a:ext cx="412115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978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5557421" cy="221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24200" y="1"/>
            <a:ext cx="13608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“NEW”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76600" y="2355572"/>
            <a:ext cx="1937194" cy="67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13794" y="2405906"/>
            <a:ext cx="2734323" cy="692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70843" y="2163168"/>
            <a:ext cx="5533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C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01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5875"/>
            <a:ext cx="9144000" cy="987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2400"/>
            <a:ext cx="3794125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0" y="1371600"/>
            <a:ext cx="3338744" cy="371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/>
          <p:cNvSpPr/>
          <p:nvPr/>
        </p:nvSpPr>
        <p:spPr>
          <a:xfrm>
            <a:off x="3009530" y="1224426"/>
            <a:ext cx="1251752" cy="2823791"/>
          </a:xfrm>
          <a:custGeom>
            <a:avLst/>
            <a:gdLst>
              <a:gd name="connsiteX0" fmla="*/ 35511 w 1251752"/>
              <a:gd name="connsiteY0" fmla="*/ 151613 h 2823791"/>
              <a:gd name="connsiteX1" fmla="*/ 53266 w 1251752"/>
              <a:gd name="connsiteY1" fmla="*/ 204879 h 2823791"/>
              <a:gd name="connsiteX2" fmla="*/ 71021 w 1251752"/>
              <a:gd name="connsiteY2" fmla="*/ 267023 h 2823791"/>
              <a:gd name="connsiteX3" fmla="*/ 88777 w 1251752"/>
              <a:gd name="connsiteY3" fmla="*/ 284778 h 2823791"/>
              <a:gd name="connsiteX4" fmla="*/ 97654 w 1251752"/>
              <a:gd name="connsiteY4" fmla="*/ 329166 h 2823791"/>
              <a:gd name="connsiteX5" fmla="*/ 133165 w 1251752"/>
              <a:gd name="connsiteY5" fmla="*/ 391310 h 2823791"/>
              <a:gd name="connsiteX6" fmla="*/ 159798 w 1251752"/>
              <a:gd name="connsiteY6" fmla="*/ 524475 h 2823791"/>
              <a:gd name="connsiteX7" fmla="*/ 168676 w 1251752"/>
              <a:gd name="connsiteY7" fmla="*/ 595496 h 2823791"/>
              <a:gd name="connsiteX8" fmla="*/ 177553 w 1251752"/>
              <a:gd name="connsiteY8" fmla="*/ 675395 h 2823791"/>
              <a:gd name="connsiteX9" fmla="*/ 195309 w 1251752"/>
              <a:gd name="connsiteY9" fmla="*/ 728661 h 2823791"/>
              <a:gd name="connsiteX10" fmla="*/ 204187 w 1251752"/>
              <a:gd name="connsiteY10" fmla="*/ 773050 h 2823791"/>
              <a:gd name="connsiteX11" fmla="*/ 221942 w 1251752"/>
              <a:gd name="connsiteY11" fmla="*/ 879582 h 2823791"/>
              <a:gd name="connsiteX12" fmla="*/ 230820 w 1251752"/>
              <a:gd name="connsiteY12" fmla="*/ 1216933 h 2823791"/>
              <a:gd name="connsiteX13" fmla="*/ 248575 w 1251752"/>
              <a:gd name="connsiteY13" fmla="*/ 1270199 h 2823791"/>
              <a:gd name="connsiteX14" fmla="*/ 266330 w 1251752"/>
              <a:gd name="connsiteY14" fmla="*/ 1296832 h 2823791"/>
              <a:gd name="connsiteX15" fmla="*/ 275208 w 1251752"/>
              <a:gd name="connsiteY15" fmla="*/ 1341221 h 2823791"/>
              <a:gd name="connsiteX16" fmla="*/ 292963 w 1251752"/>
              <a:gd name="connsiteY16" fmla="*/ 1367854 h 2823791"/>
              <a:gd name="connsiteX17" fmla="*/ 301841 w 1251752"/>
              <a:gd name="connsiteY17" fmla="*/ 1412242 h 2823791"/>
              <a:gd name="connsiteX18" fmla="*/ 319596 w 1251752"/>
              <a:gd name="connsiteY18" fmla="*/ 1465508 h 2823791"/>
              <a:gd name="connsiteX19" fmla="*/ 328474 w 1251752"/>
              <a:gd name="connsiteY19" fmla="*/ 1492141 h 2823791"/>
              <a:gd name="connsiteX20" fmla="*/ 337352 w 1251752"/>
              <a:gd name="connsiteY20" fmla="*/ 1527652 h 2823791"/>
              <a:gd name="connsiteX21" fmla="*/ 355107 w 1251752"/>
              <a:gd name="connsiteY21" fmla="*/ 1589795 h 2823791"/>
              <a:gd name="connsiteX22" fmla="*/ 363985 w 1251752"/>
              <a:gd name="connsiteY22" fmla="*/ 1660817 h 2823791"/>
              <a:gd name="connsiteX23" fmla="*/ 426128 w 1251752"/>
              <a:gd name="connsiteY23" fmla="*/ 1731838 h 2823791"/>
              <a:gd name="connsiteX24" fmla="*/ 461639 w 1251752"/>
              <a:gd name="connsiteY24" fmla="*/ 1776226 h 2823791"/>
              <a:gd name="connsiteX25" fmla="*/ 479394 w 1251752"/>
              <a:gd name="connsiteY25" fmla="*/ 1793982 h 2823791"/>
              <a:gd name="connsiteX26" fmla="*/ 497150 w 1251752"/>
              <a:gd name="connsiteY26" fmla="*/ 1847248 h 2823791"/>
              <a:gd name="connsiteX27" fmla="*/ 506027 w 1251752"/>
              <a:gd name="connsiteY27" fmla="*/ 1882758 h 2823791"/>
              <a:gd name="connsiteX28" fmla="*/ 523783 w 1251752"/>
              <a:gd name="connsiteY28" fmla="*/ 1900514 h 2823791"/>
              <a:gd name="connsiteX29" fmla="*/ 550416 w 1251752"/>
              <a:gd name="connsiteY29" fmla="*/ 1944902 h 2823791"/>
              <a:gd name="connsiteX30" fmla="*/ 577049 w 1251752"/>
              <a:gd name="connsiteY30" fmla="*/ 1989291 h 2823791"/>
              <a:gd name="connsiteX31" fmla="*/ 603682 w 1251752"/>
              <a:gd name="connsiteY31" fmla="*/ 2069190 h 2823791"/>
              <a:gd name="connsiteX32" fmla="*/ 612559 w 1251752"/>
              <a:gd name="connsiteY32" fmla="*/ 2095823 h 2823791"/>
              <a:gd name="connsiteX33" fmla="*/ 630315 w 1251752"/>
              <a:gd name="connsiteY33" fmla="*/ 2122456 h 2823791"/>
              <a:gd name="connsiteX34" fmla="*/ 639192 w 1251752"/>
              <a:gd name="connsiteY34" fmla="*/ 2193477 h 2823791"/>
              <a:gd name="connsiteX35" fmla="*/ 656948 w 1251752"/>
              <a:gd name="connsiteY35" fmla="*/ 2246743 h 2823791"/>
              <a:gd name="connsiteX36" fmla="*/ 665825 w 1251752"/>
              <a:gd name="connsiteY36" fmla="*/ 2424296 h 2823791"/>
              <a:gd name="connsiteX37" fmla="*/ 674703 w 1251752"/>
              <a:gd name="connsiteY37" fmla="*/ 2468685 h 2823791"/>
              <a:gd name="connsiteX38" fmla="*/ 683581 w 1251752"/>
              <a:gd name="connsiteY38" fmla="*/ 2717259 h 2823791"/>
              <a:gd name="connsiteX39" fmla="*/ 701336 w 1251752"/>
              <a:gd name="connsiteY39" fmla="*/ 2735015 h 2823791"/>
              <a:gd name="connsiteX40" fmla="*/ 710214 w 1251752"/>
              <a:gd name="connsiteY40" fmla="*/ 2770525 h 2823791"/>
              <a:gd name="connsiteX41" fmla="*/ 781235 w 1251752"/>
              <a:gd name="connsiteY41" fmla="*/ 2823791 h 2823791"/>
              <a:gd name="connsiteX42" fmla="*/ 905522 w 1251752"/>
              <a:gd name="connsiteY42" fmla="*/ 2814914 h 2823791"/>
              <a:gd name="connsiteX43" fmla="*/ 958788 w 1251752"/>
              <a:gd name="connsiteY43" fmla="*/ 2770525 h 2823791"/>
              <a:gd name="connsiteX44" fmla="*/ 1003177 w 1251752"/>
              <a:gd name="connsiteY44" fmla="*/ 2735015 h 2823791"/>
              <a:gd name="connsiteX45" fmla="*/ 1020932 w 1251752"/>
              <a:gd name="connsiteY45" fmla="*/ 2699504 h 2823791"/>
              <a:gd name="connsiteX46" fmla="*/ 1056443 w 1251752"/>
              <a:gd name="connsiteY46" fmla="*/ 2646238 h 2823791"/>
              <a:gd name="connsiteX47" fmla="*/ 1083076 w 1251752"/>
              <a:gd name="connsiteY47" fmla="*/ 2601850 h 2823791"/>
              <a:gd name="connsiteX48" fmla="*/ 1100831 w 1251752"/>
              <a:gd name="connsiteY48" fmla="*/ 2557461 h 2823791"/>
              <a:gd name="connsiteX49" fmla="*/ 1118587 w 1251752"/>
              <a:gd name="connsiteY49" fmla="*/ 2477562 h 2823791"/>
              <a:gd name="connsiteX50" fmla="*/ 1127464 w 1251752"/>
              <a:gd name="connsiteY50" fmla="*/ 2442052 h 2823791"/>
              <a:gd name="connsiteX51" fmla="*/ 1154097 w 1251752"/>
              <a:gd name="connsiteY51" fmla="*/ 2406541 h 2823791"/>
              <a:gd name="connsiteX52" fmla="*/ 1198486 w 1251752"/>
              <a:gd name="connsiteY52" fmla="*/ 2255621 h 2823791"/>
              <a:gd name="connsiteX53" fmla="*/ 1216241 w 1251752"/>
              <a:gd name="connsiteY53" fmla="*/ 2228988 h 2823791"/>
              <a:gd name="connsiteX54" fmla="*/ 1225119 w 1251752"/>
              <a:gd name="connsiteY54" fmla="*/ 2175722 h 2823791"/>
              <a:gd name="connsiteX55" fmla="*/ 1242874 w 1251752"/>
              <a:gd name="connsiteY55" fmla="*/ 2122456 h 2823791"/>
              <a:gd name="connsiteX56" fmla="*/ 1251752 w 1251752"/>
              <a:gd name="connsiteY56" fmla="*/ 968358 h 2823791"/>
              <a:gd name="connsiteX57" fmla="*/ 1242874 w 1251752"/>
              <a:gd name="connsiteY57" fmla="*/ 542230 h 2823791"/>
              <a:gd name="connsiteX58" fmla="*/ 1233996 w 1251752"/>
              <a:gd name="connsiteY58" fmla="*/ 471209 h 2823791"/>
              <a:gd name="connsiteX59" fmla="*/ 1216241 w 1251752"/>
              <a:gd name="connsiteY59" fmla="*/ 426821 h 2823791"/>
              <a:gd name="connsiteX60" fmla="*/ 1189608 w 1251752"/>
              <a:gd name="connsiteY60" fmla="*/ 249267 h 2823791"/>
              <a:gd name="connsiteX61" fmla="*/ 1171853 w 1251752"/>
              <a:gd name="connsiteY61" fmla="*/ 213757 h 2823791"/>
              <a:gd name="connsiteX62" fmla="*/ 1145220 w 1251752"/>
              <a:gd name="connsiteY62" fmla="*/ 169368 h 2823791"/>
              <a:gd name="connsiteX63" fmla="*/ 1100831 w 1251752"/>
              <a:gd name="connsiteY63" fmla="*/ 98347 h 2823791"/>
              <a:gd name="connsiteX64" fmla="*/ 1065320 w 1251752"/>
              <a:gd name="connsiteY64" fmla="*/ 53958 h 2823791"/>
              <a:gd name="connsiteX65" fmla="*/ 1038687 w 1251752"/>
              <a:gd name="connsiteY65" fmla="*/ 45081 h 2823791"/>
              <a:gd name="connsiteX66" fmla="*/ 896645 w 1251752"/>
              <a:gd name="connsiteY66" fmla="*/ 27325 h 2823791"/>
              <a:gd name="connsiteX67" fmla="*/ 594804 w 1251752"/>
              <a:gd name="connsiteY67" fmla="*/ 18448 h 2823791"/>
              <a:gd name="connsiteX68" fmla="*/ 550416 w 1251752"/>
              <a:gd name="connsiteY68" fmla="*/ 9570 h 2823791"/>
              <a:gd name="connsiteX69" fmla="*/ 168676 w 1251752"/>
              <a:gd name="connsiteY69" fmla="*/ 9570 h 2823791"/>
              <a:gd name="connsiteX70" fmla="*/ 115410 w 1251752"/>
              <a:gd name="connsiteY70" fmla="*/ 27325 h 2823791"/>
              <a:gd name="connsiteX71" fmla="*/ 35511 w 1251752"/>
              <a:gd name="connsiteY71" fmla="*/ 45081 h 2823791"/>
              <a:gd name="connsiteX72" fmla="*/ 17755 w 1251752"/>
              <a:gd name="connsiteY72" fmla="*/ 62836 h 2823791"/>
              <a:gd name="connsiteX73" fmla="*/ 0 w 1251752"/>
              <a:gd name="connsiteY73" fmla="*/ 116102 h 2823791"/>
              <a:gd name="connsiteX74" fmla="*/ 8878 w 1251752"/>
              <a:gd name="connsiteY74" fmla="*/ 169368 h 2823791"/>
              <a:gd name="connsiteX75" fmla="*/ 35511 w 1251752"/>
              <a:gd name="connsiteY75" fmla="*/ 151613 h 2823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251752" h="2823791">
                <a:moveTo>
                  <a:pt x="35511" y="151613"/>
                </a:moveTo>
                <a:cubicBezTo>
                  <a:pt x="42909" y="157531"/>
                  <a:pt x="47888" y="186953"/>
                  <a:pt x="53266" y="204879"/>
                </a:cubicBezTo>
                <a:cubicBezTo>
                  <a:pt x="55586" y="212611"/>
                  <a:pt x="65056" y="257082"/>
                  <a:pt x="71021" y="267023"/>
                </a:cubicBezTo>
                <a:cubicBezTo>
                  <a:pt x="75327" y="274200"/>
                  <a:pt x="82858" y="278860"/>
                  <a:pt x="88777" y="284778"/>
                </a:cubicBezTo>
                <a:cubicBezTo>
                  <a:pt x="91736" y="299574"/>
                  <a:pt x="92882" y="314851"/>
                  <a:pt x="97654" y="329166"/>
                </a:cubicBezTo>
                <a:cubicBezTo>
                  <a:pt x="105162" y="351690"/>
                  <a:pt x="120178" y="371829"/>
                  <a:pt x="133165" y="391310"/>
                </a:cubicBezTo>
                <a:cubicBezTo>
                  <a:pt x="152458" y="507073"/>
                  <a:pt x="139535" y="463689"/>
                  <a:pt x="159798" y="524475"/>
                </a:cubicBezTo>
                <a:cubicBezTo>
                  <a:pt x="162757" y="548149"/>
                  <a:pt x="165888" y="571801"/>
                  <a:pt x="168676" y="595496"/>
                </a:cubicBezTo>
                <a:cubicBezTo>
                  <a:pt x="171807" y="622109"/>
                  <a:pt x="172298" y="649119"/>
                  <a:pt x="177553" y="675395"/>
                </a:cubicBezTo>
                <a:cubicBezTo>
                  <a:pt x="181223" y="693747"/>
                  <a:pt x="189390" y="710906"/>
                  <a:pt x="195309" y="728661"/>
                </a:cubicBezTo>
                <a:cubicBezTo>
                  <a:pt x="200081" y="742976"/>
                  <a:pt x="201565" y="758190"/>
                  <a:pt x="204187" y="773050"/>
                </a:cubicBezTo>
                <a:cubicBezTo>
                  <a:pt x="210443" y="808503"/>
                  <a:pt x="221942" y="879582"/>
                  <a:pt x="221942" y="879582"/>
                </a:cubicBezTo>
                <a:cubicBezTo>
                  <a:pt x="224901" y="992032"/>
                  <a:pt x="223168" y="1104704"/>
                  <a:pt x="230820" y="1216933"/>
                </a:cubicBezTo>
                <a:cubicBezTo>
                  <a:pt x="232093" y="1235605"/>
                  <a:pt x="238194" y="1254626"/>
                  <a:pt x="248575" y="1270199"/>
                </a:cubicBezTo>
                <a:lnTo>
                  <a:pt x="266330" y="1296832"/>
                </a:lnTo>
                <a:cubicBezTo>
                  <a:pt x="269289" y="1311628"/>
                  <a:pt x="269910" y="1327092"/>
                  <a:pt x="275208" y="1341221"/>
                </a:cubicBezTo>
                <a:cubicBezTo>
                  <a:pt x="278954" y="1351211"/>
                  <a:pt x="289217" y="1357864"/>
                  <a:pt x="292963" y="1367854"/>
                </a:cubicBezTo>
                <a:cubicBezTo>
                  <a:pt x="298261" y="1381982"/>
                  <a:pt x="297871" y="1397685"/>
                  <a:pt x="301841" y="1412242"/>
                </a:cubicBezTo>
                <a:cubicBezTo>
                  <a:pt x="306765" y="1430298"/>
                  <a:pt x="313678" y="1447753"/>
                  <a:pt x="319596" y="1465508"/>
                </a:cubicBezTo>
                <a:cubicBezTo>
                  <a:pt x="322555" y="1474386"/>
                  <a:pt x="326204" y="1483063"/>
                  <a:pt x="328474" y="1492141"/>
                </a:cubicBezTo>
                <a:cubicBezTo>
                  <a:pt x="331433" y="1503978"/>
                  <a:pt x="334000" y="1515920"/>
                  <a:pt x="337352" y="1527652"/>
                </a:cubicBezTo>
                <a:cubicBezTo>
                  <a:pt x="362826" y="1616814"/>
                  <a:pt x="327349" y="1478771"/>
                  <a:pt x="355107" y="1589795"/>
                </a:cubicBezTo>
                <a:cubicBezTo>
                  <a:pt x="358066" y="1613469"/>
                  <a:pt x="355961" y="1638349"/>
                  <a:pt x="363985" y="1660817"/>
                </a:cubicBezTo>
                <a:cubicBezTo>
                  <a:pt x="384403" y="1717989"/>
                  <a:pt x="392245" y="1704732"/>
                  <a:pt x="426128" y="1731838"/>
                </a:cubicBezTo>
                <a:cubicBezTo>
                  <a:pt x="449947" y="1750892"/>
                  <a:pt x="441130" y="1750589"/>
                  <a:pt x="461639" y="1776226"/>
                </a:cubicBezTo>
                <a:cubicBezTo>
                  <a:pt x="466868" y="1782762"/>
                  <a:pt x="473476" y="1788063"/>
                  <a:pt x="479394" y="1793982"/>
                </a:cubicBezTo>
                <a:cubicBezTo>
                  <a:pt x="485313" y="1811737"/>
                  <a:pt x="492611" y="1829091"/>
                  <a:pt x="497150" y="1847248"/>
                </a:cubicBezTo>
                <a:cubicBezTo>
                  <a:pt x="500109" y="1859085"/>
                  <a:pt x="500571" y="1871845"/>
                  <a:pt x="506027" y="1882758"/>
                </a:cubicBezTo>
                <a:cubicBezTo>
                  <a:pt x="509770" y="1890245"/>
                  <a:pt x="517864" y="1894595"/>
                  <a:pt x="523783" y="1900514"/>
                </a:cubicBezTo>
                <a:cubicBezTo>
                  <a:pt x="548930" y="1975960"/>
                  <a:pt x="513858" y="1883972"/>
                  <a:pt x="550416" y="1944902"/>
                </a:cubicBezTo>
                <a:cubicBezTo>
                  <a:pt x="584992" y="2002528"/>
                  <a:pt x="532057" y="1944299"/>
                  <a:pt x="577049" y="1989291"/>
                </a:cubicBezTo>
                <a:lnTo>
                  <a:pt x="603682" y="2069190"/>
                </a:lnTo>
                <a:cubicBezTo>
                  <a:pt x="606641" y="2078068"/>
                  <a:pt x="607368" y="2088037"/>
                  <a:pt x="612559" y="2095823"/>
                </a:cubicBezTo>
                <a:lnTo>
                  <a:pt x="630315" y="2122456"/>
                </a:lnTo>
                <a:cubicBezTo>
                  <a:pt x="633274" y="2146130"/>
                  <a:pt x="634193" y="2170149"/>
                  <a:pt x="639192" y="2193477"/>
                </a:cubicBezTo>
                <a:cubicBezTo>
                  <a:pt x="643114" y="2211777"/>
                  <a:pt x="656948" y="2246743"/>
                  <a:pt x="656948" y="2246743"/>
                </a:cubicBezTo>
                <a:cubicBezTo>
                  <a:pt x="659907" y="2305927"/>
                  <a:pt x="661100" y="2365226"/>
                  <a:pt x="665825" y="2424296"/>
                </a:cubicBezTo>
                <a:cubicBezTo>
                  <a:pt x="667028" y="2439337"/>
                  <a:pt x="673790" y="2453623"/>
                  <a:pt x="674703" y="2468685"/>
                </a:cubicBezTo>
                <a:cubicBezTo>
                  <a:pt x="679719" y="2551444"/>
                  <a:pt x="675331" y="2634760"/>
                  <a:pt x="683581" y="2717259"/>
                </a:cubicBezTo>
                <a:cubicBezTo>
                  <a:pt x="684414" y="2725587"/>
                  <a:pt x="695418" y="2729096"/>
                  <a:pt x="701336" y="2735015"/>
                </a:cubicBezTo>
                <a:cubicBezTo>
                  <a:pt x="704295" y="2746852"/>
                  <a:pt x="703446" y="2760373"/>
                  <a:pt x="710214" y="2770525"/>
                </a:cubicBezTo>
                <a:cubicBezTo>
                  <a:pt x="739361" y="2814246"/>
                  <a:pt x="744526" y="2811555"/>
                  <a:pt x="781235" y="2823791"/>
                </a:cubicBezTo>
                <a:cubicBezTo>
                  <a:pt x="822664" y="2820832"/>
                  <a:pt x="864619" y="2822132"/>
                  <a:pt x="905522" y="2814914"/>
                </a:cubicBezTo>
                <a:cubicBezTo>
                  <a:pt x="922299" y="2811953"/>
                  <a:pt x="948500" y="2779098"/>
                  <a:pt x="958788" y="2770525"/>
                </a:cubicBezTo>
                <a:cubicBezTo>
                  <a:pt x="1025994" y="2714520"/>
                  <a:pt x="951511" y="2786678"/>
                  <a:pt x="1003177" y="2735015"/>
                </a:cubicBezTo>
                <a:cubicBezTo>
                  <a:pt x="1009095" y="2723178"/>
                  <a:pt x="1014123" y="2710852"/>
                  <a:pt x="1020932" y="2699504"/>
                </a:cubicBezTo>
                <a:cubicBezTo>
                  <a:pt x="1031911" y="2681206"/>
                  <a:pt x="1056443" y="2646238"/>
                  <a:pt x="1056443" y="2646238"/>
                </a:cubicBezTo>
                <a:cubicBezTo>
                  <a:pt x="1084314" y="2562617"/>
                  <a:pt x="1044081" y="2670091"/>
                  <a:pt x="1083076" y="2601850"/>
                </a:cubicBezTo>
                <a:cubicBezTo>
                  <a:pt x="1090983" y="2588014"/>
                  <a:pt x="1095236" y="2572382"/>
                  <a:pt x="1100831" y="2557461"/>
                </a:cubicBezTo>
                <a:cubicBezTo>
                  <a:pt x="1115641" y="2517967"/>
                  <a:pt x="1107710" y="2531949"/>
                  <a:pt x="1118587" y="2477562"/>
                </a:cubicBezTo>
                <a:cubicBezTo>
                  <a:pt x="1120980" y="2465598"/>
                  <a:pt x="1122008" y="2452965"/>
                  <a:pt x="1127464" y="2442052"/>
                </a:cubicBezTo>
                <a:cubicBezTo>
                  <a:pt x="1134081" y="2428818"/>
                  <a:pt x="1145219" y="2418378"/>
                  <a:pt x="1154097" y="2406541"/>
                </a:cubicBezTo>
                <a:cubicBezTo>
                  <a:pt x="1166596" y="2356546"/>
                  <a:pt x="1174972" y="2302649"/>
                  <a:pt x="1198486" y="2255621"/>
                </a:cubicBezTo>
                <a:cubicBezTo>
                  <a:pt x="1203258" y="2246078"/>
                  <a:pt x="1210323" y="2237866"/>
                  <a:pt x="1216241" y="2228988"/>
                </a:cubicBezTo>
                <a:cubicBezTo>
                  <a:pt x="1219200" y="2211233"/>
                  <a:pt x="1220753" y="2193185"/>
                  <a:pt x="1225119" y="2175722"/>
                </a:cubicBezTo>
                <a:cubicBezTo>
                  <a:pt x="1229658" y="2157565"/>
                  <a:pt x="1242874" y="2122456"/>
                  <a:pt x="1242874" y="2122456"/>
                </a:cubicBezTo>
                <a:cubicBezTo>
                  <a:pt x="1245833" y="1737757"/>
                  <a:pt x="1251752" y="1353069"/>
                  <a:pt x="1251752" y="968358"/>
                </a:cubicBezTo>
                <a:cubicBezTo>
                  <a:pt x="1251752" y="826285"/>
                  <a:pt x="1247945" y="684213"/>
                  <a:pt x="1242874" y="542230"/>
                </a:cubicBezTo>
                <a:cubicBezTo>
                  <a:pt x="1242022" y="518387"/>
                  <a:pt x="1239361" y="494456"/>
                  <a:pt x="1233996" y="471209"/>
                </a:cubicBezTo>
                <a:cubicBezTo>
                  <a:pt x="1230413" y="455681"/>
                  <a:pt x="1222159" y="441617"/>
                  <a:pt x="1216241" y="426821"/>
                </a:cubicBezTo>
                <a:cubicBezTo>
                  <a:pt x="1213046" y="388488"/>
                  <a:pt x="1210725" y="291501"/>
                  <a:pt x="1189608" y="249267"/>
                </a:cubicBezTo>
                <a:cubicBezTo>
                  <a:pt x="1183690" y="237430"/>
                  <a:pt x="1177066" y="225921"/>
                  <a:pt x="1171853" y="213757"/>
                </a:cubicBezTo>
                <a:cubicBezTo>
                  <a:pt x="1154566" y="173421"/>
                  <a:pt x="1174746" y="198895"/>
                  <a:pt x="1145220" y="169368"/>
                </a:cubicBezTo>
                <a:cubicBezTo>
                  <a:pt x="1124090" y="105980"/>
                  <a:pt x="1143037" y="126484"/>
                  <a:pt x="1100831" y="98347"/>
                </a:cubicBezTo>
                <a:cubicBezTo>
                  <a:pt x="1092766" y="86250"/>
                  <a:pt x="1079376" y="62392"/>
                  <a:pt x="1065320" y="53958"/>
                </a:cubicBezTo>
                <a:cubicBezTo>
                  <a:pt x="1057296" y="49143"/>
                  <a:pt x="1047822" y="47111"/>
                  <a:pt x="1038687" y="45081"/>
                </a:cubicBezTo>
                <a:cubicBezTo>
                  <a:pt x="1001970" y="36922"/>
                  <a:pt x="927524" y="28729"/>
                  <a:pt x="896645" y="27325"/>
                </a:cubicBezTo>
                <a:cubicBezTo>
                  <a:pt x="796092" y="22754"/>
                  <a:pt x="695418" y="21407"/>
                  <a:pt x="594804" y="18448"/>
                </a:cubicBezTo>
                <a:cubicBezTo>
                  <a:pt x="580008" y="15489"/>
                  <a:pt x="565474" y="10542"/>
                  <a:pt x="550416" y="9570"/>
                </a:cubicBezTo>
                <a:cubicBezTo>
                  <a:pt x="328636" y="-4739"/>
                  <a:pt x="357586" y="-1543"/>
                  <a:pt x="168676" y="9570"/>
                </a:cubicBezTo>
                <a:cubicBezTo>
                  <a:pt x="150921" y="15488"/>
                  <a:pt x="133871" y="24248"/>
                  <a:pt x="115410" y="27325"/>
                </a:cubicBezTo>
                <a:cubicBezTo>
                  <a:pt x="52913" y="37741"/>
                  <a:pt x="79220" y="30511"/>
                  <a:pt x="35511" y="45081"/>
                </a:cubicBezTo>
                <a:cubicBezTo>
                  <a:pt x="29592" y="50999"/>
                  <a:pt x="21498" y="55350"/>
                  <a:pt x="17755" y="62836"/>
                </a:cubicBezTo>
                <a:cubicBezTo>
                  <a:pt x="9385" y="79576"/>
                  <a:pt x="0" y="116102"/>
                  <a:pt x="0" y="116102"/>
                </a:cubicBezTo>
                <a:cubicBezTo>
                  <a:pt x="2959" y="133857"/>
                  <a:pt x="-53" y="153739"/>
                  <a:pt x="8878" y="169368"/>
                </a:cubicBezTo>
                <a:cubicBezTo>
                  <a:pt x="41126" y="225801"/>
                  <a:pt x="28113" y="145695"/>
                  <a:pt x="35511" y="15161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79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44000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484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6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86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374"/>
            <a:ext cx="3627120" cy="224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ttp://www.google.com/url?sa=i&amp;source=images&amp;cd=&amp;docid=voktebFQ4lnB-M&amp;tbnid=4ZwNIybAimxBEM:&amp;ved=0CAUQjBwwAA&amp;url=http%3A%2F%2Fdlgb.files.wordpress.com%2F2008%2F09%2Fhjulstrom_curve_task.jpg&amp;ei=9GhwUrOzCY3EsATngoG4Dg&amp;psig=AFQjCNFjIn8Phf_QeHNqo3ZlciniJ7s-5A&amp;ust=13831850122299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133600"/>
            <a:ext cx="5807436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57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upload.wikimedia.org/wikipedia/commons/e/ef/Dust_Bowl_-_Dallas,_South_Dakota_19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0"/>
            <a:ext cx="9144000" cy="685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52400" y="152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The Dust Bowl (1931-1939)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8194" name="Picture 2" descr="http://capita.wustl.edu/namaerosol/Dust%20Bowl%20map_files/dbmap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035" y="3429000"/>
            <a:ext cx="38481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57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static.ddmcdn.com/gif/dust-bowl-cause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48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english.illinois.edu/maps/depression/dbimages/dust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5268421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www.history.com/images/media/slideshow/the-dust-bowl/sand-du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082" y="2856297"/>
            <a:ext cx="5762625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2.bp.blogspot.com/-lyVPfQ9dMqs/UKrr1m64A8I/AAAAAAAAG3Y/Ew3QyKR-RHM/s640/1937+Dust+Bowl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048000"/>
            <a:ext cx="4132099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614" y="5455242"/>
            <a:ext cx="1959093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0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google.com/url?sa=i&amp;source=images&amp;cd=&amp;docid=JFRK_tf1NF6MAM&amp;tbnid=5XB7_0lqlSpDzM:&amp;ved=0CAUQjBwwADgP&amp;url=http%3A%2F%2Fwww.epa.gov%2Fagriculture%2Fimages%2Fcropsoil_windwatererosion2007.png&amp;ei=jmJwUvPuPM3lkAfY8YG4AQ&amp;psig=AFQjCNHeeyZzPIOSFY9XNizraZE8kMqBLA&amp;ust=13831833752282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1" y="0"/>
            <a:ext cx="85192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68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secretagentworms.org/images/chart_us_erosion_tota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49530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infohouse.p2ric.org/ref/02/01244/www.epa.gov/agriculture/images/erosma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331" y="3124200"/>
            <a:ext cx="6023669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06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57200"/>
            <a:ext cx="8534400" cy="1752600"/>
          </a:xfrm>
        </p:spPr>
        <p:txBody>
          <a:bodyPr>
            <a:normAutofit/>
          </a:bodyPr>
          <a:lstStyle/>
          <a:p>
            <a:pPr marL="571500" indent="-571500" algn="l">
              <a:buAutoNum type="romanUcPeriod"/>
            </a:pPr>
            <a:r>
              <a:rPr lang="en-US" dirty="0" smtClean="0">
                <a:solidFill>
                  <a:schemeClr val="tx1"/>
                </a:solidFill>
              </a:rPr>
              <a:t>Overview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B</a:t>
            </a:r>
            <a:r>
              <a:rPr lang="en-US" dirty="0" smtClean="0">
                <a:solidFill>
                  <a:schemeClr val="tx1"/>
                </a:solidFill>
              </a:rPr>
              <a:t>. Labeled as a pollutant by EPA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://www.epa.gov/nrmrl/lrpcd/images/RA_contamin_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8763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8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57200"/>
            <a:ext cx="8382000" cy="17526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II. The Erosion Process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A. Agents of erosion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AutoShape 2" descr="data:image/jpeg;base64,/9j/4AAQSkZJRgABAQAAAQABAAD/2wCEAAkGBhQSERUUEhQUFRUVFBUWFxcYGBcXFRcYFBcVFxQVFxUXHCYeFxwjGhcVHy8gIycpLCwsFR4xNTAqNSYrLCkBCQoKDgwOGg8PGiwkHyQsLCwsLCkpLCwsLCksLCwpLCwsLCwsLCwsLCwsLCwsLCwsLCwsLCwsLCwsLCwsLCwsLP/AABEIAMIBAwMBIgACEQEDEQH/xAAbAAABBQEBAAAAAAAAAAAAAAADAAECBAUGB//EADwQAAEDAgMFBwMCBQQBBQAAAAEAAhEDIQQSMQVBUWFxEyKBkaHB8Aax0TJCFWKC4fEUI1KSogczU3Li/8QAGQEAAwEBAQAAAAAAAAAAAAAAAAECAwQF/8QAIxEAAgICAgICAwEAAAAAAAAAAAECERIhAzFBURNhIkJxMv/aAAwDAQACEQMRAD8A6jKllU0l1WeXRDKmyoiZFiojlSyqSdFiohkTZERJFhQPKllU0k7CiGVLKppIsVA8iWREShFjoFkSyIhCZFiohkS7NTSRYUiHZpuzRU0IsdIH2aXZokJkWFIh2aXZqaSLCkD7NLs0SEydhSB9mm7NEhKEWKkC7NMaaLCaE7CkC7NN2aLCUIsKBdmmRYSTsKLQSUA5Ma7ZiRPVYG2giSiHKL6oGphAgiSiHJ8yBEklGU+ZADpk2ZDZimkwHAkJiCpJpTOeBcmEh0SSTJ5TsKEmhOkixURSTpkWFDpJJIsKEmhOkiwoaE0KRTF1geIc7wbv6IsMRkoUadcExMWm9hpOqenUDpymYMff8IsKFCUJ3GLlM1wIJ3CfRFhiNCaExqiJvB5JNqgmAZKdhiPCYhJ9QCOenhvU2Nnlp5kTHkJRkPBg4TqLqw3ZiOMWPqkjIeDLdduHBDXVWtLxLYcBI4g3H53KkMDhSSG1i42s1zXOM8GgXXn2ZO160XE1+xL5E/1O9fs57Hns5ywNXNzEzvFgFdw2zHuac4A00cZMcQCR/lZux9usaxjHPGYM6y4nTMd8QruB+qWuOSqA25GYaa/uG7qsW5+jVRgW27MaBqARwJnxkwpOwcjuhyvhjYkCd9t/C5smGlyBy4cp3rLNmvxoyhs6r/L9vT+6jXwTxEnKIF+7qd0kouMxJYQG1v1HfBjl08UfDCnq4te4mZImDpaZhVk+zPCPRlfw4kkwY5GZ/qNhzuqVTZNQGRTe3SAO9F4Mkaeq6jEML7RbkbJ6WFy2bI8U1ytA+JM53F7NrNZ2mb9I0uHXMGxEHcqGHz1y1hcNbc7fhdnWoFzCC6xBBsuGezs6hYDobEWla8csrRlywwp+DUbs+uxhlgMGYBcXEzE2N9xlBfjnbhUDosD3mnmDErd2fjy+mA25tOuvOIVvC4HLPeJkzuiTrCzc67RouNPowsK6o+cjXuE2lseswFYxeFqBrS0k7nRBEuiI84XRBoi6cvCh8houJGFicM6mwGHGGAv5cSTx5LOdtVoMOlp3yCI6rqqzzlMRMGJ0HVc9W2O5z5OUzGYESDx1HH7qoST7M+SD/UpnbTLxJ9PuiVNogUhU4mAN9tfL3Vyt9PUiP0Fp5Ot5FV8f9PuLGNpxDJgSJJMSSdJsrygycJIq0tqk3OWD19VoB8NJcdbN4AkSJ+6rbM2CWhwqMnMInWBxEaEayo7SwRh2QuPelrbANGmmogRqk2m6Q1FpWyw2nLDxvJvIE3B8YCVCu3vtFyWkOMyek+Sp4vFCnQbTBLqpgiN0ydd8TA/teOzdivyZnPLJ0AEu5HkdLIrVtjvdIBiMzDDToTqLHdcfNVewQaWlwMugzxaTrbl7odfZPZscC5z3uPcaJEmYzEakx4I1CmC4Uq4AqNaDma6CQdGuIuSBHFU5JrRKi09hMLQsBa2UXGu93t5K1iHCzN5ILo5QAPXTorH8MAHcJ0OpM3Gs+SqUNlVGumxteJMnqeayyTNcWhqx3GRGUeZJd6A+Slh8KXXjKNPtb7+YRv4U83c6PKB423fdXW0CwGO+dw08EnIaiZGKp9+A3Sw3ts2/kSETC4Gbl5JMgnS2ro59OCs0MC67qpbJm24ZjLvZVcZtenRDgG1LHKH5YEjUNJ8bwi29IEq2y65oFgRA4D0sUyxP4/TH/wAv/X/9J0/jl6H8kTgy1ToVA1wJAcAZg6HlZdB9QbBLMvZU3Ft5Il17dT88VnbO2E+q/KWubGtjb8LrXImrOR8bToq162ZxcBEmY3BbGAw5qtL9IN4E38F0GD+naVId+mHj/k6//joszaH1EwS2hTYBeCWAeIAWPy3qKNPir/TA4Tb1XDOLHd5ly0GbHdB4TuSf9YPcQHMaRviZvwWFXrFxlxJJP2U9n4hrajXOLmgGZbZ2/TxsninugtrVnXbPbSjMBM73OGXjaVfo1pMjJ5aDkvOhitXCR3rSb24kb1vbL+qxAbVBHBwuP6gplCXY4zXR2tLGtA1E9DCdm1GyGkwTJAm8Df0WFjseWs7kmbzu6rDp1nB2ZpIP51WcePLZo+SjtMdig4EX0I3/AOFxmId3o0I9equM2nViMu7g6T1KqVaFSo79BniGlbcccezHkefRqbExwbcWdFwSYPl7rpcPjcwkgDos3ZWBbTpgZSXakx6K9PBh8v7LDkkmzbji4ou9oDaUi+Oapd8/tI8E7hUNg2Orh9llRrYWq6SCXW4Ai54qT2zcT0H5QqFGp+4t+dAqO3ttDDsuQXnRgMHqYuAqW3SE9bZojDk62Rm0gF5rQ+oK7HF4dJe6XA3B3C3pZdls7E1K1LMIkEtLcxaQRq0mLeB0OquUHEiM0zaAWZtTblGkYecx/wCIbPqbLKx2FxjrBrQ29g5kHrJv4rHqbAxBMupuJ42P2JThxp9sU+SS1FE9q7UL35qbMgJF5Oc8i6bDkFe2fUfVpuDqjuzAuC42nS+p6Ewi4bBOygOpPJETaASLTJF1co7LtDoaP+IJIHUCAStHOKVGahJuweGqAgtdUcWjTvOBjq06K1h9nUpzDNPNFp4JjYgT84fNUbDuc+bFrRoSLno07uZ8li5ejZR9kqmIZTbme/K3ibeA49Fj4n60pMMND3xMmI4xE316LSrbJY8zU7xbpN49kI7ConVttbmB6Ijj5B5eDhdpbWq4h5cc0GwaCYA4AI+Dx1bCzctmAQRYwZME6cJHFbmNxuFwzmupgE6m7iY3ZJsOullTqbWpYqqGObDYIa8m4cZmd0HzmOK3ytaWjDGnt7NrZv1DRcye/m3iHPfbpNvRZ+NY7EEuf2gkwynkecoG+e60E75KfA/TXZmQ+/iIubiOULfo0HDV0j55rJtRdxNknJVI5TD0O6Jp1nGLlv6fDunTTXcku3FLm70/CSXysfxRPO6H/qG4AZqTSeTiB5EFaGE/9QqboD2GmOIhzR1AE+hXnUqQcut8EGcy5po9A2h9WuezKyRP7yQXEf0gBvgufeVk0MYWGNWzotR+a8iFGCj0Vnl2AeLqNWwncrGaQBbUnS+mkpqzWlvORHCADM8zb1VJkNaKlQw1vUk+Kixmp3BF7KbnTgpwXQLATqdPRXdEYl76f27UoOOWHNMS12nIjgtHG/W1d05CGD+WCdANTzBPisao9rW5GgF0y595NtAOGvmqjhfos3GMndGicoqrO32L9dtyBtfNmFs4Egi0ExeddBu5rq6GLa9ocxwc06EGQvHjEQFpbJ2o/DuzMOv6mn9Lhz/KynxLtGsOV9M9TzpdoFy2yvqd1c5DkY/dr3uMTv5LUayodXj19oXO4tdm6lfRr5lTxO16bCATLjADG3cSbAAflBc0lpabTvbY+srJfsHK8ODO0E/pLo6EuJJcfJCS8g2/AfEY7E1XRTHZsky4EEiNZdpPIcNVxmLcalQkAmTYSXGOZ3ldVisS99N1OWtDWwQyRTYP5z+462HkqWDNJj2E05IBc594aG/uO7W0DkLmy1g6Mpqy7s76Yp2dUJc6QZkza+ko23dr0sOJpH/d4A2trnGh4RrfcqO0/qbvZaBEQJO8boB48+kcTzGKaXdZ8bpxi5P8glJJfidX9OfWBquLK5aHEjIQIB3ZTz4dTyXUh68kZQA/UYP2XT7N+pHABtRxP80ZvOIP3VcnF5iRx8viR2oqhM7FtBgz5FYjcU1wBlrpv+5voQk7F0t4f1Blc9HRkav+uBMCfQIhn4f8LKpbToDeR1BR/wCLMJhslFMLRZxu0GUWFzokCw0LjwC4vE46vizlzQJNhZvzrddLtHC0qg77XFwFoJB6dJVCvtVlCKTA0yf0gXk8TrPVXB142RPfnRjH6ReZJdfmZJSpbIcwDuZxyIP2uth1V5EC53/20T4fZbz3qhDBuE+pm62+V+TH414D7IqsiG5xoMryTHRazanIKkxrGcTv5brotLG5jDYHh7rCTt2dEVSotf6kpKPeSU2UeHgJK1hsQ1u6/H5oiVaAdcWP3XqnmFQvldVsv6nDmNZWptqZQBmktqQLDvDWy5OqwtMFOxyicFJFRnXR3TWYV7SKb+zcRH+4Dv1GYGI6gqk/ZtWkczQHW/W2HATvEaFYWEx4kB4j+aSPEiD6BbrdkvgPpkuG51Mh4/8AA5h/1XO4uJupKRQUSUatncbnMR/28rO9FUdU4qkSyZQuz4KcypNTAdjApgJwNPkpVnDRRZQskjWCCCCN3zktzY+3A6GVHZXaB0wHdeB9FznagFDqV50j8p45aYssej0X+seJlO2sWmczfnRcPs3bZpnvS5saT9pXRYPEUqrczHH/AOpMxyj5KxlxuPZa5Mujbp4psEEMgzItBnWRvQNokdkRTptdoIbHOCQNw1VSo5gFiZ8VAVCDIAjSx4KVErLwYQwxBLYggSZt431U6+NJa3uCGQLCG88xFy4niVtY6tnEOaOp1B5HULF2jiXQ1rohggQA0cyQN60TtkvQXaOIpPh7mZSQJEjU72xfS9wFXGDp2y1DB0Fp8ll1STKlhKbg4ETm3Aa3WyVLsybt9HS4TB9kHXc4iCQI04geasZCSLAoOx8PUIl5MGRrPUSNVp/6Ro0BtxXO3vZsl6Bswd5LY4q410DX0QgwnSUVtCFDZoiBc51hbn/ZFo0Kbblone62Yk89U4MKJaT/AIUjCMewHug8zElEBbwJnUmJVSpUDRLnAAayVVqbfotE5gelz5IodmiQ3c0KrtTbdPDsLiRmjutESeHQc1h7R+rw0f7bLnQu3c4Gviuap41rnOqVs1RxNhu8fwtIwb7Jc0ujWO2MdU77c4a64DWjLG6LFMoU9q4hwllPu7ugtxCS0r6Rnf2zlHe6ZtUjQlE7A7lB9IhdaaOVoZ9UnVMCokJSqJCArU2Ftp2HfOrT+pvHn1CyAVJrlLSapjTa2j092GpYunmaAZFnDW27/K5LHUHU3Frtx36x1Wfsfb1TDulhsdWm7T+DzC2sXt2ligMw7KoN5uw8idR1XNhKD+jfJSX2ZoSFYtMt+Smq0i0wbEfPEKMzyVCLQfa11TqvA1N0izhZQFK8ppITsEXHqnpyAfnRWG0hvMyne4AgBXkTiVMysYLFmm8OHwKFVtyp4XCue4NYC48PfkqtNEU09HRbOqdqQRvabc2uHt7rosJgomdJMLJ+n9kmiCXxmO7UhdAx9rwuKb3SOuC1sjUoN4LF2ns/OJAuPULf7Mu3W4qbcMOE/byUJ0W1Zw1DY9V5hrDHE2Hmt7BfTjKYl4zu47h0lbj64Gp8ghPxzAqc5Mioor5HaNsOZ9lJtE7zKmcU07j83oZe06EbvCwN/PRSUvoPoJUTUGpIA5rNr7RaASHExN4tYxa9+KwcbtbNZs31J1PQbkKNjujoMR9Q02/pM8+Otx5LGxv1Q82bbh/hZD3EqCpRRNsnVxD3/qJPX8Ib3hgn7pn1QOZWZiqxMg6n0WkVZLdA34oudM9EanVIMjUERG4qtRpkEcSrTKZOg68BzK1lSJjvs2KX1MQAHNaTxkj2Tqnh9hl7Q6976eSSx/A1qRRc+N1vmqgXCL36flO9oOqgKa2RhZCsBy8EBwVqo0Qqa0iyJDpwUwSVkEw5OHIYKlKBGjR2iSA114/Sd4HDpyVjM0ixuscFHpVuKzlD0Wpl8PUmXQWuMi8z9uqk50XmOSzZpZN3NRpSTDRmcdABefBPh2Or1A1oALusDiV2WAwdLCNtLnnfFzyAmwSlLEaWRj7P+k6lS9WaY5wXeA3eK6fA4KlQGVgvyEuPWL+aHSrVKhvDW8Br5/hadGiGCBA6e6wlJvs0ikuiDXuOgjr+EVjd8SeJ/G5T6+SmFBQ88U7nnim0CrVKu4aoGSeGkGb2+/uh1KDS3NaOQn9No5lEZTA1PMngsna222MMAzAmByMD7oAnjsQxgDpJJJDRFyQSLeUysfE7Q7JkCHPcSSZ36XHS3gsfF491V2Z2ugiwAG6Aq+i0UfZOXotPrlxlx6cB0G5V3G6g98IOZVRNljtQoVHzxuoIdSvEx4pFbJ1XgDn6KmykDJJHzghPa6pYWHEq3gthvqNOQsGU/ve1hvyKu6XYqt9AXVGNEggnQCfUqI2keEN3gGxjSVZxOwmsaS6vTL5nI0Fw8X2b4CU2Do0AO+yo60yHhsnpl08UXH+j2UXbTfNnEDgkrlVrC4lrQ0TZszHKTcpJ3H0FP2QKE6oqtPEzqSPUKYZcXB81rVdmOwjD3fBVlbLiAYEqkSqiQwgvomTBu9OTvVECTyll4XTQnYUPKcKEp2oCi3QoEmJgC9ik4kHUkc0Si+Gk8VXzSVnbbLa0dT9OU+zaapiSIE6+HitvBd45jdx15DcOSysJTBLGcB9gPddRhsLlbuBPwLjm7dnTFaFRB1hXaZ4quTAQu3IbJ8AoHVF/DmZdzIHgb+oR5VDBC1zMEkbteisl8IAfEVYCjh2/uNo+0XPDgPyqlTEQRPNRrYqG5TEuOg3Dhwk2QMWM2l3eZBt9p8Fw+PrFz5d6aGNFu7Xr5QZ3iB7rni7hKqIpA0gJKkUGvUIEN1V2SkNUj5qnbTJ1Q6TCDJ19B0CM6rF/v+FLZaQq8ACFT7GTwCKKnnxTT4qbGyVR0CG6qLWZRxcd6ial0KrXjqnfoK8knUQBJl08dPJTDbKFEXurJI3+yeQ8QXYH+byP4TIxLje5nfr6lOlkPFHNAqTXoUqTSvQORoOzEEIrsSCNBKqyjNwxIkRGqhqKFthG1AbafZWW0QR1VR7BzBUWuIR30LoOKVzuU+zjxSpvkKYB9vNKwoJToNAuJKC+ruRy60b4Crv1Up+xvRI1e4UGg7vA8wjVaEDvGeSsYbBCxjnxt7KrSQqdm7sysTiGxw8F2xqAwAZjRefYKplMgAHjvW5svahvJ36HW2p4/CuOaOmLN2pW9AqgryTy+BUam2A4EATPnvRsCLSTvk/hTRRqYckN6e1/Hep1cTKq1se0TJiPRZeJ+omtB7PvO4i8btdBqhJsTpF/aWNFMDMcs7tTHPh/fyq4rarWAjV3zVc7iK7nuJde9r6C89TfXkoFpO/8q2kQmwmJxbqhJcfnJCJi29IuUC9FlUIuUCLyovqqIeSpsZOpV5QgucDf585JO4lVy+/yyQ2w5kxy3b+pTOEWBkoD6pGl53flNSeRJJkn080xWPWr5bC53/NwUqFAa2J6fZRpjf8AdWKbwPnui/Q0m9hRA1QzfkOCbt9+86IjYFzc7h+VJoSDHJJFx4hJA9HMJ1EFOvROMLRr5eaPUqt4eSpykCk427AsDkZRW0p0sVUBRGVoTaZJbaC3nPBGYVTGJ11UziOEifllFMAoZ3pkyrTXDeJ56fZUaJvMyrh0lTIaLHZAj4Vp4J4IDbyGxrwWbRMt0VgNM6FZMqi9/pL2MJPoEAfuvwFv+xUKUiMxjkTCn/qDeNOXspGNWoFokEzxE/ZCq7RcBBefOPso4iuXcgqb2Sfud/Tkj+gFbigQeHPedJ5qIcf8qAc4WA8f8p20DALnE6dLX0THRYafH5uURVJQ2OJGUTwnfCYWHABQykTUKzoMf5SqVbDd0VatU+fb2SobZEVSLnU6KbahOmnE+wQWsnfKstaAITZKGqUpCrPt7lXCqNR8mykt6RBtzZEay/E/brwUA21vRGDNwsPU9UMSROmAefIInZ26/LJmEAQpZ93oPcqbNaBtpdOp9gpNF9bIkiOigXSnYJBBHEJIfackkDo5pOogp5XonIPKdRTgoAknlRSlMkmnChKnTqEICg9N4adT7FWG4gHQlNSYCPkq9s3ZbXk5tB0lYuS8jou7OotLTqTx3dFbFha+kjkEV5DWxoIgBZb9rBjogdN5WPZZde2Tu+cU76QaO8fAKs3El4lhiNeA8RYoVWtG+T4lIdFh+KEWHmg5lTZWcbzbp6KwH+JHBDBBHPyiSZ5KOeRfX0HUpqjgDLgCdw18VSrvedIM+QHJCVjZabiBpPju+SgV8TNhu137/U8kF4I3H2T0WEg9Tc/lGkLbJl/gZTZJBieXPmUGqYiEfDUzGl1ID08PxNzwRYjVSYw7z8CRAkpNlqIi/wCfNFWrPbu+cpU31Z326aoTWgmbxvJUjf0SoXtoAiMokkz5D3KnTaAOA+/5Q8RUkQJhIpLQxrg20An5ZRw4Op+cU1LD8YA4Kw6nA4koBIZ7oHsg9qVBwMmLkm54Aa+6LQpOygkRrb1uqHZWfjBJsUyv0Gsa0AtBO8xvNykjKIqkcyEgkku4wJJwkkqJYkk6SBCTtSSQBqUdAre4JJLll2XElnManRVcQ0ZhbU+5SSRHsJGxtBoaIaIECwsPILn8Q8k3J3JJI4xSNUC3gVNgskks2aFFhmq6b2GvRSxDrnp+Eklp5J8A8Q45dd3up0ND83pJKX0MTP8A3B4q2DZJJSykCab/ANQ+xUMSdPFJJQwY1cWQqAlwBSSQNhXG6bf4BMkkWFoaqxxSSQ+wiV6Y7/giv1HVMkpQyjUNykkkqEz/2Q=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903" y="4495800"/>
            <a:ext cx="3572097" cy="2675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5" descr="data:image/jpeg;base64,/9j/4AAQSkZJRgABAQAAAQABAAD/2wCEAAkGBxQTEhQUExQVFBUXFBcUFRQUFBQXFRUUFRQWFxQUFhgYHCggGBolHBQUITEhJSkrLi4uFx8zODMsNygtLisBCgoKDg0OGhAQGiwkHCUsLCwsLCwsLCwsLCwsLCwsLCwsLCwsLCwsLCwsLCwsLCwsLCwsLCwsLCwsLCwsLCwsLP/AABEIALUBFgMBIgACEQEDEQH/xAAcAAACAwEBAQEAAAAAAAAAAAAAAwECBAUGBwj/xAA7EAABBAECAwUFBwMDBQEAAAABAAIDESEEMQUSQRNRYXGBBiKRofAHFEKxwdHhIzJSNHKSFjNDYoIV/8QAGQEAAwEBAQAAAAAAAAAAAAAAAAECAwQF/8QAIhEBAQACAgEEAwEAAAAAAAAAAAECEQMSIRMxQVEEImEU/9oADAMBAAIRAxEAPwD6QGjuCK8EWrBea7wAoLVKkJaMMbSmlAbk+Pia+HRWTARSlQg00rAKqsgBFIQghSmkIQEoQi0wmkItFoAQotFoCUKqEBZChCAlQi0WkAoKCVnmlStOTZxULKNQmtmBSlh6qxUFLfMEp06LYNU4uVDKFmc9ZpdRSzua5g6RlCFxDqShL1Kfpu+xqshC6GAQDlCrWUgai1ChM1rQoUhAClQpQEoQhASFKgItATaFUlL7YJA1FpXahUdOjcPVaCUByxOeVUuPel2Pq3c4VrXPDlYTEImQuLaXKhlCyF5RzJXIdWoTKpnWUvVOa1PZXVpkmtZnKCVQvU27VJpJKjmSy9Ruo2rS5eqlyrlTSAoXFLkaKTnOWLVPNGkjLlNbIUMZY94oQb1KFKF2ONClClI0FAUEqjpQEGYo5wsz5FQlT2V1bQ5DpAFjDlSSRK5HMWp2oVDqCsgcqPlU3JUxa+3KDqlj5rTWABLtT1GgzGln5lYuVWZ8kWiQwBXCi0FMlXvVC5EotUAKVMxhVrSwrUgLF6oXpbipijvdTs9LtFoe6lYvAWaV6L4E8rOeq2ljJV3NU7UOZX5lmINpzQlsIc5QX0h5WHWuNe6gLS6lUjlsHorRaUcovJVHQVddUG5Oq4iQ4gIXM4jpJOc137oWkkZXKvqygqr3pTnra5MZDC9VMiSSocVHZfVMj0qlYlZ5HKbVyHqhkWbtChotLsejjKhqryZTmhAVKOztTagyphDYqVWhT2qpzJGvICdk6GKgqwm017059lRyIJCS96Vz5RsaaUt6s0IISohdlHNaYQqsFFBobH3qXvUvS27pBUtJSnRp8pS1NOJbGBlVc5Q96U5GxpcuVCUNKqXJGN0FoCpz0lOJKRiWc9FzNbxAs3wtz3BoXH1tHH6qsSycvV8adeM+aEl8kbTRGULbU+nPu/b6uXJbnoDrVsJLQAppFqj3pBDwkPCvzoLklFNjTmtRaHORILV6VXqA5UOU6UUc+lUZTHQqzIVOqravLSUwWaWh5VI8ZQGhlBImlVTNlKk3RaJDA5NYy0uNtrS1qJBasO5DlHMqPKokndS9ia1uFUo0WyiFRjU4hLcFNionlSJTS01hLdGOqLBKwB93vjr3qWNJWp1JT3AKbFSqSOpZ3OKtIUNSNVxS3PpTI6lzdTqMFIyOJas9FxZXudtut7ZeYHm8gsPYlpcQtMWWbh6t7muIOfFC6nY9oTQyELbvJ7ufpfh9Uc5S0KALVi5Q2Q8rO6yU1BU04XsqBwVZDaAKU7VpYvTA1La1NLlUKrUhpS7tXa2kwsVPNhKklpIM9pb0JNmvNpTksyIZlTtUinKbWhyo+SsJkLLyUQU+BqY5yGlSQrSWzK0NjQ1BegkucqgKtpiNjSriqWokKWXJbPQfJSVI9UkJKUCdip2rRck1Jc8qsQLyka11C1KmY6sXRWmHUA7Llto7DrS06cEWkZ+okA3NLzfFNV0afruXZ1cBcDZpeU4tAbwcWr45LUclsjJ99dfLjcLoNlfgHAvN/muXp9OHPAO4/Jei1ULXAdD4LbLUYY7rDDrWjAydydlK5GslDDW/yQq9PflF5NPsH3iyQmg0ssFCyEOl6lZ1tI08ypI9JB2UajawotXIs0KS1RAMJjsJSHVMq4CQXqsklDKeyahJSVPKsZlWkHCW9npn5i7ZXgYQcqzXAJfbJG0yEJLnpLpMJPaItGm+JtmynkrMx+FMbk9k2x4VwsnOnaYp7Kxoc5ULkPcs8kqLRI0ROymPcs+nfhUmmRKLPK089JbJsLk6/UuJpp+CnthHubPd4pG2S6mkk63F965zXvmdYw3vUcQw2ic/kEaG1NTrbO++Fra/mZkHG5PVcgDbz+rXUMo5Nx8UX2E99swlogAdVve7qs2niAFhE04LSBvt5FQvbJxLVhoz8F5PV6wc2993cu1xR5LM71uvH6yQ+H1sujhw25ubPToaZ5LsCim8S17mUOvUrToNU3kB5cgZPfQXn9drOd588LTHHeXsxyy1j4rna/VOcbPehGvYeb3QVK68dac13t940jWht8wcCOa+lKupFjG29r87T8XmcTcjwDfuh7uXPSr2XpvZH2umgjLHOL2B7GtDj/aHF1gHuwFzZ/jZSbldWH5M35j7LDVV4KSbwuboNVzOq9ht+S3kgea46641RjCXK9TC/CzzvRvwNeUB2UqZybEbSZnhLZ6Rp/7rT5pFgGoo0myPwjfg9eVXPNdyOVZ5Cnh+Eji5KWHILlAZ1SNohcnxuyskZyn83VPZaagFogZSRC6slW+9DvHxCqJpsru5KJB/ded9qPaluldDkO55AHj/ABZ1d4dF2tJPzUW5aS6iDd0cFVcbrZTKb1HN9rOISQadz4zRBb6gml8+1Xt1qHf4DyH8r1/tnq29k+JzpOYvDvdrDW0vEcH4NHPOyJoNuJ96R9CgLJIC6OGY9d5Ry82WXbWNA9sNViuU2ce6T6Bek1/D9f2DZQWOkdX9IMOx/wDYmrXD4dx8cP7SB4ikcyRwD7sV4UFPGftQmkbysLW/7GVnpk2tLhbf1xZzOSfta9PwvRcQbCPfiY68tLLoeJByU6DgMpeXzaguJ/CxoDR5Wsf2b8Slmge6clzu1NF3UECgPC1618p6DY16X0XPnuWx04TGyVl02gY2iAT4lfF/bGZ7dXKLcAHmhZrdfbtTIQ2wPTuC+Ge2YP3ya8W6/itfxZ+1ZflX9ZHfh+0p7Wgfd2YAH/cOa67JDvtGlz/Rjo7C3Y9eq8WVBC6v8/H9Ob1+T7ek1XtlK/8AC0DuBK5s3GnuOwC5lIKuceM9oi55X3rqxcfkaCBWRXXHkqx8bcPwtPXNrloT6Y/Rbrrn2gku6YOmx/dC5CEdMfodqunQylo/+mu/43+6SrMyqS9P/wBZTBhDByuP4wdvILvcH+0Nwaxs0bnOsNLwRmzV0vnnu0f7rrG2/wCy9DpdJpGxNe6a5KDuXmqnb1XgsM+PDXmNcOTOXxX3Lh8nMFbUxr5loftDZG7Jtt55WnIXodJ9pGjle2P32lxDQXNptk0LN4XBlwZz4d+HPhfl6XtKwkSKxkbdBwvusbJgaFzujw5xbnxTWvsJskKyOlDTygG78kGsSrhTEzmFj6pWw3BSNRyljymx+8LGxXE4xxbkPK3Lqt2dh02TmNvsm5STy7DScLQH4XkIuNSucKo56N8Fs0Gvke882QRVA4Ffqr6WJnJK7mr147J4sXlo6Xj+V4LUSuFgXYNDf5d69XweN0j3AjHMd9vJeT9sHnSPYeV1Psizfp4LXinnTHmvjZ/GeHxv00UnYOe8Eh4L+XAB98/Jek4dxVjNJHZMTeRzra1z3NDW3QrfH5LwI9o3SRF0cZJA98GiLvp4bLranWNGnDjKWO7Jz+T3N+XDWiu89Vrlx3Ul+2WPJN2z6P4zxIG3RNLw9jakdg8pAP8AadivFS6otL+dwF7eoTPaJ7yyDkc91xBzyL5ScdAMAbLg6xzSW8gcPcaHc3V9e8R4Lp4uOSObkztr0nsdqNGyOQ6ttnnHZjkLjtnbZes1PHtDCHFsBdyiN1BjRiTbfuXy+B1VmvfGSLAxvXVel428M7Tlc2UCPTu5uWg/JAx0ARyccuXk8OSyeH0DhXF/vEbXMYYR2nLmroC/ILZqnvLbbI69m5+a+ax8cnOjdIH0WytZQA5ci781xpvaTUu/8rh5YWU/Htvhp6815fbNHCGgF7rPUud1Xx/28/1svmD8QuK/VSyGnPe6+hcT+ZWnjEpc5pdvyNB9AtePh6Zb2jk5e+OtOehWYRebI8DXTHzVV0MEIQhACEIQAhCEBZaNJpi/mqvdbzGyAeUbkd9JJAVUEklQCoQmEuPorCQ48MhUCEg937G8YE80emeHND7HaB5sEAkY9F9Uj4HGOXle6xWST0Xx/wBkoDH77mmz7zCNxYor2um4k7GXD1/lefz4S3w7eDk6zy9nqNO6xThXULzvEeBzSuLo5uQg0OZuAR18UQcWP+R+vVb9PxYE5O+wwuXpcbt1zPHKaJ+4atrYwyWIkEc5cHU4fiAHS1tdoZHEFzmeQut8J7J2nNj4pjJh/Klc04PEvZuV5LmyhpLS0BpIHgV5bVcN1hc6OLRu5mgAzOkDQ+sY6EFfShK09QodOBtZ8tleOdnwjLjlfIHt4lFKGs07xygMLS3nYXO/FzDHXvS+GaXW6WQ9poufYu923AE7hzCV9lDzfcPmrg+K1/0eNdYz/wA89915rScC1BDXRPbDZDy4gucLaMcpxdq/FuASzxsbKWv5COUhpDu5xOKzvhel5ykySn6Cxmda3CPCcV9kJgwsgIbdk+64k+FgdV4vX+xGu5sQOeAAOZtVt4m19lfrHDos54lXePUrow5ssXPnwYV8siZr9PD2Yglawjs5v6d3bvdAdXj0XI03s3qDI/mgmpu/uEeWSF9mPEwRkk9as1iir/8A6t/id8StJz2fCLwY35fFuA8BdO8te17WA2XBp8cWV6HWcCDpJI2td2fZwsDhn+1xLl9GHEq/Efkd0t3GAMc49Wt/ZK82VuynDjJ7vCS8DhZAYhzcr5WudZ6BeM4zwvsnUw8wJNVmgDi19m1Gva7BLDnrGw/oqGVl5EXmYm/snhzZY0ZcMvy+R8K9nJJm8wcGZ2IN4VPaiPlm5RmmNBNdQMr6+dUB/aIvWMD5BYpJ29Y4HX3s/lVOe73Ym8E17viyf2A5bLs1tS+q9lCDf3eAnJB97f4pU/ZF3MdOw4oU9w/hX6/8Z3h/r5OhfU5JNMG/6b4SfuFz5W6Q3cEox0ew/mFU5v4m8evl88QvcGDRVls4P+2MrJNptJ0MvrGz9Fc5P4nr/XkkL0L9Ppej3+sX8oT7p048jebbp6JfZFb2xWM/wmGEBVsnNbCVqbG8jp/xC1iP1TWR49a6JXI2ODhpu7I8luZwVpOSSfrdadKy/rC6kMf16fms8s6chej0gaOpXQj613XjoPFUjiLjj6tDYuhOe5ZW7aSaaYXZwTnG/enmYDxP11SIjXSt/wAlRz6UaXK2s1ru/wDhbdPxMjf5rkh+42pQ2Wj9HqpuEqpnY9LHrh37rVHq+l35fJeXbqMdD3WtkGqJrO3RZ3jbY8z08OoK1skXF0moB8MLpxX339d6wymnTjdxoe/40qEHGc/JS9oIo/JDsdVMVWeUmtvmsMp8B6/WVum+gsEzwNx5rXFlkpbSM/wqmJqoZG9B+tqkjhR28vHutaM7Si0GuvkkzRDf+Src5A6C/wBVQtqsi/BUztZ34OBR8RkJMrrvfPU3dK8uoJPSvPCQ6Yk1j4KpEWqyOqlnlmOUwkfQS5CO/HoqTtnOoI3/ACVH6o9b81Etd6zao9xVyM7VZJ3Dr6LHLqXX8lMknj+qyOk7wtJGdqJNU7uSDqT3FRJJXX4JTZR1WkhJfN5oVOYHdCom1o2Ck/opQpNBHimNb4oQkD2PogBdLSTnI8B+YQhRkqNnOaGaB6D1U81eotQhZrWfOST9dK6Ia6/r1QhIFNlcdiR9de9WZMSXAgbA/NShMjWykX3DonslIFj4fXkhClUa9LqiDjer3K7XD+IOdQPcoQsOSTTo4crt1oLJIvZPLD3oQuZ2k6h/lvX18Fg4jjA8Nut96ELTFlm54ySKGMeawufWfL5qELeObJSaQpMkhGx60hCuM6zvkLh8kqScg8vz6n+EIVI2S553/TxpZpX5QhXE1meTV/XT91ml65KEK4is0rMWsjipQtIREpSyhColShCEzf/Z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3889768" cy="2532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 descr="kinderhook sto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99" y="3897161"/>
            <a:ext cx="4480560" cy="296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http://pubs.usgs.gov/of/1997/438/img006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32150" y="0"/>
            <a:ext cx="2611850" cy="44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15340" y="899160"/>
            <a:ext cx="2637861" cy="3657600"/>
          </a:xfrm>
          <a:prstGeom prst="rect">
            <a:avLst/>
          </a:prstGeom>
        </p:spPr>
      </p:pic>
      <p:pic>
        <p:nvPicPr>
          <p:cNvPr id="13326" name="Picture 14" descr="http://www.google.com/url?sa=i&amp;source=images&amp;cd=&amp;docid=rkgzrO6InU3vIM&amp;tbnid=z9FofnuagjtfDM:&amp;ved=0CAUQjBwwAA&amp;url=http%3A%2F%2Fwww.nicholas.duke.edu%2Feos%2Fgeo41%2Fwea048.gif&amp;ei=imdwUv2NC8S-sQTl-oGoAg&amp;psig=AFQjCNEjhyWX5mRnSDu6SwOFirAn7pgrEQ&amp;ust=138318465026642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2" r="4010"/>
          <a:stretch/>
        </p:blipFill>
        <p:spPr bwMode="auto">
          <a:xfrm>
            <a:off x="3426594" y="4578418"/>
            <a:ext cx="2541069" cy="230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idx="1"/>
          </p:nvPr>
        </p:nvSpPr>
        <p:spPr>
          <a:xfrm>
            <a:off x="533400" y="56566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II. The Erosion Process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</a:t>
            </a:r>
            <a:r>
              <a:rPr lang="en-US" dirty="0" smtClean="0">
                <a:solidFill>
                  <a:schemeClr val="tx1"/>
                </a:solidFill>
              </a:rPr>
              <a:t>. Natural soil loss as a function of ppt.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339" name="Picture 3" descr="http://www.google.com/url?sa=i&amp;source=images&amp;cd=&amp;docid=SdJzirGimxgR4M&amp;tbnid=VryePI8pM7V1HM:&amp;ved=0CAUQjBwwAA&amp;url=http%3A%2F%2Fhomepages.abdn.ac.uk%2Fc.p.north%2Fpages%2FDrylandRivers%2Fdistinctive%2Ffig3.gif&amp;ei=s2hwUs_iD8y3sATluoHIDw&amp;psig=AFQjCNG20zgQ85hhZX8syZ82JQpVPNuhcQ&amp;ust=13831849473347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6400"/>
            <a:ext cx="5943600" cy="513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7400" y="763817"/>
            <a:ext cx="2961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Langbein</a:t>
            </a:r>
            <a:r>
              <a:rPr lang="en-US" dirty="0" smtClean="0"/>
              <a:t> and </a:t>
            </a:r>
            <a:r>
              <a:rPr lang="en-US" dirty="0" err="1" smtClean="0"/>
              <a:t>Schumm</a:t>
            </a:r>
            <a:r>
              <a:rPr lang="en-US" dirty="0" smtClean="0"/>
              <a:t>, 1958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828800" y="2057400"/>
            <a:ext cx="3429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20716" y="0"/>
            <a:ext cx="90123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chemeClr val="tx2"/>
                </a:solidFill>
              </a:rPr>
              <a:t>Effective rainfall</a:t>
            </a:r>
            <a:r>
              <a:rPr lang="en-US" sz="1600" i="1" dirty="0">
                <a:solidFill>
                  <a:schemeClr val="tx2"/>
                </a:solidFill>
              </a:rPr>
              <a:t> refers to the percentage of </a:t>
            </a:r>
            <a:r>
              <a:rPr lang="en-US" sz="1600" b="1" i="1" dirty="0">
                <a:solidFill>
                  <a:schemeClr val="tx2"/>
                </a:solidFill>
              </a:rPr>
              <a:t>rainfall</a:t>
            </a:r>
            <a:r>
              <a:rPr lang="en-US" sz="1600" i="1" dirty="0">
                <a:solidFill>
                  <a:schemeClr val="tx2"/>
                </a:solidFill>
              </a:rPr>
              <a:t> which becomes available to plants and crops. </a:t>
            </a:r>
          </a:p>
        </p:txBody>
      </p:sp>
    </p:spTree>
    <p:extLst>
      <p:ext uri="{BB962C8B-B14F-4D97-AF65-F5344CB8AC3E}">
        <p14:creationId xmlns:p14="http://schemas.microsoft.com/office/powerpoint/2010/main" val="27196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idx="1"/>
          </p:nvPr>
        </p:nvSpPr>
        <p:spPr>
          <a:xfrm>
            <a:off x="533400" y="3048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II. The Erosion Process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</a:t>
            </a:r>
            <a:r>
              <a:rPr lang="en-US" dirty="0" smtClean="0">
                <a:solidFill>
                  <a:schemeClr val="tx1"/>
                </a:solidFill>
              </a:rPr>
              <a:t>. Natural soil loss as a function of ppt.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339" name="Picture 3" descr="http://www.google.com/url?sa=i&amp;source=images&amp;cd=&amp;docid=SdJzirGimxgR4M&amp;tbnid=VryePI8pM7V1HM:&amp;ved=0CAUQjBwwAA&amp;url=http%3A%2F%2Fhomepages.abdn.ac.uk%2Fc.p.north%2Fpages%2FDrylandRivers%2Fdistinctive%2Ffig3.gif&amp;ei=s2hwUs_iD8y3sATluoHIDw&amp;psig=AFQjCNG20zgQ85hhZX8syZ82JQpVPNuhcQ&amp;ust=13831849473347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93921"/>
            <a:ext cx="5943600" cy="513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86400" y="381000"/>
            <a:ext cx="2961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Langbein</a:t>
            </a:r>
            <a:r>
              <a:rPr lang="en-US" dirty="0" smtClean="0"/>
              <a:t> and </a:t>
            </a:r>
            <a:r>
              <a:rPr lang="en-US" dirty="0" err="1" smtClean="0"/>
              <a:t>Schumm</a:t>
            </a:r>
            <a:r>
              <a:rPr lang="en-US" dirty="0" smtClean="0"/>
              <a:t>, 1958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62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photo1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8763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5638800" y="522288"/>
            <a:ext cx="29594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i="1" dirty="0"/>
              <a:t>s</a:t>
            </a:r>
            <a:r>
              <a:rPr lang="en-US" altLang="en-US" sz="2800" b="1" i="1" dirty="0" smtClean="0"/>
              <a:t>outhern Illinois</a:t>
            </a:r>
            <a:endParaRPr lang="en-US" altLang="en-US" sz="2800" b="1" i="1" dirty="0"/>
          </a:p>
        </p:txBody>
      </p:sp>
      <p:pic>
        <p:nvPicPr>
          <p:cNvPr id="4" name="Picture 3" descr="I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9"/>
            <a:ext cx="1676400" cy="238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459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II. The Erosion Process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</a:t>
            </a:r>
            <a:r>
              <a:rPr lang="en-US" dirty="0" smtClean="0">
                <a:solidFill>
                  <a:schemeClr val="tx1"/>
                </a:solidFill>
              </a:rPr>
              <a:t>. </a:t>
            </a:r>
            <a:r>
              <a:rPr lang="en-US" dirty="0" smtClean="0"/>
              <a:t>Effects of Particle Size on Erosion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5362" name="Picture 2" descr="http://www.google.com/url?sa=i&amp;source=images&amp;cd=&amp;docid=voktebFQ4lnB-M&amp;tbnid=4ZwNIybAimxBEM:&amp;ved=0CAUQjBwwAA&amp;url=http%3A%2F%2Fdlgb.files.wordpress.com%2F2008%2F09%2Fhjulstrom_curve_task.jpg&amp;ei=9GhwUrOzCY3EsATngoG4Dg&amp;psig=AFQjCNFjIn8Phf_QeHNqo3ZlciniJ7s-5A&amp;ust=13831850122299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5807436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10400" y="16764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Hjulstrom</a:t>
            </a:r>
            <a:r>
              <a:rPr lang="en-US" dirty="0" smtClean="0"/>
              <a:t>,</a:t>
            </a:r>
          </a:p>
          <a:p>
            <a:r>
              <a:rPr lang="en-US" dirty="0" smtClean="0"/>
              <a:t>1939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54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74"/>
          <a:stretch/>
        </p:blipFill>
        <p:spPr>
          <a:xfrm>
            <a:off x="2852011" y="2057400"/>
            <a:ext cx="5721350" cy="403860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368300" y="16033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tx1"/>
                </a:solidFill>
              </a:rPr>
              <a:t>II. The Erosion Process </a:t>
            </a:r>
            <a:endParaRPr lang="en-US" dirty="0" smtClean="0">
              <a:solidFill>
                <a:schemeClr val="tx1"/>
              </a:solidFill>
            </a:endParaRPr>
          </a:p>
          <a:p>
            <a:pPr algn="l"/>
            <a:r>
              <a:rPr lang="en-US" dirty="0">
                <a:solidFill>
                  <a:schemeClr val="tx1"/>
                </a:solidFill>
              </a:rPr>
              <a:t>D</a:t>
            </a:r>
            <a:r>
              <a:rPr lang="en-US" dirty="0" smtClean="0">
                <a:solidFill>
                  <a:schemeClr val="tx1"/>
                </a:solidFill>
              </a:rPr>
              <a:t>. Water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3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368300" y="16033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tx1"/>
                </a:solidFill>
              </a:rPr>
              <a:t>II. The Erosion Process </a:t>
            </a:r>
            <a:endParaRPr lang="en-US" dirty="0" smtClean="0">
              <a:solidFill>
                <a:schemeClr val="tx1"/>
              </a:solidFill>
            </a:endParaRPr>
          </a:p>
          <a:p>
            <a:pPr algn="l"/>
            <a:r>
              <a:rPr lang="en-US" dirty="0">
                <a:solidFill>
                  <a:schemeClr val="tx1"/>
                </a:solidFill>
              </a:rPr>
              <a:t>D</a:t>
            </a:r>
            <a:r>
              <a:rPr lang="en-US" dirty="0" smtClean="0">
                <a:solidFill>
                  <a:schemeClr val="tx1"/>
                </a:solidFill>
              </a:rPr>
              <a:t>. Water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6" descr="http://www.earthonlinemedia.com/ebooks/tpe_3e/mass_movement_weathering/rain_splash_NRCS_p0000003256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7156"/>
            <a:ext cx="4572000" cy="327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http://1.bp.blogspot.com/_DmNHio_hQwc/TDTk8_qnv5I/AAAAAAAAADs/ZcIi_-GbHdM/s400/rain+erosion+progress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681" y="3657600"/>
            <a:ext cx="5356319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93" y="541020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 smtClean="0">
                <a:solidFill>
                  <a:schemeClr val="accent2"/>
                </a:solidFill>
              </a:rPr>
              <a:t>Rainsplash</a:t>
            </a:r>
            <a:endParaRPr lang="en-US" sz="2400" b="1" i="1" dirty="0">
              <a:solidFill>
                <a:schemeClr val="accent2"/>
              </a:solidFill>
            </a:endParaRPr>
          </a:p>
        </p:txBody>
      </p:sp>
      <p:pic>
        <p:nvPicPr>
          <p:cNvPr id="1026" name="Picture 2" descr="https://encrypted-tbn3.gstatic.com/images?q=tbn:ANd9GcRcnGtAjymIrbsXtD7uhWB3a_KOI8spJCtTM7PLCCoi3BApNJ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212" y="-30480"/>
            <a:ext cx="3685788" cy="25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data:image/jpeg;base64,/9j/4AAQSkZJRgABAQAAAQABAAD/2wCEAAkGBxMTEhUUExQVFhUXGSAbGRgYGBofHRsdGxwdHyAfHxwdICggIB0mHx0cIjMiJSkrLi4uHR8zODMsNygtLi0BCgoKDg0OGhAQGywkICQsLCwsLCwsLCwsLCwsLCwsLCwsLCwsLCwsLCwsLCwsLCwsLCwsLCwsLCwsLCwsLCwsLP/AABEIALcBEwMBIgACEQEDEQH/xAAbAAABBQEBAAAAAAAAAAAAAAADAAIEBQYBB//EAD0QAQACAQMCBAQEBAUEAQQDAAECESEAAzESQQQiUWEFMnGBE5GhsQZCUsEUI2LR8DOC4fFyBxWiwkOS0v/EABgBAAMBAQAAAAAAAAAAAAAAAAABAgME/8QAJBEAAgICAgIBBQEAAAAAAAAAAAECESExAxJBUWEEEyIycYH/2gAMAwEAAhEDEQA/APO+sureLPfT9rxCiVnIZDI9re+NLcjaYef/ADpkKoFzd3X1NSZhyTnilx6P/ONdhJCX+p4O1OP01E2uqgc4OPW6f7aN1DY39+w1/d0AOi3Y8Vj8+dOpuzFP+965NVX0x9u319ftomxsSlmOerivUuv0f00gJJvbv+H3IQ2oyOoky6LlCBHkR7OLrjOo/wCPJh5ZXeE9TD+jrb/w18OnD/pjLcm/5dWdjluqilo+nfjRP4o/hKMfGTY9BDcOqJA/6e4pcen+mXmniq9M5nvG6NOrcbMPtzHHZP7Fe/rj6abKDlxUi7qqRjj786i+L8Fu7EowmU3QjY88P1P1NF2vEDfLa3F7dn8q41f8M6D70qmrYN/l00mhylz7W/lru9IktGFavQ0ta4zj76BM5GbdMbxear8tc3cJTlXn2qvzBfrWnIExzij7PP5OjR2OrNdJIlf/AGxv7Z9NPtQiKTFUvzWSvPNX++nEhixRZGHJWK7+639tC8NK+OHpr8s/rX5adMw8cZPtb+zpjJCp10riOPvz650/aI5JZimJc+xn87+2uznElw8Z9w1HPKHcAfzTH/PXQMk7W90kLM8L+umeLmsZAW3N/Js0LecHsv740WG8x3J9ihrGf/fGgAW3vWxb+aP9saNLdzH0c1+X7mmsCokcXDBj5s1+uPz07xEemXTIOssT6e/pd6bAOeGnKMzbGTE6uktX1APS5ONd2fHSg9L619emir+/PGtN8AlBhGcYxjO2Dl80i6TOJIVjTviX8Pw35Mzy7ufNSRndKoFEh56fv66I8lFfatWZ/c8QYSNX2zfv7fnppuRvC8tWGo/+D3duUoyOmce0uEbpHuOMnrpC+rQtfnV/out1yYMXx0SkxfJ+VXjv++iWnUWYOMvPo6gllZx9Pz018RLPmc4+xwY0dxUSJJy/sZ1F3p9XbGm7m/3m5OfbHOm7ceq8/wDD/wBaTmNROm5WCnP/AA07o+vP/Mc6ZGUDpELzz3PX7afKdBm3h9699ZjoXTn+/vrs/X/nNn5f304RycGfreH/AG0Ik984/b10gHjXbXdOg0c/rpaAII9+JHJ2NLc2wJDzF+vPp6aV+jeUzzS6Y7MgcnFN23d/29dZFjpnzSyXmj1C/wBQ9uNLdmD1dlT62H+2hbOzIhfZH07DR93GrzwnwecpWRZdCKX/AC0Jj+W3y366B02VmxbQRZVMir2Ec37e+th/A3wA3IxGfQylJFOMFV6rmvXGdSfhnwmOTbhNfxD+l6g8lHdKLb9daH4d8Pj4WUd3fnCF3Pb24sOpC0DCvr0mPV41nOWDbj4ndsk/EPEx8N17XhZPXXnnLpkvfoq7VcEYRx1d9U0YxetdzzubkjKcgql6bkiSQQBytFL/AIr8Q29zd3JlRjuMMiiX0+a48SWju3EeNM2yCbswimzKmPWLQWtSPOnOa751MdFSy6AeI24zhGM/PFp4jTJUs9+fRUKrWX/iD4Gxi7uzFuDUwp8rw9PN+v7atfEfGtsonOTLqlHEaosSU6+a+pz/AKfbVf4n+KmL5BxHpervS597PvrRNmbooPCbvV0hVyJV9D11P2/AzrqEpjZ7oOPq64/Ets3Ddjskdy5Wj5JdTZ5fXl1KfjspSj0xKQEc2nLXoyfydN/Bk0rIW18N3JTggpKI44pafytdaA+CRNrocyFSRz/01arko0/+G/HE/wASe5twgAdMYHQL57ccjdq+mrXf6Tbl/lEex1NoLSSaMOpdlJHlvg5Y4v19rOdTtuPVGZi66v0p+3mdO+KfCZeH3NwYsYTh1Qw8Lk+ppm34Hc249d3GZdmOmpVl/L8zWrl5JZzbi3IWiu/fpOqjRN5wn8qvf0pOPtp2zF6ivmLq37ONd2vBsyXlTDdeidP97+2k2APxMDKhX/mn99O3c+mQ+mGn9Nd3oykX011KdNZURo+vOrLw/wAHnLadweGg5ovP39tO0h0VJsvYy44x6VrTfB5w/wAPW5EkdbjlDAe9c51J8P8ACIdEUPlbVyyb7c+Xl+2pkPBRU6oUXFEjhGTzj1H9NS5Fxi9jfC7pA/BPMFB1J5+oZWV7Bn/fVlGbLonCdp1D182xjUfU5OGtQfCeDjFXp6g80U6Sq4z3YqFcIasPDbnk6hjbZiurGc9VHPpxrM3haWR0/CR3cbokolEWrCxuLHFKD9+NZnxnwLcF6PNEABoljqWzv8xxrWPiYy6M104vCxH06cS/mM+poW5vRnbJLj39fSVduLvWsJNETqejzbc3X8TcgjHpu7Eqsn54f76HuTfr6V7/AKY/vr0DxHwPa8RuRNybBRh+LEKSX8s+PKDflRt+2s18d+Ey2Z/hyL6VpBRKH68W8vfWlmEoNKyhSyir9/Uzosg82KKFe48Y+xxp/wDhW09O31P9gdB3rDzd6ye/GmQhT3HF1xz7f8HRd+FwiRc9Pf1zX7ajxKXjqLv0750Tw8HqAyAU+tc/voGSJSKeKHl9qrTWLWO3/Prqx8F8OGiXtKroKur/AE1ZnwnayhEOeok1wnflzpFdLMq7EnIn5aWrze/hlVScq7fLpaVh9tma833O/r2/a37abDdY+mO3sum83nl4fb/bUmEbo5ZFe3/vWYEvwHjoxGE4Dt1KLF/1DWfS6U9DVntfG63/AMXc6mNAwGhrpw9qavjuapJbL0zxfSH9v1NP2fD7k472LIwlJr0CSfof/i6TRSbLvY/ijc2YRhseVjOe47nM3ql1dL/pHP0XVTt/EdyFMdyTICN9TwdWK7HmUCqc6rfA76FtP644f31JntgV/Tf3P99OkJyZJh8U3owIdfljTl/ovpXvjH5aix8TPqm5uVkk9JMVvvXV0mozuDyYYt/bGiwn7jdj+R/saKJbGu65728fli9N6vp6fTTPC7nUSvkun8n+zp9CtBn/AHvGgDqDHLRz+RrQfw+7RKPXKJLg6kLzEu+OJX9tZ0B59h++ibLVfTnhEef0NAJ0z0/4Zsbb+DsM/wAFLIbnXEry2Ltz+YpHmLTqbseDZAS3Nnen0eY27l5ebhF5vDQr99eS7s2SdVoYbtyHPryflrf/AMPbfiYbG3uT25SKuCRm9MYlD1HrXV24DWM007s6eOUZOqOfF/AxntMalJCWIvAOOkzVvpnHGqL4ZtxhuSh+EnlqQjIbiU9PpQWPfuUa2+1vdUo7pEkStUchL04olUnpfRqtU3xP4dGvx4LKOOo56vMRGIywfa/oebRCfsqcPRH2/hm1Pa6jG458q8+5bRXN6meB8DHbjtglN0daIRz8p3c5v01G8D4iHmSC0oyUM4/lpur7qamviJSoYzjIl0sd6OKODqhKkee1Uc8aqyEkdnsP81uMixabwcq8+mibYQEP8vOcW3WOlxXS9qUrvpbexF9DzXTZHp6cDchaDuabHqvqkSwAJku+SvU8tcVoLryEdyACeSmgBfLTdfm5fp30ozabpjxz5wtx6P07Vru1txcrEbyNN9LYeaksu69tOx0g0F8MuqrwLFw9+dTsdUcgRIt7h0vFBEikXhj6lXenTgdZOK5vMY0Sunq/1D3r012MotO0yjwXdclDVpz6eunbXjNyMYxmCRoK921xXvTq0JtaGTnd4unBnTtucUpuK8dLV3mlM8+umO1FqUXGbHsi9zunpoMZFplOSVZF7Jwl/pWtCasmzkh1Z4Vi5HPvhxqw+K7cXw+zt7ketkWDyRrh4f5jHasaqfCE5SrbFbO7R2zb/wAvV38butgQ606ekLLekoo7tZ0nLJajgx3xP+GpeaW1PM+Yzqo1Bj8xn0b1nviXwTfhsxHampK/LFlR5aWhxhNehbniiMqYyqLTJiYvFxyVXvqO/GWL5IcfzMgbu0HufV1fb5M3xowXhvAL0sjp8pd835rx25NSjw8YR9gw/Xls5+mtz4zxnht3O5FhuPMuq45966rT1xqn8X8KITTzwxglECk5x7fvpqRLgin2yK/OeVsAXn3741MgnCdi/wDjjQ5eE6S89OAasA54zzom3FqmsK+bHl/2utN6KQbZg1hx9T10tRPE/EvDxkxssw04s5rHF3rus7JMEJEO+JTfWiz+2jSsJJ/Kmf8A5F19jWg2f4V3JSAISqgkPzFWxUHt1XjVtsfwgSjKD+H8223KUj5ISgnyt4kfc1nKUUhLik9IxmzvtyEzVOK45P0q9Wng/ictuUJQXyztvlj0sOl9Tzyfz99M+L/Bt3wu5e8RINIwlF6gkZLRyHcM6rZLRWXNr9T/AH1TaeUS044JPjd4l0S6YxqEB6Y0rEOpQ5v1wtOg9fUZ73x7f+K0PZ3ZcXf/AD99G2d4JcEk7W1XHatFslkSHg9yIrGVdCEgaUq88PzZ0b4Zt3ONlhKSn2/3r89bP+Hvjuwxls7g7YzOmW2tRGi0b83zLyVjNasN7wkZBuR29vcixPP+HHrFuydWVhLKti4xek+RpaOiPHGSWTyZkxZ/V/K2/wBNWO1J6fNyVn0+lat/4u+DbMYQ3tmjP+ZHjmstv/ijVOSzzYhj3C3V9lJYMZxcXQa//X0zp8tu4sjIY5zXP30KD984vk+v7d9O2xzRn9mu320iB0J8OXu+p6P++vRP4S/iCE913tyMSW1GMYdI0kmrUMdNOarJxd682JYiphJC+lXz/wA7al+E8XOD1bcpQfls5OO//cn56Uo2XCfV2es/4CctufzyiPVYN9UgkOMUDVlub7YAbrKL5iUy5WLGqotiY6lbfWznVX8L+O/4nyu5uso+bp3ES6BSjiUnF8NYxqfvbaS6hOjKYqQpEu7zVIjhvtrn/V0dva8oh+N+F9cural0b3zMGwlWJXxgznJk13wngpMqfxYEX5Om4Rfo9PSVV9rvVlseJJEYzW0/6gvSY9Md7ChDqTNXom54YlFZhJBznqvNgRa7nLnT7Aop6IOzsBueYIwR6pL3Ep8sa49TjUw3BZRI3G6FhStcBJBQz+tGmf4hjzmAB5bir0jTzir476Bu+P6opEfJVK29K1Vlv786tZB4Dx8OnzMmjjFI4PNj0urzTg1B3typHZqhe/vdr2rLrkZskNxndXj+V9H1fs/bTJbeMfMZefzHL3/TTozclWCVHeuhleXHP7U/vxffSlFwxCRWLMGcB66Zs7lzCIJi2y373+hqRLeqNuDh6Tud+cfTV0TVg+peVi9+Mnsnpp081aNcUjfrSFt/XGND8TulJOke7V25LTAdjGieF2PxKNrqSWCxI9s9Twfm+2nSQFvOB4bZix825Jcyu0rq+U7/AC6rvB+JkT/Elc5MWN1bDqotTJWPTU3+JPFbTtxh1XOFWDfMeltMHGL9tUO547aC5To9bEycD61Z6ZxxpLRo3TOy2WXV0uB5jbz6nv76HOsP2qgv6GCtSfDpP/pDI7setr0yCH/9vfGpcfw4jLcnC7K24yWWfcKj60LxqqWyKIvgvDMrWRtwf5pcf9pHK/T2utE+K/HIT6SKSYAMtwj1SrGZZH14rTPGeP8AxH0KwVHj04wHYPXVb8X8XHb2pdUyMqekusnHHNPbRsLoD8Q+I7e3JJvmBwJ13Sgdv29cayvxP427vyhGOHCK9KOXi9Vf+JbVbpG3lxd886jxkFvfOPplr3qjQYOTkdht/wCk/L399LRNrw86+Sbz299LQKmegbvj9uunb2kicstxjwOenH3zo+38bl4fbJzIVyRiTGXtcmRVLzdtcd45OEIk+knV1QtK58jxXOc6zX8Sb8psoMcfNebfNCqlfy89jvzrkhG3R2z5JRVldueIlIGT1ettoUtW9jQ3m+zTX3O/r5XGiS8K3J5eka+tiH20DekX37A+9X+et8I4bfkbKOG1rmzuXd/Wsa6Sz+efcrT42oZSwx7pb6Zq9cltvVEatOo73eMfmfl7apMKsk7UhES/LIUe1dRg5rP563H8P/Buljvm9Kq6PKkosZK4yeXzMhe/VjOoP8LfCIRmR3QWcavmOIRuyuHqLw4i861O18Cnt58OEY2cVOIlJRmjy8tVfHplI24oYsw//wBSoNwei4ijudNdMo2V1ejV8Gsh4XcKertk17f4n4Du7u3+HLYJ9e2lLRlxKv5WOaQ5z/Ka8X+J/Ct7w+5M3tme1SnnGrHs1Sej31pxvFD5l+Vj9ubfq3++u9bR3zVHbOP0dQfC7jdPLX2z++pUPE0tcFST0utW00c7JO5jpQw+vct/XnTJRw9K8WY/b1138Tt7WewaZIoxh5v276TBE3wniGG5GQ0CfK00PVT7WD+evQfgPxM39u3pLemcfR5sv+V4+uvNfEPma7lW+p/4a+mrX4D452pzn2/Cj1XxTIye451ly8dqzbh5Orrwbye301hYcdNZPS74H8jRPh/iEjudUgkMkJNE4kqiiYMDcjitN2PFR3SZ/TNgyMtnfHb9NG3dtBiv+ZT5siL2YlFOcd/bWKfs668rRLd5OmAp0lNSOexx00RV73jOqrd8N5lI9LynbILzwN9q41Knt8x6vmyNFWFVjzEc4rvqw2N0mVMxV3Wel797qvTHZ1aYmrM3KPTkiPrSLjlwfbToIr0seLow5x2s7cGpe9tEMWMVobRx9Chr0a41E3fDhmNlA4seWhLTPqe+tIyMGvA2ILK+/J3xdCZxj0r2NSf8TXqxeYllrhxVcVxqPueF3Kq47kY/MUk4jm88gtX2cVWpGzsbhPb64Sj5ooTE7nCPS41bwJRD/Cvhh5tzdrb2iumU6b7oRlm6/tp+54+TtzNqLCAEWc5Z9yW5KQf9saTVt8X8P+JOA27EYyn0RHqWJVP14x21lviG7OU/856AfJBaiHFR9CtZ4byXL8QmxLahINmcpYtSFnU2VcqxmuHRd34/v7VG3Hb2ea8h53/5RAs9wq8d9SXwmyRJQ/ziv+oy6YDfy9MKkp/qQec6Ebso/JKEO1bcNuOfQW53/wBzqqshshy3d/f80v8AEbytuJyOeYUVE7UBw8mrD4V/DUGMnfdzabemFkcevm5brL+WgbjOdkpyn3CUpPBzS1+XbWc+IeKxW3E73LHZzVGnVrDHdFl492oTnDbZzB5Zx6YtZLgJNO2T3vWG+PwnubrRKQf0gh9Mc6utu3jirDivtwH113bArBd3eHn24PvqlghuzMw+CbryBfNtJj+nVp8P+GR23Lb/AFJjP3dWcpW9KBeUotzRou7A6CgJEqabvvVBh+mhtgojdskhmvz/AN+Nd1F8R0slCSdsLrupDsjZnxHw8+knsQi28DGUffrjxf31HP4c2Zv4mzvSG7vdhfl/pZAKXXNffVbDxPUdIDAy103H6suBffUnZnCQMfxAG4o1Be9/RrDjHvrm6+Udfbt+yJR/Ch5fPstUmUFy8cmmeM/glmS80bknG4Zo9+9Oibfw2cunqj0i9UuiUy7fQELO13ntp+94VZSrc3MPliy45x0vNWflqLaeyukH4KjZ/wDp1vRk5/EjX8vS1ZV11ZDn++rH4b/BG5HeJ/gzqO3Evm5Bzbzd/ajTNuCtMpymxYfM0x4kUNVwcf31oPhHxafh6juRn+GPSXJemuMGaRO9Y1X3J+yfsR8IdsfC5wl/ndEaqMJTrzNFyqK1TXKd9SdzxjE/D2mMY/1WdUlqgpuPOLKcaJH4hN89M4XTt7gXAc2JBmvZOp9tQtrxEZkpRGGf5b7ma6nq7pqe5rGFYG7mxHyvVHqOXql1+rlfbg0XxniPxTp3JRlDpfmFk1mrXg5z9NCnuSpCSSx5qyA3Wfv7ahb+0zfLCU6TKlD2wU2OL+3Gq7lOK9Gd+J/wZsbpufh1szw4WUMpiRxXvFA99Y345/DHivDsjc21MeeHVKDwV1Vi/ej3deteG290ZSV9L+UKt7U1izK86Z4jeIzYrW5K7CaxzSWNxu+6ORzjW0eR0ck+JPR5HsQXiswY8+pZ+mpO1sBIjJwRln1GEh1uvivwDY3qnLohLyrPbAkzI84xIleUO+s94j+Dt+PXLanHdiRknJNsz5abQXGqU0znlwyRXvw/b3DpJSj1FRbLx/fVb+Og3ccUj6Eiv2dAlvzjOk6Xbz01Uizikv07aXxLdnI2+p/lpvOXzf31dGSTTL/wXxzc24SjEiEqVc8+7662/wAJ+Km9sRZMRJEFpqzGHjXk2xvW16h/+JYa2f8ADu/KextwOrqhul5eEX5SurNaznDyb8XI06NcE6pcDhx34ydu+nO81H+ZziqwNscZGuKzrsZWf6v6o4uiu7ZoM5UhM8q5sMHJgxZI59Nc6kzq0O35Iq1k5DgK+b+qVJ9td2G+H8Ol80UyICdPKS4ox66FuBP+Xyx9Aus1+WT2+mg7RJpqMq+WsSEz+eXjnGO+t4swk8snXIEaACRKCWdhrFJx++rLwfxOdkSZOKcSKrHys4ue/J6caqNrfiApY84Lx2w8abuRiSqqHhBss/LHo41paewjJrRd7nxVl1G4Vt4iSHplmy857Hv+esr4n+AJeaW34qxkvniMsPeXWDn9K1K8T4XrYR6sRSVbcqZ1m2Lh76mw3vw/+l8tGJRaZXkY3y+2oWiZPtiQL4J4L/DRYyl+IyK6Zv4cHvfUknqOB9a407x+0Qltw24l7kjoZOWMkbb7xyPJxxi14j4U7szdgVflYyIjto+Z9K73oPx74jhhsAQjDoJgDWBqTbXGOX8tPI44VlX8c+I2u1soQMSY56k7+0RxXtfGqaUOjAspU9VnA18vvhfa61KjCpAQyqdy8Z54PfNmNCl4fc/pkvr9O9pz66cUokuTbtg45wK3jLhO/pf00/d8vuvNxwDg5zop4d5uUUPbv7e//rTnap8r1UXKzpPKl85rP107EVvg55flQWkTK1d4xjvfto/iPEHUspeYK5yHp6dPpf71rk9yh6Oi8ZJXJvOCJiu61xonhPAD/qZNzqiOC81z65/p0WUrZGh8Qor8NfcgP6udLVt4fxx0n/8Ah/5WlpC6Eja8XK785OhlB6WMyLfyr1Hrn00XC9fRGDdS6RLFHItT557akwenpbgXiuZcUFd8Ojbcbq0p/ml5S/z5fTXK52d0YRI3hYAlFhyuP74e/GpMdpa6pyoyXTZfrV5s0RqNkZQm4QiOazRP78GMZe2i7e9KMqD8SbEMNkRLawKnqn5als0SSJPhkjUPLHnEQGPqyQxw8Zpazo+1vF2yjE7xPmfreY1+dUuoW3ChoeBm8SaLoGmjn8vXRYyeryn9q9Qc0yaXHesVqGzRfATa8SE3mxv5aKv3eTnHOpO94jorqvor6kRo/IsR9zUPbkK3bG0zispz751J8VVAhO8xb7t0elqP7cBqUypIR0r7mKc3XP79s6jb21ajGI8UU2DnqzjtnXIyJ5jXqduOBP6jjXHdkxbLACr/AFPbVXQsETeImWNhShyXfHlrn2+2okduEpeaKct9LIKMID+rZjtq53Yky4sePNFu6rNSO5z6ffVHveBY46rh8xbHqzkM/euznVxkc/JEn+D8LGUEZdNyfOleTmU5Mv8ASXR01caxqN4wlKIG1KEe70SaImVq+mPFMq6mtM+GXCXuZKSlsazG+Fq+fbU7aw114UvvVJ55kY5SrO1ot1WtUzCih+L9HRE3duMgelZHnhR8/V09QuELSnWV8f8AA+uG5PZTpgxYxlRKRLACeVb7c41vfingtnefwtsuMy1uvwwOqUpTum7cN1L0s1QfE/he9t7T0n4keo6pQrqw1mPzFY4OdaRbRhyRMRvfDN2B1dC+UZHcx5vyr9daf4BsCXaSg9XPqsTPc9+DvqXuEukuIXOVObt4v2apNB+Hpt+IiQovHB5oT6nu5r6aqU7wYJ0zUeE3xiMkFy5KRosvlF/TRp71+3Zf6b559M6rNsWVkgY9PVhz37/21P252JiLxhsT0bcl4qxO2sup193Q/a8RdX2u80/l/wA/XXCYuOaMdOaFx9Pp9tA34i/zCtZv3qkeeMf7afuW0iSYt1SIccmU0aM2F3dyOJBGwzH1zItavgLlxkNE3dvrEilc9NiXn/xoWzcunoSUayA2I8FF3XdsbznXZbvUdMqtzFjL0e57hWLvsa0QqIHi9yW1vRZsqkJBrN/TUrwG2SmQ3BkSsAsXuiX5Dt1aL4qPXCW3KXVdoooJmLXGaW8PqXq08LP8LYd2Ide5MiyIglxG6/8AWa0vIKNStjfikug/C28BXXLp6rf6f9/fVJPalWCzHUSBpaBSORv9jVv4eFx4SKvTcBVviFfm8eudNdqTbLEclyQecEUsbpqvTVlVZWuymGYDHzEbGm0FRVvPsaDHdiQZRlEkmHuYErtf2uk9NH8VskuClu7WVmTFAN5c3+WueJlAiHlWpHUEY+bGZScykWWfSnSAheLn+LKoQKfRu1M5y17XnmtVvjJpcSyPK1yGPKHFV/vqw8Uso2QXqYw6SR09g9Mq3++qr4jseWUJSqcjPkOoL9Ee2f208CZE8N4w8zwAfNHOUps49PfVhubs6lHiMrVj3uyu+aZdzlxqH4DZBGEXFoFq8/rjmsaKy6OrL9nFXd+bvm65y++ixAt34sjV8fT00tBZbg0banr6+/OlosKZtIzjUYUQZZoBk08APUl/Vzz20TZj1XNkRz5pb22rf9JDDNcAFOD6674DfOkg1KRkegr5l57BI7vtxjQ97qVtjDclgekqlpiBHGfaSl5Dnj0d4pD5wEqm50RLs81X5hx0/Ke7nUnrI3XU7gklW8gcxOzfyracaresOghJCYsepMdISZOC404Kr21P2N6qo+amEajTaDKSlVgrONDLjQXc3XpTrlJDhcW/LGMa4ozfoaftb8Y5Sy1yVbxmjm7/ACPXQdjbWN9VEXytd8+h5jtbw2caXTuEZlNRKHqKVpknK8cve9QzREjY/mivVJq7PyM+1v2fTUk46e1Y9bLaH3zT21AluxWMkbZVVo2hTzTx+/rqT4eTJp5r1L9+D0vHGosv+jdzyI0E76Xtl/Pmr+zrkFxLy5XtwxPTnOux3BeBE4cPrjmnNetmmb0eiaAvUouBL4a9Qx++mvklodDacS222rbzi7w/nUvtpy89SMXv0+rlxfmwmXPJ06ZszlHq6s4FAylIfLV+/wDfXdzYOrrEK5gNiIGBbYc5ATzN41p/DOVMr5fDodMmEi4XUekOQkUSRpfrWcuubO6wM9KUr1HHrV2np30bchKUgi56b6ZyzKOaCT2OPpXfRPE7EZBKEhQ7AdRwCuDB6ZUNNWZtJeCXsw8smO5+GddxvylUSYyQVqjNeuHjVb4qEGmnrxRWZJK+mup97Vx0FegGPipx6tuXmivydUTpr/V8y3fHH5aN4nchuJ0xnFCmI03xyVmP9OMt6uLfkzmgHifC7W/Gvxa3r+bB93nK4vt76pvHeD3fMyKkS6ujHlL4s5jh/PWg/wAQR6BL625Hl2/lazEOpAzl5mX8ro254eO5QMaIt58wrZ9RKHpqnjVWc/JxKStGc8N4sIxO4RvHaJQe7j99WWxugF1SdV9Q96oP1+zqo+JfAtyEr25SlCN+VG8Zq+6ZqtM+EfEcQOep/lOQc0epn31ZhBuOy63qXkriSZeLPvoUJ9KXCV2VTz/enOT076m7OyTjL8Pcll8scVMMsb5vFhefMehonTG4sZdMkbsD5lcJRTE5Kq+NDVm2wQmZeb5QjL1qkqvbH7Vo+0WdNDF5Le2TvTn6V66iQ3GK4pjXC1OKd/YKL51KnsCLkFDCIpn1OL7c9704lJBt3wsmSxO8epEu3slZv6Y1Y+C8ObmzLYZAblg48sz5Xn11Vy288Tl08KBj2B45074dPpfoA3flr5W7fe7037DWRnh9kS3bYzisZkMXKOFM3irtvDeibe7EhcZV26ekvy37ZD3e/Dxqb8V2glHxMYxTdOid9ARmd/RZY59Cs6rv8b1Te/SZxgc1gBe+XBWqukHmgX+L257ko/Kh1XKSMMeZWg/mrgKrkxoZ4mIV0mG0NzL1P/x7ZCuQq9d394nEWWaryESFW1GTHjP+nl78kRlHz4eoyXOWAlWa8qVjP76nINCj43clN6HKf/JLeMGcYzoPiN2JlYymLdFUxxaI2v10Hd8UyCEFOaATsq0Zqry3xqFLcOmTbJtIvZ7GD7dtJkaB+I8ZJcXETJ3rN1fF3pkdppchQGRqP3ySycmS9BGWTplG89uLzV3hOL0T8EKLjJ7Nipg+tn9uO+ihxGS2JuTb233Zt/fGlpm/Db6mlO9X3ef1zpaCzf0zkfMK5vyj02PmyXy37e+mbkGKTkzQ80uupSXjqj0+pVUeuqn4H8ROnciMvw3ckXVgW0gccX25NTfDfF4xWMWQEevqkx+XqDs5Dqi3hTXO07NVNVsgfEY2yYvXElRNSujbrMfbyx5/toXgPFtx2xR3GSpfljWM09Ivd1ceL22UHc28JHMHppHJUg7g03TVUaoSE0lLcjU546aMDUquw+Xu4EqtNoaNF4XelOKhL8OOIVWcHm819D9HuaLv7LEjEUbtoY3dSSvrX1r30LwG5IlGMUAKejFyvJXZ9u+pkvE/5sYFfiY6ql62cXj6cWXrI6loDuLkD0a5xEs4xnqc8+V0tjcOk5FG6z/Lji3krT7OmqctU98W09ihM1hdN8PuxQhGMoNDxyZbjecVz9dQWN2PFfiRSRUjGYg4wPP3vUjbiSjRSl5KtoAt4scmarQY7UYzDq+YsMXSOccHvZfppm3tfhqXj0Ch7U9ry1XbOqVXghDd6JX4b1DzHymcmMVxxj10WW5xIOlKvy5JDzn0G1Lv89d8P4v8Tbep88G09QfXs88a5Cd7axSfy9LRSCCS/wBRbnvde+mJryd3GMi2Y0DcImRq5RchwqVcWtD3NtUB86dV0882VSLTHF5abdNhCMFBvbLBMTHmr4usZ/XRduIrJqQPUl1HCSYnCPmqxc0e+qXozY9zBa6bKb5jYVjvXJIxXvqr2+qDchIgHRly5pxyemiRuEpvXKm27jYjkq65DBjXd/Y6bZTK5Kty2KPCdvUR9NNeibSCS3Xp83T0y7hfS+YuvXLw8S1B2YeWQRiwp6og5RG64wBdXQ32dc3/AB4iQq4tPoUXY1TZ9603elXmlKK9wxVZHFFuSs99WjHklawFmrRJJX3PV45yuf19tRJbULy9Lx5x5eMnH6Pvo/jJWx6QkdOFVJI82VlrPpemx6QpZWXC1bfK4RwkXIrdcaswedhNxYkunptRUlnDG5CpQmbXtV2mpW5u9eZses79RbX9Rd9V9+XDyZj+HnXTEvLTt8xlbVZL79uPtpx4GE59Ub29xlRePpCU+oUG3PN6Bk3w082HJYg3jnsXf3108PBrpWwvg9bDt3e+DVfMdpYrt4auF9R1N29XAZLPbGpMfiXWzdvrjJ/lIjhfWT8vzfLnJjV2Uh/+Dq0iSKtplYDm0wZ7Vom+XGUn5a81z6SARz6UPfRp+KHzJuL3WEKl6uMpxzqPvwlK7FEvIXnC8PV9L9SjVfIFp8E3XpltTv8ADmW1K6+/5OqHxPhN3b/EiZ6csgHq7k5OHIU9Xo450vCSlt7+1Jisepi9K+jVg17ccatf4mj/AJm11JLqjLFZIhAV6S3zLyS5eM6m7Q7pGb8X8QWpMuqXHTGTRQoEbPICdg+uq3xfjpSGL5YjdCZayyqmUqoz24rjXfiG0fiStsHs+mM9PlKK98d9DjhK5qqavLyp8pWa4utNMztsbv7PSedKkKHMmOS3pcUxavmuNO3CUUJYY3ZYMbPZerGcaZGDfmlG77JRZ34wW/8AHS24W9wZYrpLPUG6zXPZ0woEb9RqM+VLEttHBWGhbs/PQtjYOL8rnzYU5yXnj09u+pxscyhG2QPL65SN0exxpviNuJnIVQxkZlj341NjVgHwLLJAyHq9vppa7U35Z7cT06eKw9vW9LSyMz/40gYihXHbk4/LUjc8csQxyF8rVNfQa1Wk31t6q9s4T9b0Tbjdejd+yYf0z9tV19nMX/8A9+lDbi7am5gS8e+OHy0atv8A7nGW3HqDpC1TmSqnTwZbs51jdst6Ww5v0rTZeLoni49OT1R1LgtFKclpm4+GfHYx3T8RwyqOIuOl6cna/vxpfw38VNze3mSRem4GF8tPMserx31hPDbj9y8vrRzo0PEsUTlix/MrSfCjaP1Ek1Z6tL4tCMtuMpRXcuMar1px9Xpz9NG8F8UjuSSCWJUVKKlzXpcXHvrySXiZMimXlVjbxbb+upPg/i27szjKEkenp7Zz3xrN8GDoX1bvKPU/iPimo3LMvNdRj9bPTP3p0zbn5bl0tXfTeH1foebWa2Pj8N3E4xLjHq9OugeXhVrVj8K8cSFj5ctZrv0yo49GtZODWzZckZPBZQkRREGQXTdZ54yPtrriUhP8vcyucSUOxj11A/xH+YRsC4xfNar2/Uzqbt7kprBiRx9abfP7jfPtqS07QY3BkR3Kb4XNlUXaWdNcmm+KiDGuAuUuAoolb/KlGPVteNC2p/8A8SdM4AlvbqQvQ/B/ELinbJVPUSrgpseL9l0ycB93bjI6sXb5Whs4unJm6Hv74i7/AI+UtyJPbb4702e4IF4PrlC9OlOP4nXJisu1vTLlSsdLh4ND292MFjIkQch1RUH3M3/51pEw5CHtxZtLUPkq+qly45lVNJ/pznUv4f4XbjtxbCcTq8tyG+3UvSyBqo31FUjqLvxjYxlJW5R6fKoc33On2zrniNyhltL1GKOKr/Vl599aqjBFlDq3PKyhLvVV19l6LyneMbQ961B3mJ5mXy3cqtLL5/bq4PpoEZSsEjRK2cLjJzwS7Yp4PbU/w8xldSSbiV1adlBHnl4xfOh7Gc21oY1IxOskjtZfcuuk5u7xokdq6YosecN0v6ns8+2lPwsZzJwSPTyCxjbbcatM3Y92vTQ/DeIiloylcny9I/WotUnaWHQ0FC35l52osrr5qbzwA1gvtn00bZ35bcozojECJLqqqS6eS+rLY6kQnCfS7awrqTy9UbayxlmObxkqtcgdTKHklcqx5OrpxQ4BbNVQ0hkITWVQqVlNku13fmFzy06kbh0xk+S0pK83FYsxnj00Dd+GXRKHzIxrjkyl47WeroHSKhGXV5is1bkr2fR1dUBZfCdj8WZcYmS+Lx2sM1/fVb/Fvj5bjJipt/IV3IVV+hJWV9xj6S1f78f8P4fl/E3fLF4QyyTH9vTWX8buq9IJIHzHfplkKqikwXiVtY1ImsFDL5i8peBurzz8pnFnrp3hy41UoxSN+XmwvN4r3x6amS2Yx8sbl5rOoP7tVi693QicOqlyUntXChx/500JKhbjCSR/DlLqrpWlrK/X64DQJ7FqdRIwp6+w/Svy1J3B81lDhx8337FaqPHfEDa3CEQopt+Ui+g+2kxMmeM8dGIlkbqgsrjh4a51m/FfHAJdMInpTXHodjh1F8f4yW9NtovyhGqGuxi61W/h+aVPK4fbGrjFGcpEiXji2+lbVfq3paiS8NeZSL740tXSM7LCU1R/kR/OjT4HyfWn0zR+1aHCHl8vOafR7Y/L83XISyvFKIfQR/M1IBZ7jAtMGL/59vy1K8LAnKNVFcPv/wBvrqBfrwj9vV+tVWjbSjccZ7e3961LWBM55SUqjIitVL1ur++u9PoHJhv/AJjOnbzLc6Zd06ZK8J3rQ4Saea5+/wDz99UhoJHcwcPMX6V3+9aJvU9O2WLdWrku86hwsWyyS19EyfTUgn5Yq/ymfQ4v9v11IHYcfNXUGK4q/wC9asfh/wAVlDMCqmTP+3EivcvVds35V4yf+dPi8P5n1/tpVexxk07NP8Y+P/i7e1SE1WsqO295Lb2xrReD+O7G5tQ89ErL7lGT6v8AbXmDCTEtOqMvtXfT9qaEo9qv2z/fUPhXg3X1Mrs374iMvHYq3ZCrpUtL+xfHc1nPj3Xt7u/Ilf4ko7li588DK+j+imq7we/JmMtyVmISvJ5f6uTQt+0uUlCiXUyk3eOXjqrJoUKYnzWv9s1fiv4rJ9cKlfVW2J2cifQvj1OdSYfFdr8Se05/DFZ9npC31kVdmLt451hPh+6MoyvICCvrcfyxpxuMWceppw45Jcmq6Evmk9m32/EkgnCYQmuOqug6ulHGS+Tvq1izjJjRO8kcVg7fqWd/XXnp41D8NsOpUxTaf/tnVz8D+MYnt71LAlMZ5ixAGNPfuVm11LiCkrNV4zcGB1R3ECygUa4fKKX6/lqrNtCNj0yPmFQR56TJeMh2MVpvwvx3423uCRGCLVy8so4uN9VDmxxgbvUrZhFiscS/pMJ1VQvPD2v6aksZ4IbLWN1c7oWiQWpfo0/a6qS+IUyh6H8w0HMqX0+a6D66f4jw0Z9MnpCVqxKneMso4vPEs4NP35QPLEKq/PQrZw4G77PZ+umWNd2pZj5k7TeUrJLLKz7cafP49+Cy6YTm0ZZ4e6/Vab5xWq7f8VEhUiW3UqTMhzcenlK+uqz8TrlfObKjIfu9Tj27aO1Iy5JNaLeP8XbjJl5EyAEqKC1ydy+daT+G9ie5W7uTADqxOSVGN3nFd8dr15x43xcNmSSj1SjT0OC5EnKnsWHrp/8AEP8AGU96Bs7QbUIskKOpJRAGvLXTcarverXZ7FCVbN58d+IbUtzrmtB5Wk6NvJV9bZJpuudVm4kK/BAYMlREyxEv+W+nPq9BrCfFPjE5QIQuO24klDNAxjsOS++dVUPEbn4c4wk+al96bzn7/W9XVguU2vjvie1+JM6gizc9Ld0WXyf73qJ4H4vsBcqiB1BS583Ae3TxXJrJ9eLV4+7V8/nrkpj8t12Ht6n/AD0NHUT5DQ/E/wCI4y6o7Y9UqqcvmMW4+pXOs34nxTOUpScybv8A520ye505C+n65Gz7OdDcue0T9TH76dIlyscRac/M39Lz+WNM3nm/5or65x3/AOca7CNGPWk9KPfRZ9bkInrQdsP56CSLtb2M1f39dLS3ZluAzxnS1fYCy28XZwlffyv6507enUlQwdgMjTxpaWsVsAcRBHvdZv2/bS8KURL4VH6eulpapgLc3K6ZBzj83n650yB5y+az9l0tLT8AGW44cxl/+1VpbceQOO3ZHtpaWpA5LEabwRWq5P8A2flokWmuavnnGfppaWgDkNvC8DV9+S9cnHgvE4yLMU4rGlpapAdlMEVrprj3P308neO/yv0JFfrWlpaTAjbezUhi0V+vNflrvxA/DPpI/VvS0tNO3kBSki3ySr7OjdeU7j+ffS0tDQvIbZ8VPbZ9DRKJ9iyWH1Ko1P8Ah3xbcN/aJbiRjuX/ADJ5jOB46fTvpaWlSHbs1fhv4g29zc/Djcpu70RZ9VtXnrzWaKRw6B4n4zDb2J70YkokjbYSicrV4c/ppaWoUVZrKboysPju99V3IsXFHSSxXolX61reeB3NuWyTNuUfKPT5Xqv5m2+MlJnS0tEopBxJNtnmnit+W7ueI3KolNrjANduMBoW4DMrGOl+vb++u6WtE8kDIkSNK2K/XHroZu4E46mNff00tLRHRILbg4fdivfK66yk+Yem1X3b0tLVAPJZ8tnmznnTdyDcl7EeOeCtLS0mA2WHq7PP1P76UZYotzT5nNc6WloANubDebPvpaWlpAf/2Q=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040" y="1619223"/>
            <a:ext cx="3063135" cy="203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272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934884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74"/>
          <a:stretch/>
        </p:blipFill>
        <p:spPr>
          <a:xfrm>
            <a:off x="121403" y="4267199"/>
            <a:ext cx="3194588" cy="225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04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457200" y="228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tx1"/>
                </a:solidFill>
              </a:rPr>
              <a:t>II. The Erosion Process </a:t>
            </a:r>
            <a:endParaRPr lang="en-US" dirty="0" smtClean="0">
              <a:solidFill>
                <a:schemeClr val="tx1"/>
              </a:solidFill>
            </a:endParaRPr>
          </a:p>
          <a:p>
            <a:pPr algn="l"/>
            <a:r>
              <a:rPr lang="en-US" dirty="0">
                <a:solidFill>
                  <a:schemeClr val="tx1"/>
                </a:solidFill>
              </a:rPr>
              <a:t>D</a:t>
            </a:r>
            <a:r>
              <a:rPr lang="en-US" dirty="0" smtClean="0">
                <a:solidFill>
                  <a:schemeClr val="tx1"/>
                </a:solidFill>
              </a:rPr>
              <a:t>. Water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2" descr="http://www.google.com/url?sa=i&amp;source=images&amp;cd=&amp;docid=7YxJS0R7INjBZM&amp;tbnid=zQDCZ4swpmojPM:&amp;ved=0CAUQjBwwADgR&amp;url=http%3A%2F%2F1.bp.blogspot.com%2F_3k4d15i2OAA%2FTMcWeF0DXzI%2FAAAAAAAAFtU%2FtAwW5Z1C9JI%2Fs1600%2Fparking%2Blot%2Brunoff%2B2.JPG&amp;ei=imFwUrODBtDpkQeDl4F4&amp;psig=AFQjCNHlHyqR4IBKphRmXLv77Zc-0575qQ&amp;ust=13831831141609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6858000" cy="514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2000" y="1600200"/>
            <a:ext cx="1689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Sheet Wash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14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ttp://www.google.com/url?sa=i&amp;source=images&amp;cd=&amp;docid=v7oru-8J6jCQOM&amp;tbnid=QsNWr3KKS8ksLM:&amp;ved=0CAUQjBwwAA&amp;url=http%3A%2F%2Fpassel.unl.edu%2FImage%2FsiteImages%2FSheeterosion-LGjpg.jpg&amp;ei=G2FwUvGcGIS6kQeT04CwAQ&amp;psig=AFQjCNHmv6GPGTEgf1CqDTVY_qBGRDd7xg&amp;ust=13831830034600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21" y="228600"/>
            <a:ext cx="7620000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24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spcBef>
                <a:spcPct val="0"/>
              </a:spcBef>
              <a:buFontTx/>
              <a:buNone/>
            </a:pPr>
            <a:r>
              <a:rPr lang="en-US" altLang="en-US" smtClean="0"/>
              <a:t>A. Erosion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661" y="3379788"/>
            <a:ext cx="6400800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http://extension.agron.iastate.edu/soilmgmt/Gallary/Soil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7" y="-49212"/>
            <a:ext cx="48101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74"/>
          <a:stretch/>
        </p:blipFill>
        <p:spPr>
          <a:xfrm>
            <a:off x="5017361" y="-91039"/>
            <a:ext cx="4102100" cy="2895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304800"/>
            <a:ext cx="121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Rill Erosion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06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google.com/url?sa=i&amp;source=images&amp;cd=&amp;docid=Zg-Z-J1Q_b2eGM&amp;tbnid=YVlrO8jfegS5uM:&amp;ved=0CAUQjBwwADhV&amp;url=http%3A%2F%2Fwww.infonet-biovision.org%2Fres%2Fres%2Ffiles%2F1362.300x200.jpeg&amp;ei=glxwUrGoLYbTkQe0uYCAAQ&amp;psig=AFQjCNFFED9G_AulZrOVQ7kwY-VUynyPzg&amp;ust=13831818268335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0" y="3429000"/>
            <a:ext cx="4397350" cy="330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google.com/url?sa=i&amp;source=images&amp;cd=&amp;docid=G2d2GZm0KGTdrM&amp;tbnid=8uuJZvvi6Ipp5M:&amp;ved=0CAUQjBwwAA&amp;url=http%3A%2F%2Fmilford.nserl.purdue.edu%2Fweppdocs%2Foverview%2Fimages%2Frillb.gif&amp;ei=82lwUrXcDrPdsASs6oDQAw&amp;psig=AFQjCNHqaU8IU7oWLXq5OHU2h8rAVwILhA&amp;ust=13831852673262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28876"/>
            <a:ext cx="4667250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3361923"/>
            <a:ext cx="4610100" cy="3292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 descr="http://www.iihr.uiowa.edu/tpapanicolaou/files/2012/12/Picture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426720"/>
            <a:ext cx="4390789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304800"/>
            <a:ext cx="121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Rill Erosion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24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://www.google.com/url?sa=i&amp;source=images&amp;cd=&amp;docid=v7oru-8J6jCQOM&amp;tbnid=HdJKoldvorWjqM:&amp;ved=0CAUQjBwwAA&amp;url=http%3A%2F%2Fpassel.unl.edu%2FImage%2FsiteImages%2FGullyErosionPasture-NRCS-LG.jpg&amp;ei=OWtwUtvyEOjNsQSS-oH4Bg&amp;psig=AFQjCNF6YBN1B9ATmVglSHG7qq_L6JbM1g&amp;ust=13831855933548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610" y="0"/>
            <a:ext cx="4243493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geo.uu.nl/landdegradation/Fieldpictures/Gullies_AlSehoul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88" y="867005"/>
            <a:ext cx="4937760" cy="370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vro.dpi.vic.gov.au/dpi/vro/vroimages.nsf/Images/land-deg_gully/$File/land-deg_gull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88" y="4539916"/>
            <a:ext cx="3708934" cy="231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8726" y="286972"/>
            <a:ext cx="1860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Gully Erosion</a:t>
            </a:r>
            <a:endParaRPr lang="en-US" sz="2400" b="1" i="1" dirty="0"/>
          </a:p>
        </p:txBody>
      </p:sp>
      <p:pic>
        <p:nvPicPr>
          <p:cNvPr id="6" name="Picture 8" descr="http://www.fao.org/docrep/t1765e/t1765e2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572000"/>
            <a:ext cx="3566160" cy="232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74"/>
          <a:stretch/>
        </p:blipFill>
        <p:spPr>
          <a:xfrm>
            <a:off x="6995160" y="5356670"/>
            <a:ext cx="2126884" cy="150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20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google.com/url?sa=i&amp;source=images&amp;cd=&amp;docid=psumCQMXXi1c-M&amp;tbnid=0y3EJest9TUIEM:&amp;ved=0CAUQjBwwAA&amp;url=http%3A%2F%2Fwww.dcr.virginia.gov%2Fnatural_heritage%2Fnatural_communities%2Fimages%2Fvamap1.jpg&amp;ei=SBBxUuXTOfGpsATphoAQ&amp;psig=AFQjCNFSEQ7cv-TX6BvnUaHJvjXkMCX-hw&amp;ust=13832278489833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305050"/>
            <a:ext cx="8572500" cy="45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google.com/url?sa=i&amp;source=images&amp;cd=&amp;docid=anlZNcZtOcvN6M&amp;tbnid=yzzWGCNcTrpxwM:&amp;ved=0CAUQjBwwAA&amp;url=http%3A%2F%2Fecan.govt.nz%2Fget-involved%2Flocal-projects-community-groups%2Flyttelton-harbour-issues-group%2FPublishingImages%2Fharbour-infilling-c.jpg&amp;ei=kA9xUtq0J4nJsQT97YDgAQ&amp;psig=AFQjCNGps7dWjQ1LMrPwFO2fugcJ5QK8FA&amp;ust=13832276646907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83584" cy="328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google.com/url?sa=i&amp;source=images&amp;cd=&amp;docid=GJgHJFduqrTjZM&amp;tbnid=LjtdhNSPKLKOgM:&amp;ved=0CAUQjBwwAA&amp;url=http%3A%2F%2Fblog.epa.gov%2Fhealthywaters%2Fwp-content%2Fuploads%2F2012%2F06%2Flegacysediments.jpg&amp;ei=xRBxUrWPGNKysATAgoCIDg&amp;psig=AFQjCNH1WhkDPBzg4KkGRSLp3_9QS8D5ig&amp;ust=13832279734479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4" y="0"/>
            <a:ext cx="3762375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58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photo1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5" y="381000"/>
            <a:ext cx="9144000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3200399" y="36253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~3 </a:t>
            </a:r>
            <a:r>
              <a:rPr lang="en-US" dirty="0" err="1" smtClean="0">
                <a:solidFill>
                  <a:schemeClr val="bg1"/>
                </a:solidFill>
              </a:rPr>
              <a:t>ft</a:t>
            </a:r>
            <a:r>
              <a:rPr lang="en-US" dirty="0" smtClean="0">
                <a:solidFill>
                  <a:schemeClr val="bg1"/>
                </a:solidFill>
              </a:rPr>
              <a:t>         high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609445"/>
            <a:ext cx="347662" cy="38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7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nrcs.usda.gov/Internet/FSE_MEDIA/stelprdb104188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0"/>
            <a:ext cx="8503920" cy="684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71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457200" y="228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tx1"/>
                </a:solidFill>
              </a:rPr>
              <a:t>II. The Erosion Process </a:t>
            </a:r>
            <a:endParaRPr lang="en-US" dirty="0" smtClean="0">
              <a:solidFill>
                <a:schemeClr val="tx1"/>
              </a:solidFill>
            </a:endParaRPr>
          </a:p>
          <a:p>
            <a:pPr algn="l"/>
            <a:r>
              <a:rPr lang="en-US" dirty="0">
                <a:solidFill>
                  <a:schemeClr val="tx1"/>
                </a:solidFill>
              </a:rPr>
              <a:t>E</a:t>
            </a:r>
            <a:r>
              <a:rPr lang="en-US" dirty="0" smtClean="0">
                <a:solidFill>
                  <a:schemeClr val="tx1"/>
                </a:solidFill>
              </a:rPr>
              <a:t>. Wind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50" name="Picture 2" descr="http://www.nrcs.usda.gov/Internet/FSE_MEDIA/nrcs143_01169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71600"/>
            <a:ext cx="7620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17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457200" y="228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tx1"/>
                </a:solidFill>
              </a:rPr>
              <a:t>II. The Erosion Process </a:t>
            </a:r>
            <a:endParaRPr lang="en-US" dirty="0" smtClean="0">
              <a:solidFill>
                <a:schemeClr val="tx1"/>
              </a:solidFill>
            </a:endParaRPr>
          </a:p>
          <a:p>
            <a:pPr algn="l"/>
            <a:r>
              <a:rPr lang="en-US" dirty="0">
                <a:solidFill>
                  <a:schemeClr val="tx1"/>
                </a:solidFill>
              </a:rPr>
              <a:t>E</a:t>
            </a:r>
            <a:r>
              <a:rPr lang="en-US" dirty="0" smtClean="0">
                <a:solidFill>
                  <a:schemeClr val="tx1"/>
                </a:solidFill>
              </a:rPr>
              <a:t>. Wind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50" name="Picture 2" descr="http://www.nrcs.usda.gov/Internet/FSE_MEDIA/nrcs143_01169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71600"/>
            <a:ext cx="7620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jpeg;base64,/9j/4AAQSkZJRgABAQAAAQABAAD/2wCEAAkGBxQTEhQUExMWFhUVGBgYGBgYGBkXGhwaHBgeGBwcIBoaICggGBolHR0fITEiJSkrLi4uFx8zODMsNygtLisBCgoKDg0OGxAQGywkICQtLCwsLCwsLCwsLDQsLCwsLCwsLCwuLCwsLCwsLCwsLCwsLCwsLCwsLCwsLCwsLCwsLP/AABEIAK0BJAMBIgACEQEDEQH/xAAcAAAABwEBAAAAAAAAAAAAAAAAAQIDBAUGBwj/xABHEAABAwIEAwUECAIHCAIDAAABAgMRACEEEjFBBQZREyJhcYEHMpGhFCNCUrHB0fBi4RUzY3KCkvEWFyQlQ1OisrPCNUST/8QAGgEAAwEBAQEAAAAAAAAAAAAAAAIDAQQFBv/EADARAAICAQMCBAUDBAMAAAAAAAABAhEDEiExQVEEEyKhFGGBsfDB0eEyQpHxUnFy/9oADAMBAAIRAxEAPwDuNChQoAyvFz9cvzH/AKiocmrTibYLqvT8BUUMirrIqOOWNuTIoUaPPRP45lHvuoHqCfgKbHFsNE9si5jX8qa2+jF011Hu0ow5TjWVQCkkKSdwZFOdkKVyiMoS7jGajmlrbAEkgDqTFVGM400iyT2h8LAeaj+U00Vq4FlceS1mjrJ4njyzp3E9QMxj1/SorfHnhPfB8wn9Kr8PJieaja00/iUoErUEjxP5b1kH+OuqFlkT0hOnleq1b0yVE3B3kzMCZ23p4+GfUV5l0NcrmNkKjvR97Lb9flVky8lYzJUFDqDNc3U5aPGlYfEKQZQopPUGP9apLwqrYRZ31Ok0YUay+B5nIgOon+JMA/5dPhV9hce24JSsHwmD8DXNPFKPKLRmnwS81HmostDLU9h7YM1DNRhFERWbG7gKqGajCaBTRsG4Wehno8lFko2DcPPRhVEEURFGxu4uaE02BSwispI22w6KaIiik1tGNis1CaTNAiigs2CaOiTR1A6wUKFCgAUKFCgDm/N3MTjeJcbbCRli5Em6Qd7DWs19KeeVBdUZ1KlQn4CAABVtzdhCrGvkRqnUpH/TT1N/Kq9rCKEm0CDdQT8Lyf8ASvVxxhGCrmjy8jm5u+7Enhg2KSdwJ+MkAAbDrQHCYElaB/iJPwSDRqfMQB1kxr5mdNaYVMXKR+/xqi1dxKRPwKgwc6XiL3ASSk+BzQPXWpTnMjh92PhH87VStKymbTFiYNBckEz00E+s7bfGleKLdy3N1ySqI7ieLrUYVNxBFxPj8KjnEbR+EfISayfMXNRw7wabaSShIzlRUSSe8NDaEkCPCqxXPb2pZRA8VR8Jqfn4ouiq8PlkrN84/miZIGnWKYWvUfv9/rWe5W5iXinFIUhKYTIyyTMgb661o3m+ldGOcZK0QyY5RdMYoiacynpSVgk6VUlQ0aOKc7I0pGGO+g1/Si0FMVhzY0SlU6joBFah7kkhSE9uk5lZfdNjkU51vZPzqGTLCH9TovDFOa9Ksz+C4y80O6uU/dV3h87j0q2w/NqjqhAP+IfrROcoLViThg8nMGg6TlVEFRQB5yDUX/ZVf01OE7RJV2YdUsJMBJKhoTcyn5ipOfh5ctdynl549GXTHMyY77ZH90hQ+cVIHMLP8Y/w/pVNzByorCMOPKeCkIUgJTlgqzqSmde6cyja9kzvAeTygrskL7dP1gagZT3e0UlIvN4n5VFrw9Xq+5RLPdaSyVzEz/Gf8P6mg1zC0SZzJ6EiZ/yzFUXHOBqwqmkFwLU4FGySICCkEmZ+9T3A+CnFKWErCcgEkgmZJ/St8vDp1J7dzLy6tLW5cP8AMLKRYqUegEfjVNjOanD/AFaQjz75/IVI4vyupjIStKkrWluYIhStJF7UxxzltWGbDilggrCAIgyQTOpEWrYfD7b3YSjm32K5fMeJP248kpH5VYYXmpdgtCTcSoSLTe2kxUPgvCvpDqW82WZMxMQJ0kUrivDQy92WYklKFSU5PfJAsSYIymqyWHVorcnFZdOvoanC8WZcICViTMA2NvOp96zfFuVlYdvOXEKlaERB1WoJHpei4hyi40pmcQPrHQ2ClJTlJSpQMz/DHqK5GsL4kdCWXrE0l6qOJceQ3ITC1f8AiPXf0p08AxC3CwvE91LaVlQRrmUpIBuM3unU9KzXM3CDhOxzLzKdCzAFk5Mo1nve94aVuJY3KnKzMkciV0OI5qdzSUoUndI7p8wZ1rVYXGocEoWFDeDceY1FcvNLZxCkHOhRSoaEa/6V2ZPCxl/Tscsc7XJ6DTR0lBsPKlV5B6wKFChQAKFChQByjm8kY1/TVO8f9NNU2adx/wCRqRzzj0Jx+ITCswUibCP6pJ61Ut8Qbi6yPDIZ06xFepjyQ0rfojzZ456nsTVNgRcX8D+tKLCNbn1qGniTWxE/xEA/A0lxZO4I8KtF3wyUlXKJLjrSASoWGveMedqrMRzbhG7ZkqPRIUv00gU4RSPoDbhhaEnzSDROEq9LCE43uikxnLf0pZxQdCA6QQgtmwgADWqjG8rASQ6CekEVscDyIy4+J7RptYUpsBd41BPSZ+VDF+z760IRiHQggkyorPhAsK8GWWDlbZ72PFOqMdykgsYoAq99Kk28s35V0BBJOvx0rn44a4l5KQsqUl0oKSopIg6zOhSCZBtWudwbE98FXSVKV8iqvT8Lk9Do87xmKsi/6LSTuaNN9ifQ01gHG7JSAAB7ukDwFSXCkD8t67FJPg4mmuREinNPsgecVHU90A9aIu+VbRljwX0Hyro2Pxyi5w0gD61alKGsfUKNr2PermWcnc+VdMRjHWv6PZyj6wFLkpMpCGQYBmypOvQEVweOW0fqdvgnvIqcHxYq4w4CiB2YZEm/dHbZiIsZVEeE07wnE9pxfFry/wBUyloQZKsqgqRMASVnfbWoXDkH+mntffUbjbsQPhtUzllGXimNJt7x6CJRHpXM4pJV/wAL9zp1tt/+kvZfsV3MvH0P8OdSpbYdOJypbSrvFCMVY5SZJypknTyq0VxFZ4fglpABL2Hbi5EJdjqL9wUnimPLXCnz2RSZdw4BtBU+pkOaT9rP4x60rh2LdYwGDASMy3WkEKSTCFrUSdRByix2nekVeXVf3L7FJWsnPR/dFD7SMcV4pDeXKGmzc6qLiht0HZ+s0/7PHZeW2oSHEC/QoMggQQTJHlTHPmHzY9Z0HZNX/wA2nWpPJDc4gJEx2awSCZuOu1dsUvhK+TOGbfxS+n2J/EuJLVw4urOZbeMABIAsjGZQLdEjLOtJ9o/EO5hWwBC1KeJJJjKmAB5lz/x+FNzfxt1/MyW0tNtPud0SVuFC1JSSCAEgnv7ySL1o+NcKGJxOBQ6hWQMv5yJFwGo7w0k6da5YwUdM5La79kzslLU5RjzX3tFHyi92a3n4s1h3F+FoP5U/zstP0pp37zCCPNK1H/7im+BIDbfEllsuNNlbWS8LQHFJUnNscup2maLnpwrbwLwbKElpxJTc5SeyKUzAnQ/CrOWrxKkuNvdEFHTgcXzv7P8AgsvaBxb/AIfChKR9atLpv7oQA5FheSodOtWPG+IjsA6Eytv6LiOzmwDjpEyBM++CfCqDnxshjAGNEKBtv2bcfgasywr6QGlAhL3DkNyoEALSVm50BGaYrncFoTXd+yLxn6t+y92WmCx5VjcYgAZm22QgT73dUuT0u4BWH514wl8YVORSHW0r7VBQpIStQRYE6iQdJq3xPDXl8RxjjLvZrZS0od3Nmlkd2NwcsUzz7C8Ng8TlIW6QkzqAttTsHeAUwOk0+CMIzi77fR/yJmlOUZJLp+n6GNeO3SPwphehp5w2imToa9xHiSPRDeg8hSqS3oPIUqvnj3gUKFCgAUKFCgDintAKfp2IzDdF4P8A209Ov7NZZxj42Ow8Y/DQmKvvaCP+Y4m/2kb/ANkis9B/ZpkApLFz3o6C1/memviPKkpZ3Fz0gfMjf9KMTIt+VLSvw1vcmgCPiA83C8yikEBSJkgfeA6eFEePIRB7YGNrGfgDU5KjOk+F6ls4QFSe0A8B3ZAEeAy6jxoeSUeoLHGXQsOBcQzsF4qUezcypSQQUpKQTY3KcxPhrG9WTuMJRmREpHen571mOMcRRhnA6m7bycjiUkFSSk91cdIJSfIVXcd4z2SM7L6DmiE6qII8DYDxrj0qTO+FxRFwbxXiXnTBVJ0i32drXi0VPzknSfGR/qBWN4fxTItSlFYKt0kdZuk2UPwrV8O4w24AM6SrcXBn+6Z/Z1rsjKlSOTKtUrY+tFpJI6H9L043iVCQVTHUfnM0v6QmbJA6jvREGxCY60hawfnFtJ6QAN+m+tUWWa4ZF44vlDiccDGomi/pBP8AF8B+tMXJmQTM3n8NPjQCOpBHn67i389OtF4rJ3JPwuPsTcHj050EggBaZNoF7mZrq3EOYsGtxoJxrAKVLJUl1vujs1XN4iY1ttXHAiCYj1jfyNhQ7Py102nSdZnxNRzTllrU+C2GEMV0vc6o1zBhv6TdUcSz2ZwjY7TtUZM3aqlOaYzQQfhUU8y4dPF1L7dssKwyEdqFpLaV5lKgqFgYje0isxyjygMalz63JkKR7gWSCD493TxqdxnkA4fDrebeDoQMygEZDlBgkKCiLam0wDfao8Pn5FW01su36fsXPtA5pwq8K+028hxxKsOYSqQr61KiEkSFEJSSYmJFWuJ5hwam2EfS2QoKZkB1AUnQHeQR8qzHB/Zyh/DtOl7IXEhZAbmM205r1R828qKwJQAoLS4DlIBmUxIKSTFiNDB8Kyk9rN1LmvcuPaNxxpTmG7J9DsNuBRbWhf2kQVZTAJg/OneQeOMpL/avNsygQpxSUXki0kSR4UjBezTtGUOfSQnOgLILRJGZMxOfx2Aqr5Q5G+nYcPl8oGciMua0JMg5gATMabCqrLWPy72JPHFzU69yy47xhk8UCkuoUjPhznSrMgABMnMLWrff7UYMEg4zC/8A92/Hx6R8/Xn3FOQUYZpbin0rLfZynItP9YsNg++d5+EWqefZahRtiSADBHZEaWMSv4GknJSilfA8YpNyrn5/wWHBOOYRvDYlKsSykuPYsplxMqzLVBF7ggiPOj5v43h14VDacSypztsMciXEleUOomUgk2TM1nnPZ+E4xrDduSFtLczhABASoCIzblQv51bf7sW4lOLWJiDkTGsbK61iaUk7GfD27+5N5743hnMNkbxLK1l5ruocQtUBfe7qTNgDPrTvHuY8N2+C7PEtLyvnOEuIVlSWlpJVBkCSNayvLPJpxP0kHErQGH3GBCZzZDGa6oAPSl8z8mOYVgvpfDiERmBQEkAkCQQSDci1PHy9k2+e3f6k5ak3S6Vz/BocLzFhUY3GvfSWezLeHhXaJKVFKTmCSD3lRsLyRVd7RuNNOpw7LTqXFBwvKykHKnIpCQY0Uc+hv3DXP/p2Xa/kRSk47+HzOnnrVoQxKSk5Paunb6k5TnpaUeb699uxJUaQvQ+VMjFHoB8/38KSrE6i0+lvOvQ+Mxo874PIz0i3oPIUqkt6DyFKryD1AUKFCgAUKFCgDg/tE/8AyOJv9pHT/tIrPEVo/aDH9JYn+8j/AOJFZ+Bf9/60wCf3vUjCYUqMAbST6022gEwNfKrHDYkBByGQDBVaCegj8KTJPSh4Q1MdQ3k0MX1tNJUz2naIkpzCyhqkmRI6wYNU7OPC3VmTAylKb30Tp51fIPeiD87EjTyrlbb5OmqITPJzbQgqU6tY7yifeIklIHiNjN0+NYF3hoaddDneS0MwjRckBF9gZk/3SK6g9xLfKo5RFotAmdekCsHzhxFtzKEJKSpeZU9IBAHROZajHU1sW7CtigRgHFILoR3JImwE62/lRYvALaCSsRmmL/d1q8xuLKmkNhOVCBA707b28SfWq7EcQKn23F6IKIGwCYMRVE2Y40i35b4lnSULlSk3BnVPj1g/jV0VgHT9/CsdwLEH6QD98qBjxk/jFa8+VWi9jnmqYZxJ6fy/lTf0lXQUCaGbwHw+VMILD6txQDh8aTNDNQBv/ZVxBQcebiQUBdrqkKCbeHek+VakcX+k4PHlSI7I4tmJnMG0qTPmelYr2VL/AONIjVpf/sk1e8vJ/wCD4qo69tjwD6GY+A+FRmty2Pj6oXwHjjiOCqfSkZ8MhSUAzlVkAAzAETqbeANQ/au9DGFB99bil5dwOz7w8gVCnOVMarDcFeeTGZHaqAXdMiAJ07ulR/aVwovFnEJEEYdxxyVEgIQWz3RcT39omKP7jVx/n7F3w3jxTwj6RkGZtopy5okoPZAzFuu8VXex/HSw4xAAaKCFTrnGWI2jJr40wykf7PrIiyVX8C+J/D5U37H1SrFBJI/qrmDuvbyorkXoi55h4z2/CVP5MoU42InNAGLSiZHUCY8Yq6w+PPbY5ORKexKFZpMqJYSqVDaAALbCuP8ANnF2cQ4jsMMGAgLCgI7xzjKQExEQT/irY+y9ROGxpVMqNzcmS1En92is07WO2lsTMXxhf03hbpbGbEYcpUmSAntFNkkG8wetX6eNBPEFYUpSkDDodCs8EkuKTASYHUki9cZ5UcUcVhCpRV9Y0JJKoEiABe1dM5naVi8S7w9CGEgsNvF1aSpYl24AHl8zQ1QbNtfnJG9meNKnsazHdLrrmYSDKnSmxBuIvNP8R4up/hOLeeCUEh5oAA5TleLaDBJMkx61U+yXDZMXi0btjszGhKXSk/NNqncYK+I8NKikBxOK7NsAlKD/AMR2SSoSQe6qbze4oa3BPdt9/wBzlyVgGQYPgP2Yoi7MmT+FJeQUKUggSlSknzSSD8xSQpXx8PwmrEBRV4fn/L5UlajBi1vCgSrx30/lSHc0EbwbTJ+FAHqNrQeQpVJa0HkKVWGAoUKFAAoUKFAHC/aBH9I4nS6kaj+yRVBAvYfD9/sVofaC4kcQxN7yj/4kVmyZS4u8NoK1GSbDQR57Vt0rNSt0RcYVuKDDWpAzqsMqTsPEi8eVOcTV9HymTkQmMosTsBa3UzfSpvCX2WGQtxWVx0docxlZB3jeRtWG4zxPtnFqBOUqlIOwiB5Vyu5s641FF9wBwdo8gnUoIO8RI+EA1rm3JVAE3kkzewtXNOCYg/Sm1aSoCx2jLvXR23+skmyRPzpZqmanZXY1RRmzEmFKOk/aO5mLR8Kw3EFhTvhePnFq3HF+0CO6OgGUZiZF7D8qwOK94E7n86aAz4NDxZAQgpIvKY/yTp6Gsqtc1dcZxBORUyFJTPmmUn5GqM08BJ9iTwxUOtn+NP4it+T4Vz1gFJSuDAIM+RBreFBOq/heqxITQ4XBv+/npSQtPw6X/wBKaU2Op+EUoC2ngNPzm/jTExWcdFeG2tGFjZIPqSfmQPWkoWBsNfE+tzpR54Gl/ICsNOm+yZKi1iCAkHtG+htEq93wmL6xV5zvim8PgMRZKCtC0IEAZnHQUyPvK7xJOtlE71zflrlx/FoUplaUhKgDKlJvEiyQbVZu+zTFqup1kqFpUpavmUzU5K2Ui0tzccrtTwxlMSDh40se6R+/Oq3mHGNngzjoygO4VKUHcqcSE5dOsW8Da1Zg+zrHRHbNXkWdcAA8QER/rSD7L8ZAHbMwJIEridJgpgGN6xpdwjJKjpHCsMn6E0nKkoLCbZbGUSfC9Zz2Qtf8vSuIUpxRJA1gAajUa/Gs/wD7ucbEfSEREf1runlEaVB4nyhi8G3nOIyNBQSezddASFWzqgCBoCfKigVUVnPCcvEMUlIACXEwkbAtINgLJEkn1rpvstT/AMvRH33eh+2elYJ7kd84hLGdtTq2u2UpS1qgEBJJOVVs0pBJk5T6T/8AdrjQBlfaB8HHB8ITb0Fb0ox1Y9yc1/zvEACyTiIAI+/ER0vXUEs94nLeB3oTMSe7IvA1v13vXJk+zPGAmHWb751iTeSYRJNLR7NsaBZ5oGZs44mCNI7uorGjdrZp/ZzObiPd/wD3n7x/Efl+tXXBnEFeJSAn6rEKzzbKChLgVERvM+BvaufI9muMHuvNJmSYcc1ufuydaQj2Y4y8us94d/vrJUfE5O8PA21tRRrabbMdjXs63VgEhTi1pJJEhS1EEeEdaj5fKegUmPCfE7b0tSUglIkgaxa43nQ9KCVAXEwSTG2niKouCcnbY0BMCPXLbpe5+JFG82qDKzoSbTaInb40tSgTomZF9Y08RI39BTT8Qe6ASD62+6bz5jpatMPUTWg8hSqS1oPIUqgUFChQoAFChQoA4bz+wVcRxMfeRt/ZI3mKqU8HLjbjRXAXlzZSJhJk7mBMVc8+OAcQxNhMouT/AGSPhpVXgMcEKkwUkEKy3MHcRrGvnSytqh47Ow8ZwdpxJCiASQAAZJAEAdAkC1hWD4twAMqUFvJsDAAUTMSAYEJnxNdD4nxVDK0tNhIUtBWpepyWCfEFSiABsJqdydwXC4ptS1hDpzLQEKglKUqIKzvnWRmJ6EDauRz0KzsjDUcl5awxXiWwNjmPQADf1t61t8QSIyryiYJF/hvETBrVr9n6GHC5hkiFC6Fd7xGUm4/elVWMbS06pLyC2sRIMaHQgJJBTQ8inwasbj8y74FwtBbS6XlIcMobWkpED3Zi95nXoK5BzdgewxLjQeLwRAzEG2+W5Ok1veZOYW1/RGGyptKQc6gMpBmzgIMk6KKSIrBcw4d3t1F1wOrWM2cfaEWPwFGK9VseS9FIhjEJWhKFkjKokQJsdRM1ecXdw6EsPN4drKqQEq3y905gLHbW83vWUJoFwkRNhoOk1fSQc1W6HsZiM6iYgbAWAGwt0rbYMhSEK6pB+IrEYXBrcICUkyYnYeZ0FdBabMBIAv3U/IelUjsRnuIbakwIBNJUTMfh+/3NazhPDm0wXQq2loBEbbE1muLY9rOUkkLCiNLEdRoD8aXzVdAsba2IobE7i/x/d6JtaT7uUmSCfEa+dVvGOIhDZSlXfOsbXvffzFV/LvEQhKkrIiZE+Oo/D4mm1WDxtL5mlcNtbR0H5n1oMpBO+UAqUTFkgXJINrT0o8Ewp1xKEAZ1EXM5c2seB8K0XtAbaweCRgmVhWIxKkB1VsxTOYmB7qZiB0mlnJLbqEFIyTDpWhKiIzidSNRPT99acQmY1lUACdR8/wBiiS0IiSAAIGxtETJgxEbUrKTe4tuqwm11QPK/pT0hNT7iVnWSBsRJPltajUyZvIiDc+Z2m/gJp5ACUkyDB1UdJ10MHrG3rTKHJ+0FdE3ME794QCes0UGp9xbrsgFahvcKJMlUqud1EzrTcpBFz1nw6RJuRUlZIAz5wZ7pmRA2EnrGh2pgPd1SAAvvXgZQNhrIF96KDU+4HNynYTYk+tj8/KglsxmNhIHvSZI8IAt40tTiiQhAKFgQbEkjeD3QB53P3qJaAm6SvMY94oJKjrBSfkZ+NbSDVLuJCTItEyCYkDbT0tTa/ugkqm8RG/qTVrgOFqWkFIe7SLEhKUDzgKVOsSO9GkEVNwXBnQSFFBbOoJSCU2ugpGcHXUDyopGa33M6DtKUgTrabaWPWjSo3N7aEDrtaYnzmrvjrbDWVDSQImVZbmdpJuQJE5TrrVVnSkRmAmM2UDXWD9nNroJF6DBpxBABJI8FJKPGAd+vwo3hCSqQZ0IJgHpcX85jxpQSAEqJzJPdISv6yLjSCoeREWtUTEKUomFagxASVHe4zT49aAPUzWg8hSqS1oPIUqgwFChQoAFChQoA4X7Qkj+kcSSdVI1P9knas+luepg6CYnW+t/9K0PtAaP9IYk/xIFot9UjXf1mqNLIBgWv4/ONd9IoGIOO4f2hBzlJgJkRcJIIB/hEDwqqd7fCAOsurzdpmhPujebXAJgbTOlaBZSIMi4CogkCdBlNgP50MS6EYZ1wuxkWx9TIlwFYVBtpCZ1sRU5RVcFcc5XSZ07h/MCHWicwC0AB2YhBIkFU6Ajesd7RcYhhuFwtyfqlZocSTchW62SN9ZjzTjMS9i1urxeEQpPbpUFhKkrzAiFDKblIkCYMEHSKh8R5axKkpUpYcVlEpKpKQBYSTsLRXHoipJtnenJJpKy04PxjCuwlxIQvS5kX1IJsPSqziOLbdSsgBORRKSfulRiw67is5icKps5VpKT0IpLITPfzZYPuwTMGNfGK6FBco51kae4vEswoiYNiOhBuCDSwsFfaLCfeBKLjN1sNB+tGPrAhIHeHdT4ybD42rTcS5HxLbeGKWi52+VIykLTmUYHeHumTGu1NqrkNGq2vz/RM4VxFGIkIzgD3hA/wz70iJsI0PnV9wRSG83bNkpmR3co8xmMj+enSk4FikNtlpsZb5VzPeX0JIBSraDpeK3PLXBC80t13KEkwmIObqSeg0t0rZy9JBQqRX4r2gYbL2KWsRJsAUImfVV/xqjTyjisYvtPo7yGiZykXI8CqEAmdSIHjpXU+XeUmW1dspsT/ANNJvlGx8zrWnWnb9j0qEY9SzyqO0TzZx3k11LryG0NhTTXarabWXShOaMpWffXEqMWttpWPWgiNQdf0r0xxos4PEJfWQhBbUFG22Y67klXzrDcrciDiD68biEFvCqUVNt+6p3+I7hHjqdrU8ZO6CVNajk7SlrGWZ3vcjyNWHAGSX1ZycyU7yZGmu2vzNdve4Y026EMNIaJSrLlQkQEKSelwbiN71zriuDDWOdCYzK0NgkhXeIvtIqsWmTk3QMwFwAb2zEAiDE3IJ0JgfLdsOHcKA6mBv5CTfenW2TpAItqdQPPUSfOnRh94A1jzjSQDanIEJea3dBjdJSZub23+dH3/AHcwj3iBJB1vAm4mLxEmpbjRAsEz1gkDQnUa/wAvKkqZXcZ5B072UCNIt1uTvQBHgiwF79NB/DoIiJI3pLmc2JyzvIHgNCfhF6ltYaLdxVt7RYG+5PnOlF2UdBlsJ70EamctvyoAVhcOnKQqQ2QM6l/WKmD9nszKZmB3fOnl8Fw4BW4+SLABACbnaL38LRUVGHJMibC0kkDyzRfxpX0c/eNtIN4HoY/GiwomYnE5khDRPZgCZJQopkTeAVX6qPhTS0IIlsACyQPrFuwRJjKMoTqIjbU61DXgRIzCfKZ16zH7FKDI928Te0mdZGb8bUBQttQSoFSEKTBBV7ySLkSEn3iLQb96j4gsSooQlCQbBSAgk6aoSAI1vNNhlM3Nzp7oj9PS9OICTIAItrcqnr7sifCtsKI75XaQkZsuUpuE3+zJITvYEaz5xnGQQRmB1n3dPG0k1ZhAiO9AMRbTS242+GlMutpAJCOpGbNff7Rv8RWWFHpVrQeQpVJb0HkKVWigoUKFAAoUKFAHEufgTxDEQDqje39Wm1ZsN9QPnHgTeun8f5O7fFvOLWlKFFJAAlVkJEnQA28afZ5NwyE9xAz276wFn/Ke78qm8iRVRbOXYTDlYAQlShAskTM+nreq7nVgtsIBTBUrQ2NpgZdNz8fGusY9o4Zsqex5QhI91DTbenjf8K5bzriC+5h1JeLjTqgtOYRCR4Rew1tNQll1NI68OJK38iIrCBpCUquoJA/P8SfjVDxDEKB0I8d/5VoOJukqPj8YrM8Qbv7v/qPyrUd87jj2GcRjlL95RUPG/wA6Tw/hLr5UGUFWUZlHZKeqjoBUjgHA3MW+llvuk3Uo6IQNVHwHzJAroPFcY3h208MwPZpziX3XVBKQkj3nF7FVvIFIFzZnLTsjzt5v1DnIXJuDVldU6XHEgjIIIzj7QnUxEDyPhTPM/CXcM2h/C4xy7qhIVkSldigZLXNwTBggAk61D4RyU+zjUBrFSUgLzNhUHKZIgWKBI94ic3gat+fGgtbGGKlIbdxT5Vl1yw2VCDaMyj5VJv1clIvstuxS+zzBqfcdQ8juoJW4tQuVHYzqTXXuFMB4pAEMNRCRYKI0HiNz6daoMNwQsNl3DtqU2kAK7SStSREqTuqwFz06abLDuIDbYbIKCARG4O/nWNuTt8E5JLgmOuxrRsLkk7WqrxGIlRSFCJ1/LzqXglwEjaTenUtybjsYj2q5C5hu0GZDQdeWjVJCctiN5n5VtcHiCSSqA2QMnlH4VhH8D9PxWNeN0IacwzA2KhOZf+aUj1qh5j5jxrCGChJVh1NNnMIKroEjLEggjWsW72Kyj6VE32PALyij7Ag/pXJeYlD6UEk5HBEE7HMQJG4J+RrW+y3FOvsYpSzJ7UkK2VKRIHlHzrDe0Bodo2sqIcNlm9om/pFVhsyTRPZdKk+8m/QTodr6TpTgkEkk3vp6dbUwxYBIIiwsoxpa+UfGYtTiz5nXZ0/PKRFWICzlgd3YbfmBSgq9kiNIkgTQS2FQeptCVfC4B3pAb8VT4pNvK0CsAJ1UgpiNdxr6wRab0ht4mYKjJn3hpvfSKcDSYMnb/trG/Ugz+NLLXczkg7ZVJM/+ZSkfu1aAwbaidZ7wHproPKicet3ZEb5t/ICn3GUx/Eb2gepCjS2lAEZTBMp0BsRoAVWnw/KssCE2gz75UZ0zE7g+E/GL71LSVAXSBG2h+EH4SNqWlxETmub92Pjde37NJPZmCJVNycyRHpJBvvRYEoYhAATJgm/d7xHQyrXyo87JASFqTuDlQPQkQPC4qKSgaJNxB0O+ut/I0SVJkSL6EBCI13IFvTprWUA3iCmO6VGNSVo11tHXpTKsCSknIs2N5kaC+tPqUm2sRA7oJnytb4UXaDLcGSdRA00Opy+Q6VoHpBvQeQpVJb0HkKVTCAoUKFAAoUKFAGV5j5nwuEUe3cykkACCSdNANddBesrz17SmcIMjEOvEW1yp8T1PhVDzvzAGOKYgHFKbCFI+rQFLUZaQZjRJ8RFYNwsYh2MMw4t1ZOUvLzea1J0ShIvJJ+VcjvU7O6OOKSZA4vj8Vi1hx9Su/dJX3Ux/CDAjx+JqZjccC5g2hlIaShGZKswNwDtYx0kX1NQcdw91pX/FzmAScoUFEIMROX+rF4jUdKseE4KQl9TQCSo9mJ0SkEyJJUb3JPhTUisE725JOKcgm19hVDxLFfZKgOoQJPqo1ccUxUAnfYD93rIOXPnTRVsv4nK4RpdTcco8ZbYwa0NCcQ6tRXJ+wkDICYs3KiT1CVj7QFV/LOBdxeK7NvM8p1RUonupWb5lLOoQATpe8CCZqLy7gFPZm0EAauHdUaInZOvwNdOaccwmBQnDgHHY9XZogAdkgHKAI90AAnwudqm2lJnOo1Bfn58zQcJQlK3MLhlyGQn6ZiQACV/ZYb2T5D3R/Eqay/HGQ5jsCgiSt5MXIOVbpdd0/s8iTOyzWvwmAbweHRhkHutgrdXupZF1HqSb+iRWV5GZVi+MvYlfuYUFKQLpDipSEg6EgZpPVI2ikSuQl0mzrqjasjjycOXFNiWlSVJH/TUdVgfdnUeta1elUOOHfOkHumbW1NNMni2K7hzIW4jLJQYUdbmLHxqN7R+ak4FpIRGeRA8N/lR8Gx6m0qW2nO0FGUAiQZiUk2PlXF/aJxc4jFrJKoSYAVIj0Oh29KyCvYeSr1HeeXGEBDXZmUZE5TMhScoIVO5Iv61mVvJZxS8C8kEFRcwyjsFyVInwOaPUdKy3sz50dabQw42t1AJ7LJdYGpTB94ax008tT7T8CXcK1jW5lsg6ELyKgz4FKgFDxp9DibCSm6fU1GDYOHbyoQCdgLTv6muR+05taHx3YSgpWTprmt8j8a6tylx4YrDpW5AcbADuwzQDm8EqEKHnG1c+9qPFGnky0086Lo7UJKWzlOYgKiVxe4Ea3rU9xdNbMxrWLdbACVKSAO75HpO3yiiVxJ06rJ16b67VFBVqoQdx08KAr0Ek1wcbJB4g7rnPy/SpfC8aoryqUSCDoBMi/S9garKNtyCCIkXocVQGpDZJ+0ZNu6CbDrufS1IWSFFWVII3Ot9BrafGqFPEVgj3ZGhyifjTx4u7JOYSf4R+mtS8tm2XPaDpb439DSQ4kyLWuqL23EeUVS/0u998/L9KvGcT3UnvXA3nUaXEa7UsotAK7a9zM7QQBEQLxe9KU9+9I33Mx+4ppZJUJJuFTJUPu+EzRpyC8kkxqZtE9TAPjFKaPpc8JJ6x+H79KEyPdgEfy0iwphKvAE9ASfjH5aUlCDcZRf8AhVqPQT0oAlF0kAFJAGmh9La679aJa9e7tqb/ACqOUjqJnoCB+hvpQUbWAM6aybTpl039aDT0o3oPIUqkt6DyFKpiYKFChQAKFChQB5/565ScxPGMWs5koUpuFQbp7FAUQdLAEecVbcG4GwxnbYSUlzLnUrvKCIuJV1IMJ011Arb80YRLz+RwBSQLAzYmO8CCCCI+ZrOYtOUraR3c2W+uoOyp0gV5meUm3vtZ6nh6pbGXwfDUPsPOLSD9LFhN0NSS0Jg977ZJ1KvCszx7COJLKVQcgCQAYC/Ei0Jm5HhV7yxjVZGQYIDTaY01Qm9Q+b7EmbqOTySNvWqw2k0dEY2lZieLYmYQAbTmV95W5Hh0pfLHBF4p9ttKVBBWhLq0iciSbqJNh3QoxvFM49GWTMkmPKt77HsNPbmTClMt21Cu+6lfQwUxBFwTtIN3Ko2ceZNz3H+QeUT9JcQ4Sj6K4vtzcEpSbDoAqJ3sZGtXvCMWHcSp9plAThnVtNqnO4sqSJSEn7qbSD9qTWqxuGSWXkLGYOo7Nw+6pSBICc470C4EyYMTWW4+hLGEKmkBtPZqVlaJQSmbpKzKu8bkpInea527dj6m9io5t4w7iV/QcKrO4tYOIcBhCTNkZ9kp3O8QK6JyxwxrBYZtlrYytWhWsjvKP4AbCBUTgHIeHRhQkWcWA4XAIuUgwEzASBYDXckkmonA8SoOBlRzAqygnUa38rafhWt6dhUlNbdDcrfEWO1Z/mQhLTms5VCb66/rUhhmFiD7y1JI8AP5VSc/Y9SGHED7Qielbdk4xpmXx/MkcJSsFKVuyItscp/CuWYzH/SMocu6O6l3dQ2Ss7kaBXxrV8Rw4Twlo7qGeeneJI8daw+ARLgnaT8BNVxx5NnKjQsNlC22ymChSRfrIv66+tdrxLgThHGSlIQhKiExbKLkR4a/GuO4fFZmylacykKaUhcwpI7QJUmY7yTmkToU2rcu4hKU4srSVpYvlKiAoBoLjS0k31n5U2RNkcezsruQsOnFOKQpeVlojO0lR+ujuoKxqkDLBGpmDbXd8+JSMJnyiGwYAAiMpTHgINZD2aMiVKkyUKWRNiorgmNvd0Fh86tOeOOK+jLbj30LE9O6TpF9KTh0Ubt2cnKwbjQ3+NBoibiR0Bgn1vFQ+HJmUzoqJqy4aAXEApCgogQZi/8AdIPzr0FL02crW9Ecg0UVruKcDQ2DZEym6Q4CAYn3nFD5VDc4I2FIuohdom4sdxrpSxyJ8GO48mcilA1qcTwFkJURmkAn3p0qn+io6fM/rTajE7K9QrbcnY3MxkklTajA17puPnNZr6Kjp8z+tGhhMyEgEb3n8alk9aoaMqNviHJeQMurbsyPFoetKDoTlSEwNICRoASKyIxrgghapTIBJzEAxMFU9B8KWjiz2YHtFGDN/wB9LVDymPrNuw2pQ90AeIifQC/nVfieJMtudkVIzDpcA7CYgK8Kac48tTUwEladUzKZtaZ0qhTwBsj3lj/KfyrfLVGa2ahUZgrJJ0kC4G9zt8aWV2tVU0lSEBPaLVAgEqOkW8LC2lJW8u/fXMdf5fjNL5TH1noJGg8qVSW9B5ClVYgChQoUAf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xQTEhQUExMWFhUVGBgYGBgYGBkXGhwaHBgeGBwcIBoaICggGBolHR0fITEiJSkrLi4uFx8zODMsNygtLisBCgoKDg0OGxAQGywkICQtLCwsLCwsLCwsLDQsLCwsLCwsLCwuLCwsLCwsLCwsLCwsLCwsLCwsLCwsLCwsLCwsLP/AABEIAK0BJAMBIgACEQEDEQH/xAAcAAAABwEBAAAAAAAAAAAAAAAAAQIDBAUGBwj/xABHEAABAwIEAwUECAIHCAIDAAABAgMRACEEEjFBBQZREyJhcYEHMpGhFCNCUrHB0fBi4RUzY3KCkvEWFyQlQ1OisrPCNUST/8QAGgEAAwEBAQEAAAAAAAAAAAAAAAIDAQQFBv/EADARAAICAQMCBAUDBAMAAAAAAAABAhEDEiExQVEEEyKhFGGBsfDB0eEyQpHxUnFy/9oADAMBAAIRAxEAPwDuNChQoAyvFz9cvzH/AKiocmrTibYLqvT8BUUMirrIqOOWNuTIoUaPPRP45lHvuoHqCfgKbHFsNE9si5jX8qa2+jF011Hu0ow5TjWVQCkkKSdwZFOdkKVyiMoS7jGajmlrbAEkgDqTFVGM400iyT2h8LAeaj+U00Vq4FlceS1mjrJ4njyzp3E9QMxj1/SorfHnhPfB8wn9Kr8PJieaja00/iUoErUEjxP5b1kH+OuqFlkT0hOnleq1b0yVE3B3kzMCZ23p4+GfUV5l0NcrmNkKjvR97Lb9flVky8lYzJUFDqDNc3U5aPGlYfEKQZQopPUGP9apLwqrYRZ31Ok0YUay+B5nIgOon+JMA/5dPhV9hce24JSsHwmD8DXNPFKPKLRmnwS81HmostDLU9h7YM1DNRhFERWbG7gKqGajCaBTRsG4Wehno8lFko2DcPPRhVEEURFGxu4uaE02BSwispI22w6KaIiik1tGNis1CaTNAiigs2CaOiTR1A6wUKFCgAUKFCgDm/N3MTjeJcbbCRli5Em6Qd7DWs19KeeVBdUZ1KlQn4CAABVtzdhCrGvkRqnUpH/TT1N/Kq9rCKEm0CDdQT8Lyf8ASvVxxhGCrmjy8jm5u+7Enhg2KSdwJ+MkAAbDrQHCYElaB/iJPwSDRqfMQB1kxr5mdNaYVMXKR+/xqi1dxKRPwKgwc6XiL3ASSk+BzQPXWpTnMjh92PhH87VStKymbTFiYNBckEz00E+s7bfGleKLdy3N1ySqI7ieLrUYVNxBFxPj8KjnEbR+EfISayfMXNRw7wabaSShIzlRUSSe8NDaEkCPCqxXPb2pZRA8VR8Jqfn4ouiq8PlkrN84/miZIGnWKYWvUfv9/rWe5W5iXinFIUhKYTIyyTMgb661o3m+ldGOcZK0QyY5RdMYoiacynpSVgk6VUlQ0aOKc7I0pGGO+g1/Si0FMVhzY0SlU6joBFah7kkhSE9uk5lZfdNjkU51vZPzqGTLCH9TovDFOa9Ksz+C4y80O6uU/dV3h87j0q2w/NqjqhAP+IfrROcoLViThg8nMGg6TlVEFRQB5yDUX/ZVf01OE7RJV2YdUsJMBJKhoTcyn5ipOfh5ctdynl549GXTHMyY77ZH90hQ+cVIHMLP8Y/w/pVNzByorCMOPKeCkIUgJTlgqzqSmde6cyja9kzvAeTygrskL7dP1gagZT3e0UlIvN4n5VFrw9Xq+5RLPdaSyVzEz/Gf8P6mg1zC0SZzJ6EiZ/yzFUXHOBqwqmkFwLU4FGySICCkEmZ+9T3A+CnFKWErCcgEkgmZJ/St8vDp1J7dzLy6tLW5cP8AMLKRYqUegEfjVNjOanD/AFaQjz75/IVI4vyupjIStKkrWluYIhStJF7UxxzltWGbDilggrCAIgyQTOpEWrYfD7b3YSjm32K5fMeJP248kpH5VYYXmpdgtCTcSoSLTe2kxUPgvCvpDqW82WZMxMQJ0kUrivDQy92WYklKFSU5PfJAsSYIymqyWHVorcnFZdOvoanC8WZcICViTMA2NvOp96zfFuVlYdvOXEKlaERB1WoJHpei4hyi40pmcQPrHQ2ClJTlJSpQMz/DHqK5GsL4kdCWXrE0l6qOJceQ3ITC1f8AiPXf0p08AxC3CwvE91LaVlQRrmUpIBuM3unU9KzXM3CDhOxzLzKdCzAFk5Mo1nve94aVuJY3KnKzMkciV0OI5qdzSUoUndI7p8wZ1rVYXGocEoWFDeDceY1FcvNLZxCkHOhRSoaEa/6V2ZPCxl/Tscsc7XJ6DTR0lBsPKlV5B6wKFChQAKFChQByjm8kY1/TVO8f9NNU2adx/wCRqRzzj0Jx+ITCswUibCP6pJ61Ut8Qbi6yPDIZ06xFepjyQ0rfojzZ456nsTVNgRcX8D+tKLCNbn1qGniTWxE/xEA/A0lxZO4I8KtF3wyUlXKJLjrSASoWGveMedqrMRzbhG7ZkqPRIUv00gU4RSPoDbhhaEnzSDROEq9LCE43uikxnLf0pZxQdCA6QQgtmwgADWqjG8rASQ6CekEVscDyIy4+J7RptYUpsBd41BPSZ+VDF+z760IRiHQggkyorPhAsK8GWWDlbZ72PFOqMdykgsYoAq99Kk28s35V0BBJOvx0rn44a4l5KQsqUl0oKSopIg6zOhSCZBtWudwbE98FXSVKV8iqvT8Lk9Do87xmKsi/6LSTuaNN9ifQ01gHG7JSAAB7ukDwFSXCkD8t67FJPg4mmuREinNPsgecVHU90A9aIu+VbRljwX0Hyro2Pxyi5w0gD61alKGsfUKNr2PermWcnc+VdMRjHWv6PZyj6wFLkpMpCGQYBmypOvQEVweOW0fqdvgnvIqcHxYq4w4CiB2YZEm/dHbZiIsZVEeE07wnE9pxfFry/wBUyloQZKsqgqRMASVnfbWoXDkH+mntffUbjbsQPhtUzllGXimNJt7x6CJRHpXM4pJV/wAL9zp1tt/+kvZfsV3MvH0P8OdSpbYdOJypbSrvFCMVY5SZJypknTyq0VxFZ4fglpABL2Hbi5EJdjqL9wUnimPLXCnz2RSZdw4BtBU+pkOaT9rP4x60rh2LdYwGDASMy3WkEKSTCFrUSdRByix2nekVeXVf3L7FJWsnPR/dFD7SMcV4pDeXKGmzc6qLiht0HZ+s0/7PHZeW2oSHEC/QoMggQQTJHlTHPmHzY9Z0HZNX/wA2nWpPJDc4gJEx2awSCZuOu1dsUvhK+TOGbfxS+n2J/EuJLVw4urOZbeMABIAsjGZQLdEjLOtJ9o/EO5hWwBC1KeJJJjKmAB5lz/x+FNzfxt1/MyW0tNtPud0SVuFC1JSSCAEgnv7ySL1o+NcKGJxOBQ6hWQMv5yJFwGo7w0k6da5YwUdM5La79kzslLU5RjzX3tFHyi92a3n4s1h3F+FoP5U/zstP0pp37zCCPNK1H/7im+BIDbfEllsuNNlbWS8LQHFJUnNscup2maLnpwrbwLwbKElpxJTc5SeyKUzAnQ/CrOWrxKkuNvdEFHTgcXzv7P8AgsvaBxb/AIfChKR9atLpv7oQA5FheSodOtWPG+IjsA6Eytv6LiOzmwDjpEyBM++CfCqDnxshjAGNEKBtv2bcfgasywr6QGlAhL3DkNyoEALSVm50BGaYrncFoTXd+yLxn6t+y92WmCx5VjcYgAZm22QgT73dUuT0u4BWH514wl8YVORSHW0r7VBQpIStQRYE6iQdJq3xPDXl8RxjjLvZrZS0od3Nmlkd2NwcsUzz7C8Ng8TlIW6QkzqAttTsHeAUwOk0+CMIzi77fR/yJmlOUZJLp+n6GNeO3SPwphehp5w2imToa9xHiSPRDeg8hSqS3oPIUqvnj3gUKFCgAUKFCgDintAKfp2IzDdF4P8A209Ov7NZZxj42Ow8Y/DQmKvvaCP+Y4m/2kb/ANkis9B/ZpkApLFz3o6C1/memviPKkpZ3Fz0gfMjf9KMTIt+VLSvw1vcmgCPiA83C8yikEBSJkgfeA6eFEePIRB7YGNrGfgDU5KjOk+F6ls4QFSe0A8B3ZAEeAy6jxoeSUeoLHGXQsOBcQzsF4qUezcypSQQUpKQTY3KcxPhrG9WTuMJRmREpHen571mOMcRRhnA6m7bycjiUkFSSk91cdIJSfIVXcd4z2SM7L6DmiE6qII8DYDxrj0qTO+FxRFwbxXiXnTBVJ0i32drXi0VPzknSfGR/qBWN4fxTItSlFYKt0kdZuk2UPwrV8O4w24AM6SrcXBn+6Z/Z1rsjKlSOTKtUrY+tFpJI6H9L043iVCQVTHUfnM0v6QmbJA6jvREGxCY60hawfnFtJ6QAN+m+tUWWa4ZF44vlDiccDGomi/pBP8AF8B+tMXJmQTM3n8NPjQCOpBHn67i389OtF4rJ3JPwuPsTcHj050EggBaZNoF7mZrq3EOYsGtxoJxrAKVLJUl1vujs1XN4iY1ttXHAiCYj1jfyNhQ7Py102nSdZnxNRzTllrU+C2GEMV0vc6o1zBhv6TdUcSz2ZwjY7TtUZM3aqlOaYzQQfhUU8y4dPF1L7dssKwyEdqFpLaV5lKgqFgYje0isxyjygMalz63JkKR7gWSCD493TxqdxnkA4fDrebeDoQMygEZDlBgkKCiLam0wDfao8Pn5FW01su36fsXPtA5pwq8K+028hxxKsOYSqQr61KiEkSFEJSSYmJFWuJ5hwam2EfS2QoKZkB1AUnQHeQR8qzHB/Zyh/DtOl7IXEhZAbmM205r1R828qKwJQAoLS4DlIBmUxIKSTFiNDB8Kyk9rN1LmvcuPaNxxpTmG7J9DsNuBRbWhf2kQVZTAJg/OneQeOMpL/avNsygQpxSUXki0kSR4UjBezTtGUOfSQnOgLILRJGZMxOfx2Aqr5Q5G+nYcPl8oGciMua0JMg5gATMabCqrLWPy72JPHFzU69yy47xhk8UCkuoUjPhznSrMgABMnMLWrff7UYMEg4zC/8A92/Hx6R8/Xn3FOQUYZpbin0rLfZynItP9YsNg++d5+EWqefZahRtiSADBHZEaWMSv4GknJSilfA8YpNyrn5/wWHBOOYRvDYlKsSykuPYsplxMqzLVBF7ggiPOj5v43h14VDacSypztsMciXEleUOomUgk2TM1nnPZ+E4xrDduSFtLczhABASoCIzblQv51bf7sW4lOLWJiDkTGsbK61iaUk7GfD27+5N5743hnMNkbxLK1l5ruocQtUBfe7qTNgDPrTvHuY8N2+C7PEtLyvnOEuIVlSWlpJVBkCSNayvLPJpxP0kHErQGH3GBCZzZDGa6oAPSl8z8mOYVgvpfDiERmBQEkAkCQQSDci1PHy9k2+e3f6k5ak3S6Vz/BocLzFhUY3GvfSWezLeHhXaJKVFKTmCSD3lRsLyRVd7RuNNOpw7LTqXFBwvKykHKnIpCQY0Uc+hv3DXP/p2Xa/kRSk47+HzOnnrVoQxKSk5Paunb6k5TnpaUeb699uxJUaQvQ+VMjFHoB8/38KSrE6i0+lvOvQ+Mxo874PIz0i3oPIUqkt6DyFKryD1AUKFCgAUKFCgDg/tE/8AyOJv9pHT/tIrPEVo/aDH9JYn+8j/AOJFZ+Bf9/60wCf3vUjCYUqMAbST6022gEwNfKrHDYkBByGQDBVaCegj8KTJPSh4Q1MdQ3k0MX1tNJUz2naIkpzCyhqkmRI6wYNU7OPC3VmTAylKb30Tp51fIPeiD87EjTyrlbb5OmqITPJzbQgqU6tY7yifeIklIHiNjN0+NYF3hoaddDneS0MwjRckBF9gZk/3SK6g9xLfKo5RFotAmdekCsHzhxFtzKEJKSpeZU9IBAHROZajHU1sW7CtigRgHFILoR3JImwE62/lRYvALaCSsRmmL/d1q8xuLKmkNhOVCBA707b28SfWq7EcQKn23F6IKIGwCYMRVE2Y40i35b4lnSULlSk3BnVPj1g/jV0VgHT9/CsdwLEH6QD98qBjxk/jFa8+VWi9jnmqYZxJ6fy/lTf0lXQUCaGbwHw+VMILD6txQDh8aTNDNQBv/ZVxBQcebiQUBdrqkKCbeHek+VakcX+k4PHlSI7I4tmJnMG0qTPmelYr2VL/AONIjVpf/sk1e8vJ/wCD4qo69tjwD6GY+A+FRmty2Pj6oXwHjjiOCqfSkZ8MhSUAzlVkAAzAETqbeANQ/au9DGFB99bil5dwOz7w8gVCnOVMarDcFeeTGZHaqAXdMiAJ07ulR/aVwovFnEJEEYdxxyVEgIQWz3RcT39omKP7jVx/n7F3w3jxTwj6RkGZtopy5okoPZAzFuu8VXex/HSw4xAAaKCFTrnGWI2jJr40wykf7PrIiyVX8C+J/D5U37H1SrFBJI/qrmDuvbyorkXoi55h4z2/CVP5MoU42InNAGLSiZHUCY8Yq6w+PPbY5ORKexKFZpMqJYSqVDaAALbCuP8ANnF2cQ4jsMMGAgLCgI7xzjKQExEQT/irY+y9ROGxpVMqNzcmS1En92is07WO2lsTMXxhf03hbpbGbEYcpUmSAntFNkkG8wetX6eNBPEFYUpSkDDodCs8EkuKTASYHUki9cZ5UcUcVhCpRV9Y0JJKoEiABe1dM5naVi8S7w9CGEgsNvF1aSpYl24AHl8zQ1QbNtfnJG9meNKnsazHdLrrmYSDKnSmxBuIvNP8R4up/hOLeeCUEh5oAA5TleLaDBJMkx61U+yXDZMXi0btjszGhKXSk/NNqncYK+I8NKikBxOK7NsAlKD/AMR2SSoSQe6qbze4oa3BPdt9/wBzlyVgGQYPgP2Yoi7MmT+FJeQUKUggSlSknzSSD8xSQpXx8PwmrEBRV4fn/L5UlajBi1vCgSrx30/lSHc0EbwbTJ+FAHqNrQeQpVJa0HkKVWGAoUKFAAoUKFAHC/aBH9I4nS6kaj+yRVBAvYfD9/sVofaC4kcQxN7yj/4kVmyZS4u8NoK1GSbDQR57Vt0rNSt0RcYVuKDDWpAzqsMqTsPEi8eVOcTV9HymTkQmMosTsBa3UzfSpvCX2WGQtxWVx0docxlZB3jeRtWG4zxPtnFqBOUqlIOwiB5Vyu5s641FF9wBwdo8gnUoIO8RI+EA1rm3JVAE3kkzewtXNOCYg/Sm1aSoCx2jLvXR23+skmyRPzpZqmanZXY1RRmzEmFKOk/aO5mLR8Kw3EFhTvhePnFq3HF+0CO6OgGUZiZF7D8qwOK94E7n86aAz4NDxZAQgpIvKY/yTp6Gsqtc1dcZxBORUyFJTPmmUn5GqM08BJ9iTwxUOtn+NP4it+T4Vz1gFJSuDAIM+RBreFBOq/heqxITQ4XBv+/npSQtPw6X/wBKaU2Op+EUoC2ngNPzm/jTExWcdFeG2tGFjZIPqSfmQPWkoWBsNfE+tzpR54Gl/ICsNOm+yZKi1iCAkHtG+htEq93wmL6xV5zvim8PgMRZKCtC0IEAZnHQUyPvK7xJOtlE71zflrlx/FoUplaUhKgDKlJvEiyQbVZu+zTFqup1kqFpUpavmUzU5K2Ui0tzccrtTwxlMSDh40se6R+/Oq3mHGNngzjoygO4VKUHcqcSE5dOsW8Da1Zg+zrHRHbNXkWdcAA8QER/rSD7L8ZAHbMwJIEridJgpgGN6xpdwjJKjpHCsMn6E0nKkoLCbZbGUSfC9Zz2Qtf8vSuIUpxRJA1gAajUa/Gs/wD7ucbEfSEREf1runlEaVB4nyhi8G3nOIyNBQSezddASFWzqgCBoCfKigVUVnPCcvEMUlIACXEwkbAtINgLJEkn1rpvstT/AMvRH33eh+2elYJ7kd84hLGdtTq2u2UpS1qgEBJJOVVs0pBJk5T6T/8AdrjQBlfaB8HHB8ITb0Fb0ox1Y9yc1/zvEACyTiIAI+/ER0vXUEs94nLeB3oTMSe7IvA1v13vXJk+zPGAmHWb751iTeSYRJNLR7NsaBZ5oGZs44mCNI7uorGjdrZp/ZzObiPd/wD3n7x/Efl+tXXBnEFeJSAn6rEKzzbKChLgVERvM+BvaufI9muMHuvNJmSYcc1ufuydaQj2Y4y8us94d/vrJUfE5O8PA21tRRrabbMdjXs63VgEhTi1pJJEhS1EEeEdaj5fKegUmPCfE7b0tSUglIkgaxa43nQ9KCVAXEwSTG2niKouCcnbY0BMCPXLbpe5+JFG82qDKzoSbTaInb40tSgTomZF9Y08RI39BTT8Qe6ASD62+6bz5jpatMPUTWg8hSqS1oPIUqgUFChQoAFChQoA4bz+wVcRxMfeRt/ZI3mKqU8HLjbjRXAXlzZSJhJk7mBMVc8+OAcQxNhMouT/AGSPhpVXgMcEKkwUkEKy3MHcRrGvnSytqh47Ow8ZwdpxJCiASQAAZJAEAdAkC1hWD4twAMqUFvJsDAAUTMSAYEJnxNdD4nxVDK0tNhIUtBWpepyWCfEFSiABsJqdydwXC4ptS1hDpzLQEKglKUqIKzvnWRmJ6EDauRz0KzsjDUcl5awxXiWwNjmPQADf1t61t8QSIyryiYJF/hvETBrVr9n6GHC5hkiFC6Fd7xGUm4/elVWMbS06pLyC2sRIMaHQgJJBTQ8inwasbj8y74FwtBbS6XlIcMobWkpED3Zi95nXoK5BzdgewxLjQeLwRAzEG2+W5Ok1veZOYW1/RGGyptKQc6gMpBmzgIMk6KKSIrBcw4d3t1F1wOrWM2cfaEWPwFGK9VseS9FIhjEJWhKFkjKokQJsdRM1ecXdw6EsPN4drKqQEq3y905gLHbW83vWUJoFwkRNhoOk1fSQc1W6HsZiM6iYgbAWAGwt0rbYMhSEK6pB+IrEYXBrcICUkyYnYeZ0FdBabMBIAv3U/IelUjsRnuIbakwIBNJUTMfh+/3NazhPDm0wXQq2loBEbbE1muLY9rOUkkLCiNLEdRoD8aXzVdAsba2IobE7i/x/d6JtaT7uUmSCfEa+dVvGOIhDZSlXfOsbXvffzFV/LvEQhKkrIiZE+Oo/D4mm1WDxtL5mlcNtbR0H5n1oMpBO+UAqUTFkgXJINrT0o8Ewp1xKEAZ1EXM5c2seB8K0XtAbaweCRgmVhWIxKkB1VsxTOYmB7qZiB0mlnJLbqEFIyTDpWhKiIzidSNRPT99acQmY1lUACdR8/wBiiS0IiSAAIGxtETJgxEbUrKTe4tuqwm11QPK/pT0hNT7iVnWSBsRJPltajUyZvIiDc+Z2m/gJp5ACUkyDB1UdJ10MHrG3rTKHJ+0FdE3ME794QCes0UGp9xbrsgFahvcKJMlUqud1EzrTcpBFz1nw6RJuRUlZIAz5wZ7pmRA2EnrGh2pgPd1SAAvvXgZQNhrIF96KDU+4HNynYTYk+tj8/KglsxmNhIHvSZI8IAt40tTiiQhAKFgQbEkjeD3QB53P3qJaAm6SvMY94oJKjrBSfkZ+NbSDVLuJCTItEyCYkDbT0tTa/ugkqm8RG/qTVrgOFqWkFIe7SLEhKUDzgKVOsSO9GkEVNwXBnQSFFBbOoJSCU2ugpGcHXUDyopGa33M6DtKUgTrabaWPWjSo3N7aEDrtaYnzmrvjrbDWVDSQImVZbmdpJuQJE5TrrVVnSkRmAmM2UDXWD9nNroJF6DBpxBABJI8FJKPGAd+vwo3hCSqQZ0IJgHpcX85jxpQSAEqJzJPdISv6yLjSCoeREWtUTEKUomFagxASVHe4zT49aAPUzWg8hSqS1oPIUqgwFChQoAFChQoA4X7Qkj+kcSSdVI1P9knas+luepg6CYnW+t/9K0PtAaP9IYk/xIFot9UjXf1mqNLIBgWv4/ONd9IoGIOO4f2hBzlJgJkRcJIIB/hEDwqqd7fCAOsurzdpmhPujebXAJgbTOlaBZSIMi4CogkCdBlNgP50MS6EYZ1wuxkWx9TIlwFYVBtpCZ1sRU5RVcFcc5XSZ07h/MCHWicwC0AB2YhBIkFU6Ajesd7RcYhhuFwtyfqlZocSTchW62SN9ZjzTjMS9i1urxeEQpPbpUFhKkrzAiFDKblIkCYMEHSKh8R5axKkpUpYcVlEpKpKQBYSTsLRXHoipJtnenJJpKy04PxjCuwlxIQvS5kX1IJsPSqziOLbdSsgBORRKSfulRiw67is5icKps5VpKT0IpLITPfzZYPuwTMGNfGK6FBco51kae4vEswoiYNiOhBuCDSwsFfaLCfeBKLjN1sNB+tGPrAhIHeHdT4ybD42rTcS5HxLbeGKWi52+VIykLTmUYHeHumTGu1NqrkNGq2vz/RM4VxFGIkIzgD3hA/wz70iJsI0PnV9wRSG83bNkpmR3co8xmMj+enSk4FikNtlpsZb5VzPeX0JIBSraDpeK3PLXBC80t13KEkwmIObqSeg0t0rZy9JBQqRX4r2gYbL2KWsRJsAUImfVV/xqjTyjisYvtPo7yGiZykXI8CqEAmdSIHjpXU+XeUmW1dspsT/ANNJvlGx8zrWnWnb9j0qEY9SzyqO0TzZx3k11LryG0NhTTXarabWXShOaMpWffXEqMWttpWPWgiNQdf0r0xxos4PEJfWQhBbUFG22Y67klXzrDcrciDiD68biEFvCqUVNt+6p3+I7hHjqdrU8ZO6CVNajk7SlrGWZ3vcjyNWHAGSX1ZycyU7yZGmu2vzNdve4Y026EMNIaJSrLlQkQEKSelwbiN71zriuDDWOdCYzK0NgkhXeIvtIqsWmTk3QMwFwAb2zEAiDE3IJ0JgfLdsOHcKA6mBv5CTfenW2TpAItqdQPPUSfOnRh94A1jzjSQDanIEJea3dBjdJSZub23+dH3/AHcwj3iBJB1vAm4mLxEmpbjRAsEz1gkDQnUa/wAvKkqZXcZ5B072UCNIt1uTvQBHgiwF79NB/DoIiJI3pLmc2JyzvIHgNCfhF6ltYaLdxVt7RYG+5PnOlF2UdBlsJ70EamctvyoAVhcOnKQqQ2QM6l/WKmD9nszKZmB3fOnl8Fw4BW4+SLABACbnaL38LRUVGHJMibC0kkDyzRfxpX0c/eNtIN4HoY/GiwomYnE5khDRPZgCZJQopkTeAVX6qPhTS0IIlsACyQPrFuwRJjKMoTqIjbU61DXgRIzCfKZ16zH7FKDI928Te0mdZGb8bUBQttQSoFSEKTBBV7ySLkSEn3iLQb96j4gsSooQlCQbBSAgk6aoSAI1vNNhlM3Nzp7oj9PS9OICTIAItrcqnr7sifCtsKI75XaQkZsuUpuE3+zJITvYEaz5xnGQQRmB1n3dPG0k1ZhAiO9AMRbTS242+GlMutpAJCOpGbNff7Rv8RWWFHpVrQeQpVJb0HkKVWigoUKFAAoUKFAHEufgTxDEQDqje39Wm1ZsN9QPnHgTeun8f5O7fFvOLWlKFFJAAlVkJEnQA28afZ5NwyE9xAz276wFn/Ke78qm8iRVRbOXYTDlYAQlShAskTM+nreq7nVgtsIBTBUrQ2NpgZdNz8fGusY9o4Zsqex5QhI91DTbenjf8K5bzriC+5h1JeLjTqgtOYRCR4Rew1tNQll1NI68OJK38iIrCBpCUquoJA/P8SfjVDxDEKB0I8d/5VoOJukqPj8YrM8Qbv7v/qPyrUd87jj2GcRjlL95RUPG/wA6Tw/hLr5UGUFWUZlHZKeqjoBUjgHA3MW+llvuk3Uo6IQNVHwHzJAroPFcY3h208MwPZpziX3XVBKQkj3nF7FVvIFIFzZnLTsjzt5v1DnIXJuDVldU6XHEgjIIIzj7QnUxEDyPhTPM/CXcM2h/C4xy7qhIVkSldigZLXNwTBggAk61D4RyU+zjUBrFSUgLzNhUHKZIgWKBI94ic3gat+fGgtbGGKlIbdxT5Vl1yw2VCDaMyj5VJv1clIvstuxS+zzBqfcdQ8juoJW4tQuVHYzqTXXuFMB4pAEMNRCRYKI0HiNz6daoMNwQsNl3DtqU2kAK7SStSREqTuqwFz06abLDuIDbYbIKCARG4O/nWNuTt8E5JLgmOuxrRsLkk7WqrxGIlRSFCJ1/LzqXglwEjaTenUtybjsYj2q5C5hu0GZDQdeWjVJCctiN5n5VtcHiCSSqA2QMnlH4VhH8D9PxWNeN0IacwzA2KhOZf+aUj1qh5j5jxrCGChJVh1NNnMIKroEjLEggjWsW72Kyj6VE32PALyij7Ag/pXJeYlD6UEk5HBEE7HMQJG4J+RrW+y3FOvsYpSzJ7UkK2VKRIHlHzrDe0Bodo2sqIcNlm9om/pFVhsyTRPZdKk+8m/QTodr6TpTgkEkk3vp6dbUwxYBIIiwsoxpa+UfGYtTiz5nXZ0/PKRFWICzlgd3YbfmBSgq9kiNIkgTQS2FQeptCVfC4B3pAb8VT4pNvK0CsAJ1UgpiNdxr6wRab0ht4mYKjJn3hpvfSKcDSYMnb/trG/Ugz+NLLXczkg7ZVJM/+ZSkfu1aAwbaidZ7wHproPKicet3ZEb5t/ICn3GUx/Eb2gepCjS2lAEZTBMp0BsRoAVWnw/KssCE2gz75UZ0zE7g+E/GL71LSVAXSBG2h+EH4SNqWlxETmub92Pjde37NJPZmCJVNycyRHpJBvvRYEoYhAATJgm/d7xHQyrXyo87JASFqTuDlQPQkQPC4qKSgaJNxB0O+ut/I0SVJkSL6EBCI13IFvTprWUA3iCmO6VGNSVo11tHXpTKsCSknIs2N5kaC+tPqUm2sRA7oJnytb4UXaDLcGSdRA00Opy+Q6VoHpBvQeQpVJb0HkKVTCAoUKFAAoUKFAGV5j5nwuEUe3cykkACCSdNANddBesrz17SmcIMjEOvEW1yp8T1PhVDzvzAGOKYgHFKbCFI+rQFLUZaQZjRJ8RFYNwsYh2MMw4t1ZOUvLzea1J0ShIvJJ+VcjvU7O6OOKSZA4vj8Vi1hx9Su/dJX3Ux/CDAjx+JqZjccC5g2hlIaShGZKswNwDtYx0kX1NQcdw91pX/FzmAScoUFEIMROX+rF4jUdKseE4KQl9TQCSo9mJ0SkEyJJUb3JPhTUisE725JOKcgm19hVDxLFfZKgOoQJPqo1ccUxUAnfYD93rIOXPnTRVsv4nK4RpdTcco8ZbYwa0NCcQ6tRXJ+wkDICYs3KiT1CVj7QFV/LOBdxeK7NvM8p1RUonupWb5lLOoQATpe8CCZqLy7gFPZm0EAauHdUaInZOvwNdOaccwmBQnDgHHY9XZogAdkgHKAI90AAnwudqm2lJnOo1Bfn58zQcJQlK3MLhlyGQn6ZiQACV/ZYb2T5D3R/Eqay/HGQ5jsCgiSt5MXIOVbpdd0/s8iTOyzWvwmAbweHRhkHutgrdXupZF1HqSb+iRWV5GZVi+MvYlfuYUFKQLpDipSEg6EgZpPVI2ikSuQl0mzrqjasjjycOXFNiWlSVJH/TUdVgfdnUeta1elUOOHfOkHumbW1NNMni2K7hzIW4jLJQYUdbmLHxqN7R+ak4FpIRGeRA8N/lR8Gx6m0qW2nO0FGUAiQZiUk2PlXF/aJxc4jFrJKoSYAVIj0Oh29KyCvYeSr1HeeXGEBDXZmUZE5TMhScoIVO5Iv61mVvJZxS8C8kEFRcwyjsFyVInwOaPUdKy3sz50dabQw42t1AJ7LJdYGpTB94ax008tT7T8CXcK1jW5lsg6ELyKgz4FKgFDxp9DibCSm6fU1GDYOHbyoQCdgLTv6muR+05taHx3YSgpWTprmt8j8a6tylx4YrDpW5AcbADuwzQDm8EqEKHnG1c+9qPFGnky0086Lo7UJKWzlOYgKiVxe4Ea3rU9xdNbMxrWLdbACVKSAO75HpO3yiiVxJ06rJ16b67VFBVqoQdx08KAr0Ek1wcbJB4g7rnPy/SpfC8aoryqUSCDoBMi/S9garKNtyCCIkXocVQGpDZJ+0ZNu6CbDrufS1IWSFFWVII3Ot9BrafGqFPEVgj3ZGhyifjTx4u7JOYSf4R+mtS8tm2XPaDpb439DSQ4kyLWuqL23EeUVS/0u998/L9KvGcT3UnvXA3nUaXEa7UsotAK7a9zM7QQBEQLxe9KU9+9I33Mx+4ppZJUJJuFTJUPu+EzRpyC8kkxqZtE9TAPjFKaPpc8JJ6x+H79KEyPdgEfy0iwphKvAE9ASfjH5aUlCDcZRf8AhVqPQT0oAlF0kAFJAGmh9La679aJa9e7tqb/ACqOUjqJnoCB+hvpQUbWAM6aybTpl039aDT0o3oPIUqkt6DyFKpiYKFChQAKFChQB5/565ScxPGMWs5koUpuFQbp7FAUQdLAEecVbcG4GwxnbYSUlzLnUrvKCIuJV1IMJ011Arb80YRLz+RwBSQLAzYmO8CCCCI+ZrOYtOUraR3c2W+uoOyp0gV5meUm3vtZ6nh6pbGXwfDUPsPOLSD9LFhN0NSS0Jg977ZJ1KvCszx7COJLKVQcgCQAYC/Ei0Jm5HhV7yxjVZGQYIDTaY01Qm9Q+b7EmbqOTySNvWqw2k0dEY2lZieLYmYQAbTmV95W5Hh0pfLHBF4p9ttKVBBWhLq0iciSbqJNh3QoxvFM49GWTMkmPKt77HsNPbmTClMt21Cu+6lfQwUxBFwTtIN3Ko2ceZNz3H+QeUT9JcQ4Sj6K4vtzcEpSbDoAqJ3sZGtXvCMWHcSp9plAThnVtNqnO4sqSJSEn7qbSD9qTWqxuGSWXkLGYOo7Nw+6pSBICc470C4EyYMTWW4+hLGEKmkBtPZqVlaJQSmbpKzKu8bkpInea527dj6m9io5t4w7iV/QcKrO4tYOIcBhCTNkZ9kp3O8QK6JyxwxrBYZtlrYytWhWsjvKP4AbCBUTgHIeHRhQkWcWA4XAIuUgwEzASBYDXckkmonA8SoOBlRzAqygnUa38rafhWt6dhUlNbdDcrfEWO1Z/mQhLTms5VCb66/rUhhmFiD7y1JI8AP5VSc/Y9SGHED7Qielbdk4xpmXx/MkcJSsFKVuyItscp/CuWYzH/SMocu6O6l3dQ2Ss7kaBXxrV8Rw4Twlo7qGeeneJI8daw+ARLgnaT8BNVxx5NnKjQsNlC22ymChSRfrIv66+tdrxLgThHGSlIQhKiExbKLkR4a/GuO4fFZmylacykKaUhcwpI7QJUmY7yTmkToU2rcu4hKU4srSVpYvlKiAoBoLjS0k31n5U2RNkcezsruQsOnFOKQpeVlojO0lR+ujuoKxqkDLBGpmDbXd8+JSMJnyiGwYAAiMpTHgINZD2aMiVKkyUKWRNiorgmNvd0Fh86tOeOOK+jLbj30LE9O6TpF9KTh0Ubt2cnKwbjQ3+NBoibiR0Bgn1vFQ+HJmUzoqJqy4aAXEApCgogQZi/8AdIPzr0FL02crW9Ecg0UVruKcDQ2DZEym6Q4CAYn3nFD5VDc4I2FIuohdom4sdxrpSxyJ8GO48mcilA1qcTwFkJURmkAn3p0qn+io6fM/rTajE7K9QrbcnY3MxkklTajA17puPnNZr6Kjp8z+tGhhMyEgEb3n8alk9aoaMqNviHJeQMurbsyPFoetKDoTlSEwNICRoASKyIxrgghapTIBJzEAxMFU9B8KWjiz2YHtFGDN/wB9LVDymPrNuw2pQ90AeIifQC/nVfieJMtudkVIzDpcA7CYgK8Kac48tTUwEladUzKZtaZ0qhTwBsj3lj/KfyrfLVGa2ahUZgrJJ0kC4G9zt8aWV2tVU0lSEBPaLVAgEqOkW8LC2lJW8u/fXMdf5fjNL5TH1noJGg8qVSW9B5ClVYgChQoUAf/Z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3197"/>
            <a:ext cx="3279559" cy="1943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http://static.tvtropes.org/pmwiki/pub/images/high_plains_drifter_61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6223"/>
            <a:ext cx="2377440" cy="364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42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457200" y="228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tx1"/>
                </a:solidFill>
              </a:rPr>
              <a:t>II. The Erosion Process </a:t>
            </a:r>
            <a:endParaRPr lang="en-US" dirty="0" smtClean="0">
              <a:solidFill>
                <a:schemeClr val="tx1"/>
              </a:solidFill>
            </a:endParaRPr>
          </a:p>
          <a:p>
            <a:pPr algn="l"/>
            <a:r>
              <a:rPr lang="en-US" dirty="0">
                <a:solidFill>
                  <a:schemeClr val="tx1"/>
                </a:solidFill>
              </a:rPr>
              <a:t>E</a:t>
            </a:r>
            <a:r>
              <a:rPr lang="en-US" dirty="0" smtClean="0">
                <a:solidFill>
                  <a:schemeClr val="tx1"/>
                </a:solidFill>
              </a:rPr>
              <a:t>. Wind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http://upload.wikimedia.org/wikipedia/commons/e/ef/Dust_Bowl_-_Dallas,_South_Dakota_19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057400"/>
            <a:ext cx="6097726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2029916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Most common in arid and semi-arid environments</a:t>
            </a:r>
            <a:endParaRPr lang="en-US" dirty="0"/>
          </a:p>
        </p:txBody>
      </p:sp>
      <p:pic>
        <p:nvPicPr>
          <p:cNvPr id="3074" name="Picture 2" descr="http://www.ext.colostate.edu/pubs/crops/cropimg/lae01co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231" y="1647714"/>
            <a:ext cx="238125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gec.cr.usgs.gov/archive/eolian/images/1213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3810000"/>
            <a:ext cx="2705100" cy="291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google.com/url?sa=i&amp;source=images&amp;cd=&amp;docid=voktebFQ4lnB-M&amp;tbnid=4ZwNIybAimxBEM:&amp;ved=0CAUQjBwwAA&amp;url=http%3A%2F%2Fdlgb.files.wordpress.com%2F2008%2F09%2Fhjulstrom_curve_task.jpg&amp;ei=9GhwUrOzCY3EsATngoG4Dg&amp;psig=AFQjCNFjIn8Phf_QeHNqo3ZlciniJ7s-5A&amp;ust=13831850122299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764" y="0"/>
            <a:ext cx="3064236" cy="245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18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04800" y="457200"/>
            <a:ext cx="8839200" cy="17526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III. Erosion and Land Use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A. Agriculture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39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04800" y="457200"/>
            <a:ext cx="8839200" cy="17526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III. Erosion and Land Use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A. Agriculture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146" name="Picture 2" descr="C:\Users\eatonls\AppData\Local\Microsoft\Windows\Temporary Internet Files\Content.IE5\GOZSF1UL\phot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3503868" y="1141668"/>
            <a:ext cx="6690508" cy="458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65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04800" y="457200"/>
            <a:ext cx="8839200" cy="17526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III. Erosion and Land Use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A. Agriculture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170" name="Picture 2" descr="C:\Users\eatonls\AppData\Local\Microsoft\Windows\Temporary Internet Files\Content.IE5\OW5E1SV3\phot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4" r="4762"/>
          <a:stretch/>
        </p:blipFill>
        <p:spPr bwMode="auto">
          <a:xfrm>
            <a:off x="2873644" y="1569933"/>
            <a:ext cx="6248400" cy="525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eatonls\AppData\Local\Microsoft\Windows\Temporary Internet Files\Content.IE5\GOZSF1UL\phot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-614473" y="3010839"/>
            <a:ext cx="4131590" cy="283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22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airphotona.com/stockimg/images/137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5800"/>
            <a:ext cx="5738325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journeytoforever.org/media/l/lowd16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061" y="-27373"/>
            <a:ext cx="3619500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swac.umn.edu/classes/soil2125/img/erosb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78" y="2926080"/>
            <a:ext cx="6077420" cy="39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faculty.msmary.edu/envirothon/current/guide/Image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811" y="4461954"/>
            <a:ext cx="33337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images.publicradio.org/content/2012/06/13/20120613_soil-erosion1_3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86000"/>
            <a:ext cx="353568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08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photo1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8763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5638800" y="522288"/>
            <a:ext cx="30702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i="1"/>
              <a:t>Sediment Supply</a:t>
            </a:r>
          </a:p>
        </p:txBody>
      </p:sp>
    </p:spTree>
    <p:extLst>
      <p:ext uri="{BB962C8B-B14F-4D97-AF65-F5344CB8AC3E}">
        <p14:creationId xmlns:p14="http://schemas.microsoft.com/office/powerpoint/2010/main" val="38531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photo1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238"/>
            <a:ext cx="9144000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112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photo1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838"/>
            <a:ext cx="9144000" cy="636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43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photo1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"/>
            <a:ext cx="9144000" cy="656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179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photo1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8763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281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photo1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838"/>
            <a:ext cx="9144000" cy="636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51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oldmills.scificincinnati.com/IN/lawrence_springmill_exterior_15_millpond_sluicegates_2_800_2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54" y="643657"/>
            <a:ext cx="9035347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799" y="76200"/>
            <a:ext cx="2191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Mill Pond Dams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334141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52400"/>
            <a:ext cx="2191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Mill Pond Dams</a:t>
            </a:r>
            <a:endParaRPr lang="en-US" sz="2400" b="1" i="1" dirty="0"/>
          </a:p>
        </p:txBody>
      </p:sp>
      <p:pic>
        <p:nvPicPr>
          <p:cNvPr id="1028" name="Picture 4" descr="http://www.campbellsport.govoffice.com/vertical/Sites/%7B247D4AC2-95B0-44CE-8C93-8CEAB868D151%7D/uploads/pond_Aug_26_2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" y="762000"/>
            <a:ext cx="9052560" cy="603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00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52400"/>
            <a:ext cx="2191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Mill Pond Dams</a:t>
            </a:r>
            <a:endParaRPr lang="en-US" sz="2400" b="1" i="1" dirty="0"/>
          </a:p>
        </p:txBody>
      </p:sp>
      <p:pic>
        <p:nvPicPr>
          <p:cNvPr id="1028" name="Picture 4" descr="http://www.campbellsport.govoffice.com/vertical/Sites/%7B247D4AC2-95B0-44CE-8C93-8CEAB868D151%7D/uploads/pond_Aug_26_2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" y="762000"/>
            <a:ext cx="9052560" cy="603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bayjournal.com/images/article_images/large/2007-March-3022-img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455" y="0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11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www.sciencemag.org/content/319/5861/299/F3.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7986"/>
            <a:ext cx="7498080" cy="659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40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052560" cy="508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685800"/>
            <a:ext cx="2191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Mill Pond Dams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304754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4800"/>
            <a:ext cx="6400800" cy="17526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Rates of Denudation (Erosion)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Long Term: ~4 cm/1000 </a:t>
            </a:r>
            <a:r>
              <a:rPr lang="en-US" dirty="0" err="1" smtClean="0">
                <a:solidFill>
                  <a:schemeClr val="tx1"/>
                </a:solidFill>
              </a:rPr>
              <a:t>yr</a:t>
            </a:r>
            <a:endParaRPr lang="en-US" dirty="0" smtClean="0">
              <a:solidFill>
                <a:schemeClr val="tx1"/>
              </a:solidFill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Historic: 200 – 1600 cm/1000 </a:t>
            </a:r>
            <a:r>
              <a:rPr lang="en-US" dirty="0" err="1" smtClean="0">
                <a:solidFill>
                  <a:schemeClr val="tx1"/>
                </a:solidFill>
              </a:rPr>
              <a:t>yr</a:t>
            </a:r>
            <a:endParaRPr lang="en-US" dirty="0" smtClean="0">
              <a:solidFill>
                <a:schemeClr val="tx1"/>
              </a:solidFill>
            </a:endParaRPr>
          </a:p>
          <a:p>
            <a:pPr algn="l"/>
            <a:endParaRPr lang="en-US" dirty="0">
              <a:solidFill>
                <a:schemeClr val="tx1"/>
              </a:solidFill>
            </a:endParaRPr>
          </a:p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200" y="2971800"/>
            <a:ext cx="3286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Soil production: ~11 </a:t>
            </a:r>
            <a:r>
              <a:rPr lang="en-GB" dirty="0"/>
              <a:t>c</a:t>
            </a:r>
            <a:r>
              <a:rPr lang="en-GB" dirty="0" smtClean="0"/>
              <a:t>m/1000 </a:t>
            </a:r>
            <a:r>
              <a:rPr lang="en-GB" dirty="0" err="1" smtClean="0"/>
              <a:t>yrs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412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3"/>
          <p:cNvSpPr txBox="1">
            <a:spLocks/>
          </p:cNvSpPr>
          <p:nvPr/>
        </p:nvSpPr>
        <p:spPr>
          <a:xfrm>
            <a:off x="304800" y="457200"/>
            <a:ext cx="8839200" cy="1752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III. Erosion and Land Use</a:t>
            </a:r>
          </a:p>
          <a:p>
            <a:pPr marL="0" indent="0">
              <a:buNone/>
            </a:pPr>
            <a:r>
              <a:rPr lang="en-US" dirty="0"/>
              <a:t>B</a:t>
            </a:r>
            <a:r>
              <a:rPr lang="en-US" dirty="0" smtClean="0"/>
              <a:t>. Land Development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248400" y="304800"/>
            <a:ext cx="908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Logging</a:t>
            </a:r>
            <a:endParaRPr lang="en-US" dirty="0"/>
          </a:p>
        </p:txBody>
      </p:sp>
      <p:pic>
        <p:nvPicPr>
          <p:cNvPr id="10242" name="Picture 2" descr="http://www.aerialarchives.com/stock/img/AHLB52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13625"/>
            <a:ext cx="6934200" cy="461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upload.wikimedia.org/wikipedia/commons/b/b6/Riparian_buffer_on_Bear_Creek_in_Story_County,_Io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453" y="-457200"/>
            <a:ext cx="4389120" cy="614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40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photo1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"/>
            <a:ext cx="9144000" cy="656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785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atonls\Desktop\Soils Course\erosion2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3177726" y="0"/>
            <a:ext cx="55583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3"/>
          <p:cNvSpPr txBox="1">
            <a:spLocks/>
          </p:cNvSpPr>
          <p:nvPr/>
        </p:nvSpPr>
        <p:spPr>
          <a:xfrm>
            <a:off x="304800" y="457200"/>
            <a:ext cx="8839200" cy="1752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III. Erosion and Land Use</a:t>
            </a:r>
          </a:p>
          <a:p>
            <a:pPr marL="0" indent="0">
              <a:buNone/>
            </a:pPr>
            <a:r>
              <a:rPr lang="en-US" dirty="0"/>
              <a:t>B</a:t>
            </a:r>
            <a:r>
              <a:rPr lang="en-US" dirty="0" smtClean="0"/>
              <a:t>. Land Development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48400" y="304800"/>
            <a:ext cx="2222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Vice and others, 1069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55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3"/>
          <p:cNvSpPr txBox="1">
            <a:spLocks/>
          </p:cNvSpPr>
          <p:nvPr/>
        </p:nvSpPr>
        <p:spPr>
          <a:xfrm>
            <a:off x="304800" y="457200"/>
            <a:ext cx="8839200" cy="1752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III. Erosion and Land Use</a:t>
            </a:r>
          </a:p>
          <a:p>
            <a:pPr marL="0" indent="0">
              <a:buNone/>
            </a:pPr>
            <a:r>
              <a:rPr lang="en-US" dirty="0"/>
              <a:t>B</a:t>
            </a:r>
            <a:r>
              <a:rPr lang="en-US" dirty="0" smtClean="0"/>
              <a:t>. Land Development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248400" y="304800"/>
            <a:ext cx="2012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Wolman and Schick</a:t>
            </a:r>
            <a:endParaRPr lang="en-US" dirty="0"/>
          </a:p>
        </p:txBody>
      </p:sp>
      <p:pic>
        <p:nvPicPr>
          <p:cNvPr id="3074" name="Picture 2" descr="C:\Users\eatonls\Desktop\Soils Course\erosion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3999"/>
            <a:ext cx="7848600" cy="523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39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3"/>
          <p:cNvSpPr txBox="1">
            <a:spLocks/>
          </p:cNvSpPr>
          <p:nvPr/>
        </p:nvSpPr>
        <p:spPr>
          <a:xfrm>
            <a:off x="304800" y="457200"/>
            <a:ext cx="8839200" cy="1752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III. Erosion and Land Use</a:t>
            </a:r>
          </a:p>
          <a:p>
            <a:pPr marL="0" indent="0">
              <a:buNone/>
            </a:pPr>
            <a:r>
              <a:rPr lang="en-US" dirty="0"/>
              <a:t>B</a:t>
            </a:r>
            <a:r>
              <a:rPr lang="en-US" dirty="0" smtClean="0"/>
              <a:t>. Land Development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248400" y="304800"/>
            <a:ext cx="1154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Table 10-2</a:t>
            </a:r>
            <a:endParaRPr lang="en-US" dirty="0"/>
          </a:p>
        </p:txBody>
      </p:sp>
      <p:pic>
        <p:nvPicPr>
          <p:cNvPr id="4098" name="Picture 2" descr="C:\Users\eatonls\Desktop\Soils Course\erosion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8200" y="1600200"/>
            <a:ext cx="7467600" cy="510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72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3"/>
          <p:cNvSpPr txBox="1">
            <a:spLocks/>
          </p:cNvSpPr>
          <p:nvPr/>
        </p:nvSpPr>
        <p:spPr>
          <a:xfrm>
            <a:off x="304800" y="457200"/>
            <a:ext cx="8839200" cy="1752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III. Erosion and Land Use</a:t>
            </a:r>
          </a:p>
          <a:p>
            <a:pPr marL="0" indent="0">
              <a:buNone/>
            </a:pPr>
            <a:r>
              <a:rPr lang="en-US" dirty="0"/>
              <a:t>B</a:t>
            </a:r>
            <a:r>
              <a:rPr lang="en-US" dirty="0" smtClean="0"/>
              <a:t>. Land Development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248400" y="304800"/>
            <a:ext cx="1550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Wolman, 1967</a:t>
            </a:r>
            <a:endParaRPr lang="en-US" dirty="0"/>
          </a:p>
        </p:txBody>
      </p:sp>
      <p:pic>
        <p:nvPicPr>
          <p:cNvPr id="4" name="Picture 1028" descr="mds25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1676400"/>
            <a:ext cx="829607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405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3"/>
          <p:cNvSpPr txBox="1">
            <a:spLocks/>
          </p:cNvSpPr>
          <p:nvPr/>
        </p:nvSpPr>
        <p:spPr>
          <a:xfrm>
            <a:off x="304800" y="457200"/>
            <a:ext cx="8839200" cy="1752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IV. Universal Soil Loss Equation</a:t>
            </a:r>
          </a:p>
          <a:p>
            <a:pPr marL="0" indent="0">
              <a:buNone/>
            </a:pPr>
            <a:r>
              <a:rPr lang="en-US" dirty="0" smtClean="0"/>
              <a:t>A. Overview</a:t>
            </a:r>
          </a:p>
          <a:p>
            <a:r>
              <a:rPr lang="en-US" dirty="0"/>
              <a:t>H</a:t>
            </a:r>
            <a:r>
              <a:rPr lang="en-US" dirty="0" smtClean="0"/>
              <a:t>ailed </a:t>
            </a:r>
            <a:r>
              <a:rPr lang="en-US" dirty="0"/>
              <a:t>as one of the most significant developments in soil and water conservation in the </a:t>
            </a:r>
            <a:r>
              <a:rPr lang="en-US" dirty="0" smtClean="0"/>
              <a:t>20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  <a:r>
              <a:rPr lang="en-US" dirty="0"/>
              <a:t>.   </a:t>
            </a:r>
          </a:p>
          <a:p>
            <a:r>
              <a:rPr lang="en-US" dirty="0" smtClean="0"/>
              <a:t>Empirically-derived to </a:t>
            </a:r>
            <a:r>
              <a:rPr lang="en-US" dirty="0"/>
              <a:t>estimate soil erosion by raindrop impact and surface runoff.   </a:t>
            </a:r>
            <a:endParaRPr lang="en-US" dirty="0" smtClean="0"/>
          </a:p>
          <a:p>
            <a:r>
              <a:rPr lang="en-US" dirty="0" smtClean="0"/>
              <a:t>Culmination </a:t>
            </a:r>
            <a:r>
              <a:rPr lang="en-US" dirty="0"/>
              <a:t>of decades of soil erosion experimentation conducted by university faculty and federal scientists across the United States. </a:t>
            </a:r>
            <a:endParaRPr lang="en-US" dirty="0" smtClean="0"/>
          </a:p>
          <a:p>
            <a:r>
              <a:rPr lang="en-US" dirty="0" smtClean="0"/>
              <a:t>In use world-wide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96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3"/>
          <p:cNvSpPr txBox="1">
            <a:spLocks/>
          </p:cNvSpPr>
          <p:nvPr/>
        </p:nvSpPr>
        <p:spPr>
          <a:xfrm>
            <a:off x="304800" y="457200"/>
            <a:ext cx="8839200" cy="1752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IV. Universal Soil Loss Equation</a:t>
            </a:r>
          </a:p>
          <a:p>
            <a:pPr marL="0" indent="0">
              <a:buNone/>
            </a:pPr>
            <a:r>
              <a:rPr lang="en-US" dirty="0" smtClean="0"/>
              <a:t>B. The Equation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A = RKLSCP</a:t>
            </a:r>
          </a:p>
        </p:txBody>
      </p:sp>
    </p:spTree>
    <p:extLst>
      <p:ext uri="{BB962C8B-B14F-4D97-AF65-F5344CB8AC3E}">
        <p14:creationId xmlns:p14="http://schemas.microsoft.com/office/powerpoint/2010/main" val="151727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3"/>
          <p:cNvSpPr txBox="1">
            <a:spLocks/>
          </p:cNvSpPr>
          <p:nvPr/>
        </p:nvSpPr>
        <p:spPr>
          <a:xfrm>
            <a:off x="304800" y="457200"/>
            <a:ext cx="8839200" cy="1752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IV. Universal Soil Loss Equation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A = RKLSCP</a:t>
            </a:r>
          </a:p>
          <a:p>
            <a:pPr marL="0" indent="0">
              <a:buNone/>
            </a:pPr>
            <a:r>
              <a:rPr lang="en-US" dirty="0" smtClean="0"/>
              <a:t>A: Estimated soil loss (tons/acre/</a:t>
            </a:r>
            <a:r>
              <a:rPr lang="en-US" dirty="0" err="1" smtClean="0"/>
              <a:t>yr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 smtClean="0"/>
              <a:t>R: Rainfall Factor: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chemeClr val="accent2"/>
                </a:solidFill>
              </a:rPr>
              <a:t>A statistic </a:t>
            </a:r>
            <a:r>
              <a:rPr lang="en-US" i="1" dirty="0">
                <a:solidFill>
                  <a:schemeClr val="accent2"/>
                </a:solidFill>
              </a:rPr>
              <a:t>calculated from the annual summation of rainfall energy in every storm (correlates with raindrop size) times its maximum 30 - minute intensity.</a:t>
            </a:r>
            <a:endParaRPr lang="en-US" i="1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65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ilford.nserl.purdue.edu/weppdocs/overview/images/us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49"/>
            <a:ext cx="9144000" cy="500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16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24864"/>
            <a:ext cx="8229600" cy="673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9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3"/>
          <p:cNvSpPr txBox="1">
            <a:spLocks/>
          </p:cNvSpPr>
          <p:nvPr/>
        </p:nvSpPr>
        <p:spPr>
          <a:xfrm>
            <a:off x="304800" y="457200"/>
            <a:ext cx="8839200" cy="1752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IV. Universal Soil Loss Equation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A = RKLSCP</a:t>
            </a:r>
          </a:p>
          <a:p>
            <a:pPr marL="0" indent="0">
              <a:buNone/>
            </a:pPr>
            <a:r>
              <a:rPr lang="en-US" dirty="0" smtClean="0"/>
              <a:t>A: Estimated soil loss (tons/acre/</a:t>
            </a:r>
            <a:r>
              <a:rPr lang="en-US" dirty="0" err="1" smtClean="0"/>
              <a:t>yr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 smtClean="0"/>
              <a:t>R: Rainfall Factor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accent2"/>
                </a:solidFill>
              </a:rPr>
              <a:t>K: Soil Erodibility Factor</a:t>
            </a:r>
          </a:p>
          <a:p>
            <a:pPr marL="0" indent="0">
              <a:buNone/>
            </a:pPr>
            <a:r>
              <a:rPr lang="en-US" i="1" dirty="0"/>
              <a:t>Q</a:t>
            </a:r>
            <a:r>
              <a:rPr lang="en-US" i="1" dirty="0" smtClean="0"/>
              <a:t>uantifies </a:t>
            </a:r>
            <a:r>
              <a:rPr lang="en-US" i="1" dirty="0"/>
              <a:t>the cohesive, or bonding character of a soil type and its resistance to dislodging and transport due to raindrop impact and overland flow.</a:t>
            </a:r>
            <a:endParaRPr lang="en-US" b="1" i="1" dirty="0" smtClean="0"/>
          </a:p>
        </p:txBody>
      </p:sp>
    </p:spTree>
    <p:extLst>
      <p:ext uri="{BB962C8B-B14F-4D97-AF65-F5344CB8AC3E}">
        <p14:creationId xmlns:p14="http://schemas.microsoft.com/office/powerpoint/2010/main" val="51486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photo1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8763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588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3"/>
          <p:cNvSpPr txBox="1">
            <a:spLocks/>
          </p:cNvSpPr>
          <p:nvPr/>
        </p:nvSpPr>
        <p:spPr>
          <a:xfrm>
            <a:off x="292223" y="1020713"/>
            <a:ext cx="8839200" cy="1752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A = RK</a:t>
            </a:r>
            <a:r>
              <a:rPr lang="en-US" b="1" dirty="0" smtClean="0">
                <a:solidFill>
                  <a:schemeClr val="accent2"/>
                </a:solidFill>
              </a:rPr>
              <a:t>LS</a:t>
            </a:r>
            <a:r>
              <a:rPr lang="en-US" b="1" dirty="0" smtClean="0"/>
              <a:t>CP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accent2"/>
                </a:solidFill>
              </a:rPr>
              <a:t>L: Slope-Length Factor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accent2"/>
                </a:solidFill>
              </a:rPr>
              <a:t>S: Slope Steepness Factor</a:t>
            </a:r>
          </a:p>
          <a:p>
            <a:pPr marL="0" indent="0">
              <a:buNone/>
            </a:pPr>
            <a:r>
              <a:rPr lang="en-US" i="1" dirty="0"/>
              <a:t>Steeper slopes produce higher overland flow velocities. Longer slopes accumulate runoff from larger areas and also result in higher flow velocities. Thus, both result in increased erosion potential, but in a non - linear manner. For convenience L and S are frequently lumped into a single term. </a:t>
            </a:r>
            <a:endParaRPr lang="en-US" i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952999" y="1948190"/>
            <a:ext cx="3978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2"/>
                </a:solidFill>
              </a:rPr>
              <a:t>“The Topographic Factor”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4" name="Up-Down Arrow 3"/>
          <p:cNvSpPr/>
          <p:nvPr/>
        </p:nvSpPr>
        <p:spPr>
          <a:xfrm>
            <a:off x="4769719" y="1066800"/>
            <a:ext cx="76200" cy="9906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d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93237"/>
            <a:ext cx="2781300" cy="185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109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44455"/>
            <a:ext cx="8828509" cy="656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4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ld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46726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10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3"/>
          <p:cNvSpPr txBox="1">
            <a:spLocks/>
          </p:cNvSpPr>
          <p:nvPr/>
        </p:nvSpPr>
        <p:spPr>
          <a:xfrm>
            <a:off x="304800" y="457200"/>
            <a:ext cx="8839200" cy="1752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A = RKLS</a:t>
            </a:r>
            <a:r>
              <a:rPr lang="en-US" b="1" dirty="0" smtClean="0">
                <a:solidFill>
                  <a:schemeClr val="accent2"/>
                </a:solidFill>
              </a:rPr>
              <a:t>C</a:t>
            </a:r>
            <a:r>
              <a:rPr lang="en-US" b="1" dirty="0" smtClean="0"/>
              <a:t>P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accent2"/>
                </a:solidFill>
              </a:rPr>
              <a:t>C: Cover Factor</a:t>
            </a:r>
          </a:p>
          <a:p>
            <a:pPr marL="0" indent="0">
              <a:buNone/>
            </a:pPr>
            <a:r>
              <a:rPr lang="en-US" dirty="0"/>
              <a:t>This factor is the ratio of soil loss from land cropped under specified conditions to corresponding loss under tilled, continuous fallow conditions.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0451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eatonls\Desktop\Soils Course\erosion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308" y="253746"/>
            <a:ext cx="6501384" cy="635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47800" y="3657600"/>
            <a:ext cx="54864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45065" y="3244334"/>
            <a:ext cx="1253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A = RKLS</a:t>
            </a:r>
            <a:r>
              <a:rPr lang="en-US" b="1" dirty="0">
                <a:solidFill>
                  <a:schemeClr val="accent2"/>
                </a:solidFill>
              </a:rPr>
              <a:t>C</a:t>
            </a:r>
            <a:r>
              <a:rPr lang="en-US" b="1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19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eatonls\Desktop\Soils Course\erosion9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0" y="1"/>
            <a:ext cx="5486400" cy="679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encrypted-tbn0.gstatic.com/images?q=tbn:ANd9GcQXJmqNWEvR6ebSE-qr9Uh8ilRGWGWw-HTGLdLydW2WMOyY9Rx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198920"/>
            <a:ext cx="433805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16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eatonls\Desktop\Soils Course\erosion9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0" y="1"/>
            <a:ext cx="5486400" cy="679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www.catalogclearance.com/itm_img/Silt_Fence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924" y="3200400"/>
            <a:ext cx="4057650" cy="265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www.landandwater.com/features/vol50no2/vol50no2_2D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4" y="3191577"/>
            <a:ext cx="4057650" cy="277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0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eatonls\Desktop\Soils Course\erosion9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0" y="1"/>
            <a:ext cx="5486400" cy="679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www.lakesuperiorstreams.org/stormwater/toolkit/images/checkDams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6001"/>
            <a:ext cx="3939941" cy="306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encrypted-tbn3.gstatic.com/images?q=tbn:ANd9GcSq20D5-g1kMklmZTpfUeHxFzdTrDFgnVxGgjvtO3oEMiELYeoI_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36001"/>
            <a:ext cx="4522056" cy="306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32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15924" y="-26464"/>
            <a:ext cx="3015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Goal: limit to 5 tons/acre/year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220" name="Picture 4" descr="http://www.trafficsafetywarehouse.com/images/OTB%20Pic%2040%20-%20Full%20Bag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58897" y="4572000"/>
            <a:ext cx="2831976" cy="201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21878" y="5256819"/>
            <a:ext cx="988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 Ton of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Gravel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222" name="Picture 6" descr="http://www.ukagriculture.com/sizes_and_scales/images/football_pitch_acr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377432"/>
            <a:ext cx="3810000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eatonls\Desktop\Soils Course\erosion1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1003438" y="457200"/>
            <a:ext cx="657487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88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3"/>
          <p:cNvSpPr txBox="1">
            <a:spLocks/>
          </p:cNvSpPr>
          <p:nvPr/>
        </p:nvSpPr>
        <p:spPr>
          <a:xfrm>
            <a:off x="304800" y="457200"/>
            <a:ext cx="8839200" cy="1752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IV. Universal Soil Loss Equation</a:t>
            </a:r>
          </a:p>
          <a:p>
            <a:pPr marL="0" indent="0">
              <a:buNone/>
            </a:pPr>
            <a:r>
              <a:rPr lang="en-US" b="1" dirty="0" smtClean="0"/>
              <a:t>A = RKLSCP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accent2"/>
                </a:solidFill>
              </a:rPr>
              <a:t>P: Control Practice Factor</a:t>
            </a:r>
          </a:p>
          <a:p>
            <a:pPr marL="0" indent="0">
              <a:buNone/>
            </a:pPr>
            <a:r>
              <a:rPr lang="en-US" i="1" dirty="0"/>
              <a:t>Practices included in this term are contouring, strip cropping (alternate crops on a given slope established on the contour), and </a:t>
            </a:r>
            <a:r>
              <a:rPr lang="en-US" i="1" dirty="0" smtClean="0"/>
              <a:t>terracing.</a:t>
            </a:r>
            <a:endParaRPr lang="en-US" b="1" i="1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94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57200"/>
            <a:ext cx="8534400" cy="1752600"/>
          </a:xfrm>
        </p:spPr>
        <p:txBody>
          <a:bodyPr>
            <a:normAutofit/>
          </a:bodyPr>
          <a:lstStyle/>
          <a:p>
            <a:pPr marL="571500" indent="-571500" algn="l">
              <a:buAutoNum type="romanUcPeriod"/>
            </a:pPr>
            <a:r>
              <a:rPr lang="en-US" dirty="0" smtClean="0">
                <a:solidFill>
                  <a:schemeClr val="tx1"/>
                </a:solidFill>
              </a:rPr>
              <a:t>Overview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A. One of the most destructive human events on world’s soil resources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://www.cleanseedcapital.com/images/erosion_m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057400"/>
            <a:ext cx="6652102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48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eatonls\Desktop\Soils Course\erosion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016" y="0"/>
            <a:ext cx="8683547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passel.unl.edu/Image/siteImages/ContourstrawfarmNRCS-LG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29000"/>
            <a:ext cx="3846064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takdangaralin.com/wp-content/uploads/2009/08/ContourFarming.jpg?9d7bd4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48" y="3432699"/>
            <a:ext cx="4292602" cy="273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3657600" y="2438400"/>
            <a:ext cx="914400" cy="1371601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6096000" y="2438399"/>
            <a:ext cx="914400" cy="1371601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28600" y="123093"/>
            <a:ext cx="2446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Default Value: set to “1”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30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3"/>
          <p:cNvSpPr txBox="1">
            <a:spLocks/>
          </p:cNvSpPr>
          <p:nvPr/>
        </p:nvSpPr>
        <p:spPr>
          <a:xfrm>
            <a:off x="304800" y="457200"/>
            <a:ext cx="8839200" cy="1752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IV. Universal Soil Loss Equation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A = RKLSCP</a:t>
            </a:r>
          </a:p>
          <a:p>
            <a:pPr marL="0" indent="0">
              <a:buNone/>
            </a:pPr>
            <a:r>
              <a:rPr lang="en-US" dirty="0" smtClean="0"/>
              <a:t>A: Estimated soil loss (tons/acre/</a:t>
            </a:r>
            <a:r>
              <a:rPr lang="en-US" dirty="0" err="1" smtClean="0"/>
              <a:t>yr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 smtClean="0"/>
              <a:t>R: Rainfall Factor</a:t>
            </a:r>
          </a:p>
          <a:p>
            <a:pPr marL="0" indent="0">
              <a:buNone/>
            </a:pPr>
            <a:r>
              <a:rPr lang="en-US" dirty="0" smtClean="0"/>
              <a:t>K: Soil Erodibility Factor</a:t>
            </a:r>
          </a:p>
          <a:p>
            <a:pPr marL="0" indent="0">
              <a:buNone/>
            </a:pPr>
            <a:r>
              <a:rPr lang="en-US" dirty="0" smtClean="0"/>
              <a:t>L: Slope-Length Factor</a:t>
            </a:r>
          </a:p>
          <a:p>
            <a:pPr marL="0" indent="0">
              <a:buNone/>
            </a:pPr>
            <a:r>
              <a:rPr lang="en-US" dirty="0" smtClean="0"/>
              <a:t>S: Slope Steepness Factor</a:t>
            </a:r>
          </a:p>
          <a:p>
            <a:pPr marL="0" indent="0">
              <a:buNone/>
            </a:pPr>
            <a:r>
              <a:rPr lang="en-US" dirty="0" smtClean="0"/>
              <a:t>C: Cover Factor</a:t>
            </a:r>
          </a:p>
          <a:p>
            <a:pPr marL="0" indent="0">
              <a:buNone/>
            </a:pPr>
            <a:r>
              <a:rPr lang="en-US" dirty="0" smtClean="0"/>
              <a:t>P: Control Practice Factor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00600" y="4267324"/>
            <a:ext cx="3978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“The Topographic Factor”</a:t>
            </a:r>
            <a:endParaRPr lang="en-US" sz="2800" dirty="0"/>
          </a:p>
        </p:txBody>
      </p:sp>
      <p:sp>
        <p:nvSpPr>
          <p:cNvPr id="4" name="Up-Down Arrow 3"/>
          <p:cNvSpPr/>
          <p:nvPr/>
        </p:nvSpPr>
        <p:spPr>
          <a:xfrm>
            <a:off x="4724400" y="4038600"/>
            <a:ext cx="76200" cy="9906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5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eatonls\Desktop\Soils Course\erosion8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914399" y="304799"/>
            <a:ext cx="796119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4953000"/>
            <a:ext cx="1676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LS Factor = ????</a:t>
            </a:r>
            <a:endParaRPr lang="en-US" dirty="0"/>
          </a:p>
        </p:txBody>
      </p:sp>
      <p:pic>
        <p:nvPicPr>
          <p:cNvPr id="4" name="Picture 3" descr="C:\Users\eatonls\Desktop\Soils Course\erosion8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337048" y="5659654"/>
            <a:ext cx="3464929" cy="56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1" y="3886200"/>
            <a:ext cx="2895600" cy="28077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47800" y="4953000"/>
            <a:ext cx="2895600" cy="17731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81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eatonls\Desktop\Soils Course\erosion8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914399" y="304799"/>
            <a:ext cx="796119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4953000"/>
            <a:ext cx="1676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LS Factor = ????</a:t>
            </a:r>
            <a:endParaRPr lang="en-US" dirty="0"/>
          </a:p>
        </p:txBody>
      </p:sp>
      <p:pic>
        <p:nvPicPr>
          <p:cNvPr id="4" name="Picture 3" descr="C:\Users\eatonls\Desktop\Soils Course\erosion8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337048" y="5659654"/>
            <a:ext cx="3464929" cy="56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1" y="3886200"/>
            <a:ext cx="2895600" cy="28077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A = </a:t>
            </a:r>
            <a:r>
              <a:rPr lang="en-US" b="1" dirty="0" smtClean="0"/>
              <a:t>RKLSC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1502081" y="4913219"/>
            <a:ext cx="2895600" cy="17731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00" y="120133"/>
            <a:ext cx="1519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 Factor = 125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38800" y="1524000"/>
            <a:ext cx="1572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K</a:t>
            </a:r>
            <a:r>
              <a:rPr lang="en-US" dirty="0" smtClean="0">
                <a:solidFill>
                  <a:srgbClr val="FF0000"/>
                </a:solidFill>
              </a:rPr>
              <a:t> Factor = 0.19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8079" y="2905619"/>
            <a:ext cx="1253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A = </a:t>
            </a:r>
            <a:r>
              <a:rPr lang="en-US" b="1" dirty="0">
                <a:solidFill>
                  <a:srgbClr val="FF0000"/>
                </a:solidFill>
              </a:rPr>
              <a:t>RK</a:t>
            </a:r>
            <a:r>
              <a:rPr lang="en-US" b="1" dirty="0"/>
              <a:t>LSCP</a:t>
            </a:r>
          </a:p>
        </p:txBody>
      </p:sp>
      <p:sp>
        <p:nvSpPr>
          <p:cNvPr id="9" name="AutoShape 2" descr="http://www.google.com/url?sa=i&amp;source=images&amp;cd=&amp;docid=TzHX9smOVWgFIM&amp;tbnid=Sr5St6E-9lVOYM:&amp;ved=0CAUQjBwwAA&amp;url=http%3A%2F%2Fwww.transylvaniacounty.org%2Fsites%2Fdefault%2Ffiles%2Fdepartments%2Fsoil-and-water%2Fimages%2FSoil%2520Survey%2520Cover.jpg&amp;ei=NlF6UrvyGqnasASoo4L4Bw&amp;psig=AFQjCNHnqRnqFXOttjgSaqE18BEwjw6jAg&amp;ust=1383834294513157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171817"/>
            <a:ext cx="19431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://milford.nserl.purdue.edu/weppdocs/overview/images/usa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8" y="4923408"/>
            <a:ext cx="3291840" cy="180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91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eatonls\Desktop\Soils Course\erosion8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914399" y="304799"/>
            <a:ext cx="796119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4953000"/>
            <a:ext cx="1676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LS Factor = ????</a:t>
            </a:r>
            <a:endParaRPr lang="en-US" dirty="0"/>
          </a:p>
        </p:txBody>
      </p:sp>
      <p:pic>
        <p:nvPicPr>
          <p:cNvPr id="4" name="Picture 3" descr="C:\Users\eatonls\Desktop\Soils Course\erosion8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337048" y="5659654"/>
            <a:ext cx="3464929" cy="56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00600" y="5257800"/>
            <a:ext cx="2971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L: Slope-Length Factor</a:t>
            </a:r>
          </a:p>
          <a:p>
            <a:r>
              <a:rPr lang="en-US" i="1" dirty="0"/>
              <a:t>S: Slope Steepness Factor</a:t>
            </a:r>
          </a:p>
        </p:txBody>
      </p:sp>
    </p:spTree>
    <p:extLst>
      <p:ext uri="{BB962C8B-B14F-4D97-AF65-F5344CB8AC3E}">
        <p14:creationId xmlns:p14="http://schemas.microsoft.com/office/powerpoint/2010/main" val="283228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44455"/>
            <a:ext cx="8828509" cy="656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5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ld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46726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eatonls\Desktop\Soils Course\erosion8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76200" y="5978370"/>
            <a:ext cx="3464929" cy="56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32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eatonls\Desktop\Soils Course\erosion8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380999" y="20052"/>
            <a:ext cx="8469899" cy="645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29200" y="5181600"/>
            <a:ext cx="32766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7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eatonls\Desktop\Soils Course\erosion8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228600" y="-76200"/>
            <a:ext cx="7779232" cy="675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19600" y="4572000"/>
            <a:ext cx="31242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7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eatonls\Desktop\Soils Course\erosion8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77679" y="-196871"/>
            <a:ext cx="7779232" cy="675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72850" y="6260068"/>
            <a:ext cx="2100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= 43.46 tons/acre/</a:t>
            </a:r>
            <a:r>
              <a:rPr lang="en-US" dirty="0" err="1" smtClean="0">
                <a:solidFill>
                  <a:srgbClr val="FF0000"/>
                </a:solidFill>
              </a:rPr>
              <a:t>yr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43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pnas.org/content/104/33/13268/F1.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5" y="478325"/>
            <a:ext cx="9052560" cy="542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86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eatonls\Desktop\Soils Course\erosion8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1639604" y="152398"/>
            <a:ext cx="4913596" cy="500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54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eatonls\Desktop\Soils Course\erosion8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1639604" y="152398"/>
            <a:ext cx="5650426" cy="647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98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eatonls\Desktop\Soils Course\erosion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308" y="253746"/>
            <a:ext cx="6501384" cy="635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69080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 = 0.11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5213866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Choosing between Idealism vs. Pragmatism……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ChangeArrowheads="1"/>
          </p:cNvSpPr>
          <p:nvPr/>
        </p:nvSpPr>
        <p:spPr bwMode="auto">
          <a:xfrm>
            <a:off x="381000" y="3810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12800" indent="-8128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dirty="0"/>
              <a:t>V</a:t>
            </a:r>
            <a:r>
              <a:rPr lang="en-US" altLang="en-US" sz="3200" dirty="0" smtClean="0"/>
              <a:t>. </a:t>
            </a:r>
            <a:r>
              <a:rPr lang="en-US" altLang="en-US" sz="3200" dirty="0"/>
              <a:t>Estimating “Q” (Discharge)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3200" dirty="0"/>
              <a:t>A.  The Concept:</a:t>
            </a:r>
          </a:p>
        </p:txBody>
      </p:sp>
      <p:pic>
        <p:nvPicPr>
          <p:cNvPr id="32771" name="Picture 8" descr="watershedalaba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895600"/>
            <a:ext cx="428625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9" descr="0511-0812-2104-1744_Puffy_Rain_Cloud_with_Raindrops_Coming_Down_clipart_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38250"/>
            <a:ext cx="29908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339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381000" y="3810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12800" indent="-8128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dirty="0"/>
              <a:t>V</a:t>
            </a:r>
            <a:r>
              <a:rPr lang="en-US" altLang="en-US" sz="3200" dirty="0" smtClean="0"/>
              <a:t>. </a:t>
            </a:r>
            <a:r>
              <a:rPr lang="en-US" altLang="en-US" sz="3200" dirty="0"/>
              <a:t>Estimating “Q” (Discharge)</a:t>
            </a:r>
          </a:p>
          <a:p>
            <a:pPr eaLnBrk="1" hangingPunct="1">
              <a:spcBef>
                <a:spcPct val="20000"/>
              </a:spcBef>
              <a:buFontTx/>
              <a:buAutoNum type="alphaUcPeriod"/>
            </a:pPr>
            <a:r>
              <a:rPr lang="en-US" altLang="en-US" sz="3200" dirty="0"/>
              <a:t>The Concept:</a:t>
            </a:r>
          </a:p>
          <a:p>
            <a:pPr eaLnBrk="1" hangingPunct="1">
              <a:spcBef>
                <a:spcPct val="20000"/>
              </a:spcBef>
            </a:pPr>
            <a:endParaRPr lang="en-US" altLang="en-US" sz="3200" dirty="0"/>
          </a:p>
          <a:p>
            <a:pPr eaLnBrk="1" hangingPunct="1">
              <a:spcBef>
                <a:spcPct val="20000"/>
              </a:spcBef>
            </a:pPr>
            <a:r>
              <a:rPr lang="en-US" altLang="en-US" sz="3200" dirty="0"/>
              <a:t>The Rational Equation</a:t>
            </a:r>
          </a:p>
          <a:p>
            <a:pPr eaLnBrk="1" hangingPunct="1">
              <a:spcBef>
                <a:spcPct val="20000"/>
              </a:spcBef>
            </a:pPr>
            <a:endParaRPr lang="en-US" altLang="en-US" sz="3200" dirty="0"/>
          </a:p>
          <a:p>
            <a:pPr eaLnBrk="1" hangingPunct="1">
              <a:spcBef>
                <a:spcPct val="20000"/>
              </a:spcBef>
            </a:pPr>
            <a:endParaRPr lang="en-US" altLang="en-US" sz="3200" dirty="0"/>
          </a:p>
        </p:txBody>
      </p:sp>
      <p:sp>
        <p:nvSpPr>
          <p:cNvPr id="33795" name="Rectangle 6"/>
          <p:cNvSpPr>
            <a:spLocks noChangeArrowheads="1"/>
          </p:cNvSpPr>
          <p:nvPr/>
        </p:nvSpPr>
        <p:spPr bwMode="auto">
          <a:xfrm>
            <a:off x="1905000" y="2895600"/>
            <a:ext cx="4618038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altLang="en-US"/>
              <a:t>p</a:t>
            </a: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=CIA</a:t>
            </a:r>
            <a:endParaRPr lang="en-US" altLang="en-US" sz="2400">
              <a:latin typeface="Times New Roman" pitchFamily="18" charset="0"/>
            </a:endParaRPr>
          </a:p>
          <a:p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	Where Q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=peak flow rate (ft3/s)</a:t>
            </a:r>
            <a:endParaRPr lang="en-US" altLang="en-US" sz="2400">
              <a:latin typeface="Times New Roman" pitchFamily="18" charset="0"/>
            </a:endParaRPr>
          </a:p>
          <a:p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		   C= runoff coeffic.</a:t>
            </a:r>
            <a:endParaRPr lang="en-US" altLang="en-US" sz="2400">
              <a:latin typeface="Times New Roman" pitchFamily="18" charset="0"/>
            </a:endParaRPr>
          </a:p>
          <a:p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		   I = ave ppt intensity (in/hr)</a:t>
            </a:r>
            <a:endParaRPr lang="en-US" altLang="en-US" sz="2400">
              <a:latin typeface="Times New Roman" pitchFamily="18" charset="0"/>
            </a:endParaRPr>
          </a:p>
          <a:p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		   A = drainage area (acres)</a:t>
            </a:r>
          </a:p>
        </p:txBody>
      </p:sp>
      <p:sp>
        <p:nvSpPr>
          <p:cNvPr id="33796" name="Text Box 8"/>
          <p:cNvSpPr txBox="1">
            <a:spLocks noChangeArrowheads="1"/>
          </p:cNvSpPr>
          <p:nvPr/>
        </p:nvSpPr>
        <p:spPr bwMode="auto">
          <a:xfrm>
            <a:off x="1524000" y="5156200"/>
            <a:ext cx="5062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i="1">
                <a:solidFill>
                  <a:schemeClr val="accent2"/>
                </a:solidFill>
              </a:rPr>
              <a:t>Best for small basins of under 10,000 acres</a:t>
            </a:r>
          </a:p>
        </p:txBody>
      </p:sp>
    </p:spTree>
    <p:extLst>
      <p:ext uri="{BB962C8B-B14F-4D97-AF65-F5344CB8AC3E}">
        <p14:creationId xmlns:p14="http://schemas.microsoft.com/office/powerpoint/2010/main" val="56429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ChangeArrowheads="1"/>
          </p:cNvSpPr>
          <p:nvPr/>
        </p:nvSpPr>
        <p:spPr bwMode="auto">
          <a:xfrm>
            <a:off x="0" y="2819400"/>
            <a:ext cx="4618038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altLang="en-US"/>
              <a:t>p</a:t>
            </a: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=CIA</a:t>
            </a:r>
            <a:endParaRPr lang="en-US" altLang="en-US" sz="2400">
              <a:latin typeface="Times New Roman" pitchFamily="18" charset="0"/>
            </a:endParaRPr>
          </a:p>
          <a:p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	Where Q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=peak flow rate (ft3/s)</a:t>
            </a:r>
            <a:endParaRPr lang="en-US" altLang="en-US" sz="2400">
              <a:latin typeface="Times New Roman" pitchFamily="18" charset="0"/>
            </a:endParaRPr>
          </a:p>
          <a:p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		   C= runoff coeffic.</a:t>
            </a:r>
            <a:endParaRPr lang="en-US" altLang="en-US" sz="2400">
              <a:latin typeface="Times New Roman" pitchFamily="18" charset="0"/>
            </a:endParaRPr>
          </a:p>
          <a:p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		   I = ave ppt intensity (in/hr)</a:t>
            </a:r>
            <a:endParaRPr lang="en-US" altLang="en-US" sz="2400">
              <a:latin typeface="Times New Roman" pitchFamily="18" charset="0"/>
            </a:endParaRPr>
          </a:p>
          <a:p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		   A = drainage area (acres)</a:t>
            </a:r>
          </a:p>
        </p:txBody>
      </p:sp>
      <p:pic>
        <p:nvPicPr>
          <p:cNvPr id="3481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2400"/>
            <a:ext cx="3794125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743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1066800" y="990600"/>
            <a:ext cx="4618038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altLang="en-US"/>
              <a:t>p</a:t>
            </a: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=CIA</a:t>
            </a:r>
            <a:endParaRPr lang="en-US" altLang="en-US" sz="2400">
              <a:latin typeface="Times New Roman" pitchFamily="18" charset="0"/>
            </a:endParaRPr>
          </a:p>
          <a:p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	Where Q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=peak flow rate (ft3/s)</a:t>
            </a:r>
            <a:endParaRPr lang="en-US" altLang="en-US" sz="2400">
              <a:latin typeface="Times New Roman" pitchFamily="18" charset="0"/>
            </a:endParaRPr>
          </a:p>
          <a:p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		   C= runoff coeffic.</a:t>
            </a:r>
            <a:endParaRPr lang="en-US" altLang="en-US" sz="2400">
              <a:latin typeface="Times New Roman" pitchFamily="18" charset="0"/>
            </a:endParaRPr>
          </a:p>
          <a:p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		   </a:t>
            </a:r>
            <a:r>
              <a:rPr lang="en-US" altLang="en-US" sz="240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I = ave ppt intensity (in/hr)</a:t>
            </a:r>
            <a:endParaRPr lang="en-US" altLang="en-US" sz="2400">
              <a:solidFill>
                <a:srgbClr val="CC3300"/>
              </a:solidFill>
              <a:latin typeface="Times New Roman" pitchFamily="18" charset="0"/>
            </a:endParaRPr>
          </a:p>
          <a:p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		   A = drainage area (acres)</a:t>
            </a:r>
          </a:p>
        </p:txBody>
      </p:sp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0" y="3505200"/>
            <a:ext cx="90058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accent2"/>
                </a:solidFill>
              </a:rPr>
              <a:t>“Need to solve “I” using ‘Time of Concentration calculations, and </a:t>
            </a:r>
          </a:p>
          <a:p>
            <a:pPr eaLnBrk="1" hangingPunct="1"/>
            <a:r>
              <a:rPr lang="en-US" altLang="en-US" sz="2400">
                <a:solidFill>
                  <a:schemeClr val="accent2"/>
                </a:solidFill>
              </a:rPr>
              <a:t>the recurrence interval of the rain storm in question.”</a:t>
            </a:r>
          </a:p>
        </p:txBody>
      </p:sp>
    </p:spTree>
    <p:extLst>
      <p:ext uri="{BB962C8B-B14F-4D97-AF65-F5344CB8AC3E}">
        <p14:creationId xmlns:p14="http://schemas.microsoft.com/office/powerpoint/2010/main" val="313109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-37730"/>
            <a:ext cx="80772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Box 4"/>
          <p:cNvSpPr txBox="1">
            <a:spLocks noChangeArrowheads="1"/>
          </p:cNvSpPr>
          <p:nvPr/>
        </p:nvSpPr>
        <p:spPr bwMode="auto">
          <a:xfrm>
            <a:off x="6705600" y="5486400"/>
            <a:ext cx="2082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accent2"/>
                </a:solidFill>
              </a:rPr>
              <a:t>Where K and b</a:t>
            </a:r>
          </a:p>
          <a:p>
            <a:pPr eaLnBrk="1" hangingPunct="1"/>
            <a:r>
              <a:rPr lang="en-US" altLang="en-US" dirty="0">
                <a:solidFill>
                  <a:schemeClr val="accent2"/>
                </a:solidFill>
              </a:rPr>
              <a:t>are constants for</a:t>
            </a:r>
          </a:p>
          <a:p>
            <a:pPr eaLnBrk="1" hangingPunct="1"/>
            <a:r>
              <a:rPr lang="en-US" altLang="en-US" dirty="0">
                <a:solidFill>
                  <a:schemeClr val="accent2"/>
                </a:solidFill>
              </a:rPr>
              <a:t>an individual basin</a:t>
            </a:r>
          </a:p>
        </p:txBody>
      </p:sp>
      <p:sp>
        <p:nvSpPr>
          <p:cNvPr id="36868" name="TextBox 6"/>
          <p:cNvSpPr txBox="1">
            <a:spLocks noChangeArrowheads="1"/>
          </p:cNvSpPr>
          <p:nvPr/>
        </p:nvSpPr>
        <p:spPr bwMode="auto">
          <a:xfrm>
            <a:off x="3352800" y="4648200"/>
            <a:ext cx="1446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C00000"/>
                </a:solidFill>
              </a:rPr>
              <a:t>“</a:t>
            </a:r>
            <a:r>
              <a:rPr lang="en-US" altLang="en-US" dirty="0" err="1">
                <a:solidFill>
                  <a:srgbClr val="C00000"/>
                </a:solidFill>
              </a:rPr>
              <a:t>Kirpick</a:t>
            </a:r>
            <a:r>
              <a:rPr lang="en-US" altLang="en-US" dirty="0">
                <a:solidFill>
                  <a:srgbClr val="C00000"/>
                </a:solidFill>
              </a:rPr>
              <a:t> Eq.”</a:t>
            </a:r>
          </a:p>
        </p:txBody>
      </p:sp>
    </p:spTree>
    <p:extLst>
      <p:ext uri="{BB962C8B-B14F-4D97-AF65-F5344CB8AC3E}">
        <p14:creationId xmlns:p14="http://schemas.microsoft.com/office/powerpoint/2010/main" val="128937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0"/>
            <a:ext cx="5172075" cy="67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4"/>
          <p:cNvSpPr>
            <a:spLocks noChangeArrowheads="1"/>
          </p:cNvSpPr>
          <p:nvPr/>
        </p:nvSpPr>
        <p:spPr bwMode="auto">
          <a:xfrm>
            <a:off x="228600" y="838200"/>
            <a:ext cx="45720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C00000"/>
                </a:solidFill>
              </a:rPr>
              <a:t>First: solve for time</a:t>
            </a:r>
          </a:p>
          <a:p>
            <a:pPr eaLnBrk="1" hangingPunct="1"/>
            <a:r>
              <a:rPr lang="en-US" altLang="en-US" b="1" dirty="0">
                <a:solidFill>
                  <a:srgbClr val="C00000"/>
                </a:solidFill>
              </a:rPr>
              <a:t>of concentration (“Duration”);</a:t>
            </a:r>
          </a:p>
          <a:p>
            <a:pPr eaLnBrk="1" hangingPunct="1"/>
            <a:r>
              <a:rPr lang="en-US" altLang="en-US" b="1" dirty="0">
                <a:solidFill>
                  <a:srgbClr val="C00000"/>
                </a:solidFill>
              </a:rPr>
              <a:t>THEN: solve for </a:t>
            </a:r>
          </a:p>
          <a:p>
            <a:pPr eaLnBrk="1" hangingPunct="1"/>
            <a:r>
              <a:rPr lang="en-US" altLang="en-US" b="1" dirty="0">
                <a:solidFill>
                  <a:srgbClr val="C00000"/>
                </a:solidFill>
              </a:rPr>
              <a:t>rainfall intensity for</a:t>
            </a:r>
          </a:p>
          <a:p>
            <a:pPr eaLnBrk="1" hangingPunct="1"/>
            <a:r>
              <a:rPr lang="en-US" altLang="en-US" b="1" dirty="0">
                <a:solidFill>
                  <a:srgbClr val="C00000"/>
                </a:solidFill>
              </a:rPr>
              <a:t>a given X year storm.</a:t>
            </a:r>
          </a:p>
        </p:txBody>
      </p:sp>
      <p:sp>
        <p:nvSpPr>
          <p:cNvPr id="4" name="Rectangle 3"/>
          <p:cNvSpPr/>
          <p:nvPr/>
        </p:nvSpPr>
        <p:spPr>
          <a:xfrm>
            <a:off x="4455111" y="6523909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 smtClean="0">
                <a:solidFill>
                  <a:srgbClr val="C00000"/>
                </a:solidFill>
              </a:rPr>
              <a:t>“Time of concentration”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29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868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105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98156"/>
            <a:ext cx="8534400" cy="1752600"/>
          </a:xfrm>
        </p:spPr>
        <p:txBody>
          <a:bodyPr>
            <a:normAutofit/>
          </a:bodyPr>
          <a:lstStyle/>
          <a:p>
            <a:pPr marL="571500" indent="-571500" algn="l">
              <a:buAutoNum type="romanUcPeriod"/>
            </a:pPr>
            <a:r>
              <a:rPr lang="en-US" dirty="0" smtClean="0">
                <a:solidFill>
                  <a:schemeClr val="tx1"/>
                </a:solidFill>
              </a:rPr>
              <a:t>Overview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A. One of the most destructive human events on world’s soil resources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74" name="Picture 2" descr="http://www.ic.ucsc.edu/~wxcheng/envs23/lecture9/Map_soil_eros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2" y="2202734"/>
            <a:ext cx="5669280" cy="464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gec.cr.usgs.gov/archive/eolian/images/121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029" y="3810000"/>
            <a:ext cx="2705100" cy="291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495" y="1219200"/>
            <a:ext cx="3156505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6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88" y="0"/>
            <a:ext cx="66151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Box 4"/>
          <p:cNvSpPr txBox="1">
            <a:spLocks noChangeArrowheads="1"/>
          </p:cNvSpPr>
          <p:nvPr/>
        </p:nvSpPr>
        <p:spPr bwMode="auto">
          <a:xfrm>
            <a:off x="152400" y="152400"/>
            <a:ext cx="25050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C00000"/>
                </a:solidFill>
              </a:rPr>
              <a:t>First: solve for time</a:t>
            </a:r>
          </a:p>
          <a:p>
            <a:pPr eaLnBrk="1" hangingPunct="1"/>
            <a:r>
              <a:rPr lang="en-US" altLang="en-US" b="1">
                <a:solidFill>
                  <a:srgbClr val="C00000"/>
                </a:solidFill>
              </a:rPr>
              <a:t>of concentration;</a:t>
            </a:r>
          </a:p>
          <a:p>
            <a:pPr eaLnBrk="1" hangingPunct="1"/>
            <a:r>
              <a:rPr lang="en-US" altLang="en-US" b="1">
                <a:solidFill>
                  <a:srgbClr val="C00000"/>
                </a:solidFill>
              </a:rPr>
              <a:t>THEN: solve for </a:t>
            </a:r>
          </a:p>
          <a:p>
            <a:pPr eaLnBrk="1" hangingPunct="1"/>
            <a:r>
              <a:rPr lang="en-US" altLang="en-US" b="1">
                <a:solidFill>
                  <a:srgbClr val="C00000"/>
                </a:solidFill>
              </a:rPr>
              <a:t>rainfall intensity for</a:t>
            </a:r>
          </a:p>
          <a:p>
            <a:pPr eaLnBrk="1" hangingPunct="1"/>
            <a:r>
              <a:rPr lang="en-US" altLang="en-US" b="1">
                <a:solidFill>
                  <a:srgbClr val="C00000"/>
                </a:solidFill>
              </a:rPr>
              <a:t>a given X year storm.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0"/>
            <a:ext cx="31146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429000" y="1676400"/>
            <a:ext cx="5715000" cy="510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4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88" y="0"/>
            <a:ext cx="66151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Box 4"/>
          <p:cNvSpPr txBox="1">
            <a:spLocks noChangeArrowheads="1"/>
          </p:cNvSpPr>
          <p:nvPr/>
        </p:nvSpPr>
        <p:spPr bwMode="auto">
          <a:xfrm>
            <a:off x="152400" y="152400"/>
            <a:ext cx="25050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C00000"/>
                </a:solidFill>
              </a:rPr>
              <a:t>First: solve for time</a:t>
            </a:r>
          </a:p>
          <a:p>
            <a:pPr eaLnBrk="1" hangingPunct="1"/>
            <a:r>
              <a:rPr lang="en-US" altLang="en-US" b="1">
                <a:solidFill>
                  <a:srgbClr val="C00000"/>
                </a:solidFill>
              </a:rPr>
              <a:t>of concentration;</a:t>
            </a:r>
          </a:p>
          <a:p>
            <a:pPr eaLnBrk="1" hangingPunct="1"/>
            <a:r>
              <a:rPr lang="en-US" altLang="en-US" b="1">
                <a:solidFill>
                  <a:srgbClr val="C00000"/>
                </a:solidFill>
              </a:rPr>
              <a:t>THEN: solve for </a:t>
            </a:r>
          </a:p>
          <a:p>
            <a:pPr eaLnBrk="1" hangingPunct="1"/>
            <a:r>
              <a:rPr lang="en-US" altLang="en-US" b="1">
                <a:solidFill>
                  <a:srgbClr val="C00000"/>
                </a:solidFill>
              </a:rPr>
              <a:t>rainfall intensity for</a:t>
            </a:r>
          </a:p>
          <a:p>
            <a:pPr eaLnBrk="1" hangingPunct="1"/>
            <a:r>
              <a:rPr lang="en-US" altLang="en-US" b="1">
                <a:solidFill>
                  <a:srgbClr val="C00000"/>
                </a:solidFill>
              </a:rPr>
              <a:t>a given X year storm.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0"/>
            <a:ext cx="31146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429000" y="3048000"/>
            <a:ext cx="5715000" cy="3733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67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88" y="0"/>
            <a:ext cx="66151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4"/>
          <p:cNvSpPr txBox="1">
            <a:spLocks noChangeArrowheads="1"/>
          </p:cNvSpPr>
          <p:nvPr/>
        </p:nvSpPr>
        <p:spPr bwMode="auto">
          <a:xfrm>
            <a:off x="228600" y="5105400"/>
            <a:ext cx="25050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C00000"/>
                </a:solidFill>
              </a:rPr>
              <a:t>First: solve for time</a:t>
            </a:r>
          </a:p>
          <a:p>
            <a:pPr eaLnBrk="1" hangingPunct="1"/>
            <a:r>
              <a:rPr lang="en-US" altLang="en-US" b="1">
                <a:solidFill>
                  <a:srgbClr val="C00000"/>
                </a:solidFill>
              </a:rPr>
              <a:t>of concentration;</a:t>
            </a:r>
          </a:p>
          <a:p>
            <a:pPr eaLnBrk="1" hangingPunct="1"/>
            <a:r>
              <a:rPr lang="en-US" altLang="en-US" b="1">
                <a:solidFill>
                  <a:srgbClr val="C00000"/>
                </a:solidFill>
              </a:rPr>
              <a:t>THEN: solve for </a:t>
            </a:r>
          </a:p>
          <a:p>
            <a:pPr eaLnBrk="1" hangingPunct="1"/>
            <a:r>
              <a:rPr lang="en-US" altLang="en-US" b="1">
                <a:solidFill>
                  <a:srgbClr val="C00000"/>
                </a:solidFill>
              </a:rPr>
              <a:t>rainfall intensity for</a:t>
            </a:r>
          </a:p>
          <a:p>
            <a:pPr eaLnBrk="1" hangingPunct="1"/>
            <a:r>
              <a:rPr lang="en-US" altLang="en-US" b="1">
                <a:solidFill>
                  <a:srgbClr val="C00000"/>
                </a:solidFill>
              </a:rPr>
              <a:t>a given X year storm.</a:t>
            </a: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0"/>
            <a:ext cx="31146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76600" y="4648200"/>
            <a:ext cx="5867400" cy="2209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2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0"/>
            <a:ext cx="5172075" cy="67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Box 3"/>
          <p:cNvSpPr txBox="1">
            <a:spLocks noChangeArrowheads="1"/>
          </p:cNvSpPr>
          <p:nvPr/>
        </p:nvSpPr>
        <p:spPr bwMode="auto">
          <a:xfrm>
            <a:off x="762000" y="2971800"/>
            <a:ext cx="16922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Tc = 14.28 min</a:t>
            </a:r>
          </a:p>
          <a:p>
            <a:pPr eaLnBrk="1" hangingPunct="1"/>
            <a:r>
              <a:rPr lang="en-US" altLang="en-US"/>
              <a:t>10 yr. storm</a:t>
            </a:r>
          </a:p>
        </p:txBody>
      </p:sp>
      <p:sp>
        <p:nvSpPr>
          <p:cNvPr id="2" name="Rectangle 1"/>
          <p:cNvSpPr/>
          <p:nvPr/>
        </p:nvSpPr>
        <p:spPr>
          <a:xfrm>
            <a:off x="4455111" y="6523909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 smtClean="0">
                <a:solidFill>
                  <a:srgbClr val="C00000"/>
                </a:solidFill>
              </a:rPr>
              <a:t>“Time of concentration”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34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88" y="0"/>
            <a:ext cx="66151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Box 4"/>
          <p:cNvSpPr txBox="1">
            <a:spLocks noChangeArrowheads="1"/>
          </p:cNvSpPr>
          <p:nvPr/>
        </p:nvSpPr>
        <p:spPr bwMode="auto">
          <a:xfrm>
            <a:off x="152400" y="152400"/>
            <a:ext cx="25050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C00000"/>
                </a:solidFill>
              </a:rPr>
              <a:t>First: solve for time</a:t>
            </a:r>
          </a:p>
          <a:p>
            <a:pPr eaLnBrk="1" hangingPunct="1"/>
            <a:r>
              <a:rPr lang="en-US" altLang="en-US" b="1">
                <a:solidFill>
                  <a:srgbClr val="C00000"/>
                </a:solidFill>
              </a:rPr>
              <a:t>of concentration;</a:t>
            </a:r>
          </a:p>
          <a:p>
            <a:pPr eaLnBrk="1" hangingPunct="1"/>
            <a:r>
              <a:rPr lang="en-US" altLang="en-US" b="1">
                <a:solidFill>
                  <a:srgbClr val="C00000"/>
                </a:solidFill>
              </a:rPr>
              <a:t>THEN: solve for </a:t>
            </a:r>
          </a:p>
          <a:p>
            <a:pPr eaLnBrk="1" hangingPunct="1"/>
            <a:r>
              <a:rPr lang="en-US" altLang="en-US" b="1">
                <a:solidFill>
                  <a:srgbClr val="C00000"/>
                </a:solidFill>
              </a:rPr>
              <a:t>rainfall intensity for</a:t>
            </a:r>
          </a:p>
          <a:p>
            <a:pPr eaLnBrk="1" hangingPunct="1"/>
            <a:r>
              <a:rPr lang="en-US" altLang="en-US" b="1">
                <a:solidFill>
                  <a:srgbClr val="C00000"/>
                </a:solidFill>
              </a:rPr>
              <a:t>a given X year storm.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0"/>
            <a:ext cx="31146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29000" y="4724400"/>
            <a:ext cx="5715000" cy="20574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600200" y="5406479"/>
            <a:ext cx="1514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2"/>
                </a:solidFill>
              </a:rPr>
              <a:t>Or….</a:t>
            </a:r>
            <a:endParaRPr lang="en-GB" sz="4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30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52400"/>
            <a:ext cx="2147423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57593" y="1829448"/>
            <a:ext cx="1439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F0000"/>
                </a:solidFill>
              </a:rPr>
              <a:t>i</a:t>
            </a:r>
            <a:r>
              <a:rPr lang="en-US" i="1" dirty="0" smtClean="0">
                <a:solidFill>
                  <a:srgbClr val="FF0000"/>
                </a:solidFill>
              </a:rPr>
              <a:t>  = 4.56 in/</a:t>
            </a:r>
            <a:r>
              <a:rPr lang="en-US" i="1" dirty="0" err="1" smtClean="0">
                <a:solidFill>
                  <a:srgbClr val="FF0000"/>
                </a:solidFill>
              </a:rPr>
              <a:t>hr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37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7134225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905" y="20624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VI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63643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305800" cy="668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605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5027"/>
            <a:ext cx="567055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62600" y="1981200"/>
            <a:ext cx="2940728" cy="51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486400" y="1828800"/>
            <a:ext cx="3016928" cy="838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895600"/>
            <a:ext cx="2724445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61343" y="6370493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 = </a:t>
            </a:r>
            <a:r>
              <a:rPr lang="en-US" dirty="0" err="1" smtClean="0">
                <a:solidFill>
                  <a:srgbClr val="FF0000"/>
                </a:solidFill>
              </a:rPr>
              <a:t>CiA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10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588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56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</TotalTime>
  <Words>1141</Words>
  <Application>Microsoft Office PowerPoint</Application>
  <PresentationFormat>On-screen Show (4:3)</PresentationFormat>
  <Paragraphs>262</Paragraphs>
  <Slides>118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118</vt:i4>
      </vt:variant>
    </vt:vector>
  </HeadingPairs>
  <TitlesOfParts>
    <vt:vector size="122" baseType="lpstr">
      <vt:lpstr>Arial</vt:lpstr>
      <vt:lpstr>Calibri</vt:lpstr>
      <vt:lpstr>Times New Roman</vt:lpstr>
      <vt:lpstr>Office Theme</vt:lpstr>
      <vt:lpstr>Soil Erosion and Erosion Control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James Madison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Soil Erosion and Erosion Control</dc:title>
  <dc:creator>Scott Eaton</dc:creator>
  <cp:lastModifiedBy>Scott Eaton</cp:lastModifiedBy>
  <cp:revision>75</cp:revision>
  <dcterms:created xsi:type="dcterms:W3CDTF">2013-10-30T00:51:10Z</dcterms:created>
  <dcterms:modified xsi:type="dcterms:W3CDTF">2017-11-13T15:01:19Z</dcterms:modified>
</cp:coreProperties>
</file>