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256" r:id="rId2"/>
    <p:sldId id="308" r:id="rId3"/>
    <p:sldId id="278" r:id="rId4"/>
    <p:sldId id="280" r:id="rId5"/>
    <p:sldId id="282" r:id="rId6"/>
    <p:sldId id="297" r:id="rId7"/>
    <p:sldId id="281" r:id="rId8"/>
    <p:sldId id="279" r:id="rId9"/>
    <p:sldId id="284" r:id="rId10"/>
    <p:sldId id="286" r:id="rId11"/>
    <p:sldId id="288" r:id="rId12"/>
    <p:sldId id="287" r:id="rId13"/>
    <p:sldId id="291" r:id="rId14"/>
    <p:sldId id="296" r:id="rId15"/>
    <p:sldId id="292" r:id="rId16"/>
    <p:sldId id="301" r:id="rId17"/>
    <p:sldId id="298" r:id="rId18"/>
    <p:sldId id="299" r:id="rId19"/>
    <p:sldId id="306" r:id="rId20"/>
    <p:sldId id="307" r:id="rId21"/>
    <p:sldId id="305" r:id="rId22"/>
    <p:sldId id="30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36" autoAdjust="0"/>
    <p:restoredTop sz="99527" autoAdjust="0"/>
  </p:normalViewPr>
  <p:slideViewPr>
    <p:cSldViewPr snapToGrid="0" snapToObjects="1">
      <p:cViewPr varScale="1">
        <p:scale>
          <a:sx n="111" d="100"/>
          <a:sy n="111" d="100"/>
        </p:scale>
        <p:origin x="7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E25A7-C903-AC4F-883E-99A7043499A7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45FD2-4541-1D40-A23A-225F87A1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9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5FD2-4541-1D40-A23A-225F87A15C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22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5FD2-4541-1D40-A23A-225F87A15C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0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5FD2-4541-1D40-A23A-225F87A15C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61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5FD2-4541-1D40-A23A-225F87A15C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5FD2-4541-1D40-A23A-225F87A15C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6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5FD2-4541-1D40-A23A-225F87A15C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6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5FD2-4541-1D40-A23A-225F87A15C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6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45FD2-4541-1D40-A23A-225F87A15C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7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FFA5-5B0E-814C-ACE3-3CE33FC5746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AA2-3E57-B04D-9363-F2A7B4FD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FFA5-5B0E-814C-ACE3-3CE33FC5746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AA2-3E57-B04D-9363-F2A7B4FD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00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FFA5-5B0E-814C-ACE3-3CE33FC5746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AA2-3E57-B04D-9363-F2A7B4FD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FFA5-5B0E-814C-ACE3-3CE33FC5746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AA2-3E57-B04D-9363-F2A7B4FD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6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FFA5-5B0E-814C-ACE3-3CE33FC5746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AA2-3E57-B04D-9363-F2A7B4FD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5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FFA5-5B0E-814C-ACE3-3CE33FC5746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AA2-3E57-B04D-9363-F2A7B4FD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7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FFA5-5B0E-814C-ACE3-3CE33FC5746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AA2-3E57-B04D-9363-F2A7B4FD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FFA5-5B0E-814C-ACE3-3CE33FC5746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AA2-3E57-B04D-9363-F2A7B4FD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54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FFA5-5B0E-814C-ACE3-3CE33FC5746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AA2-3E57-B04D-9363-F2A7B4FD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FFA5-5B0E-814C-ACE3-3CE33FC5746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AA2-3E57-B04D-9363-F2A7B4FD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9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FFA5-5B0E-814C-ACE3-3CE33FC5746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8CAA2-3E57-B04D-9363-F2A7B4FD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9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AFFA5-5B0E-814C-ACE3-3CE33FC57462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8CAA2-3E57-B04D-9363-F2A7B4FDC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2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7161" y="479438"/>
            <a:ext cx="6657631" cy="170216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rgbClr val="800000"/>
                </a:solidFill>
                <a:latin typeface="Calibri" panose="020F0502020204030204" pitchFamily="34" charset="0"/>
              </a:rPr>
              <a:t>Determination of Soil Acidity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44" y="2360877"/>
            <a:ext cx="6323277" cy="421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6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09" y="145470"/>
            <a:ext cx="7024744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soils become acidic?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02" y="1312264"/>
            <a:ext cx="8192871" cy="50793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Soils become acidic through weathering and leaching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Warm, humid climates speed up weathering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Ultisols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 “ultimate”, most weathered after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  <a:sym typeface="Wingdings"/>
              </a:rPr>
              <a:t>Oxisols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Calcium and other basic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cations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are replaced on soil colloid by protons/H</a:t>
            </a:r>
            <a:r>
              <a:rPr lang="en-US" sz="2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and the basic elements leach away.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Lime can replenish these ions</a:t>
            </a:r>
          </a:p>
        </p:txBody>
      </p:sp>
    </p:spTree>
    <p:extLst>
      <p:ext uri="{BB962C8B-B14F-4D97-AF65-F5344CB8AC3E}">
        <p14:creationId xmlns:p14="http://schemas.microsoft.com/office/powerpoint/2010/main" val="28045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054" y="379066"/>
            <a:ext cx="4834796" cy="695045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Importance of pH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32" y="1271973"/>
            <a:ext cx="5595549" cy="474782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Optimal pH  5.8 – 6.5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Nutrient availability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Ions include micro and macronutrients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Essential for plant growth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Toxic at high levels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Availability varies based on pH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fg09_02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371" y="639347"/>
            <a:ext cx="2461707" cy="359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36010" y="5987671"/>
            <a:ext cx="3744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Fig. 9.22 from Nature and Properties of Soils.  Brady and Weil.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6663" y="12700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155" y="4517857"/>
            <a:ext cx="5733612" cy="2243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8371" y="4333191"/>
            <a:ext cx="2324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Brady and Weil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3804" y="6581001"/>
            <a:ext cx="2324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oak.ppws.vt.edu</a:t>
            </a:r>
            <a:r>
              <a:rPr lang="en-US" sz="1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883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63" y="432587"/>
            <a:ext cx="4895272" cy="70714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Buffering Capacity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14" y="1299806"/>
            <a:ext cx="4959609" cy="503386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 well buffered soil will resist changes in pH if acid is introduced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Acid rain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Soil amendments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Directly related to the CEC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Large CEC, high buffering capacity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Small CEC, small buffering capacity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760" lvl="1" indent="0">
              <a:buNone/>
            </a:pP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fg09_0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16" y="1783121"/>
            <a:ext cx="3637461" cy="3247402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74501" y="5080659"/>
            <a:ext cx="3740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Fig. 9.16 from Nature and Properties of Soils. Brady and Weil.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6663" y="12700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 4</a:t>
            </a:r>
          </a:p>
        </p:txBody>
      </p:sp>
    </p:spTree>
    <p:extLst>
      <p:ext uri="{BB962C8B-B14F-4D97-AF65-F5344CB8AC3E}">
        <p14:creationId xmlns:p14="http://schemas.microsoft.com/office/powerpoint/2010/main" val="28826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39" y="306838"/>
            <a:ext cx="5947558" cy="74342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Four types of aluminum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839" y="1658029"/>
            <a:ext cx="8189640" cy="3942672"/>
          </a:xfrm>
        </p:spPr>
        <p:txBody>
          <a:bodyPr>
            <a:no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sz="2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Structural Al 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within mineral structure; 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exchangeable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Exchangeable Al 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ions in dynamic equilibrium between soil colloid fraction and soil solution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Precipitate and polymer Al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in inner layer of clays; 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exchangeable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6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Chelated Al 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 to functional groups like OH</a:t>
            </a:r>
            <a:r>
              <a:rPr lang="en-US" sz="2600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exchangeable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96663" y="127001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 3-4</a:t>
            </a:r>
          </a:p>
        </p:txBody>
      </p:sp>
    </p:spTree>
    <p:extLst>
      <p:ext uri="{BB962C8B-B14F-4D97-AF65-F5344CB8AC3E}">
        <p14:creationId xmlns:p14="http://schemas.microsoft.com/office/powerpoint/2010/main" val="8128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404" y="419838"/>
            <a:ext cx="8252859" cy="695045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</a:rPr>
              <a:t>Determination of acidity of a soil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34" y="2011287"/>
            <a:ext cx="8058929" cy="4704795"/>
          </a:xfrm>
        </p:spPr>
        <p:txBody>
          <a:bodyPr>
            <a:noAutofit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sz="2600" dirty="0">
                <a:latin typeface="Calibri"/>
                <a:cs typeface="Calibri"/>
              </a:rPr>
              <a:t>Add 10 g of air-dry soil to 250 ml plastic screw top bottle 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600" dirty="0">
                <a:latin typeface="Calibri"/>
                <a:cs typeface="Calibri"/>
              </a:rPr>
              <a:t>Add 100 ml of 1M </a:t>
            </a:r>
            <a:r>
              <a:rPr lang="en-US" sz="2600" dirty="0" err="1">
                <a:latin typeface="Calibri"/>
                <a:cs typeface="Calibri"/>
              </a:rPr>
              <a:t>KCl</a:t>
            </a:r>
            <a:r>
              <a:rPr lang="en-US" sz="2600" dirty="0">
                <a:latin typeface="Calibri"/>
                <a:cs typeface="Calibri"/>
              </a:rPr>
              <a:t> to the bottle (Note: leave the sample for an overnight for saturation and then go to the next step). 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600" dirty="0">
                <a:latin typeface="Calibri"/>
                <a:cs typeface="Calibri"/>
              </a:rPr>
              <a:t>Shake the bottle at 220 rpm for 5 minutes 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600" dirty="0">
                <a:latin typeface="Calibri"/>
                <a:cs typeface="Calibri"/>
              </a:rPr>
              <a:t>Set up the filtration funnel while allowing soil particles to settle 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600" dirty="0">
                <a:latin typeface="Calibri"/>
                <a:cs typeface="Calibri"/>
              </a:rPr>
              <a:t>Use transfer pipette to slowly drip the soil extract in to the filter paper and </a:t>
            </a:r>
          </a:p>
          <a:p>
            <a:pPr marL="525780" indent="-457200">
              <a:buFont typeface="+mj-lt"/>
              <a:buAutoNum type="arabicPeriod"/>
            </a:pPr>
            <a:r>
              <a:rPr lang="en-US" sz="2600" dirty="0">
                <a:latin typeface="Calibri"/>
                <a:cs typeface="Calibri"/>
              </a:rPr>
              <a:t>Collect 10 ml to a 25 ml volumetric flask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5734" y="1488067"/>
            <a:ext cx="5521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Step 01: Soil extraction and filtration</a:t>
            </a:r>
          </a:p>
        </p:txBody>
      </p:sp>
    </p:spTree>
    <p:extLst>
      <p:ext uri="{BB962C8B-B14F-4D97-AF65-F5344CB8AC3E}">
        <p14:creationId xmlns:p14="http://schemas.microsoft.com/office/powerpoint/2010/main" val="7315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667" y="242958"/>
            <a:ext cx="4346211" cy="84018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02: Titrations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814838" y="3543905"/>
            <a:ext cx="3153316" cy="2355269"/>
          </a:xfrm>
        </p:spPr>
        <p:txBody>
          <a:bodyPr>
            <a:noAutofit/>
          </a:bodyPr>
          <a:lstStyle/>
          <a:p>
            <a:endParaRPr lang="en-US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 initial and final volumes 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burette to </a:t>
            </a:r>
            <a:r>
              <a:rPr lang="en-US" sz="2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determine how many mL were added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72" t="41522" r="11993"/>
          <a:stretch/>
        </p:blipFill>
        <p:spPr>
          <a:xfrm>
            <a:off x="1043490" y="3543905"/>
            <a:ext cx="4717143" cy="2742594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32283" y="6286499"/>
            <a:ext cx="3326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 credit: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www.oocities.org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Accessed: 1/13/14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154" y="2050228"/>
            <a:ext cx="8221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 stopper </a:t>
            </a:r>
            <a:r>
              <a:rPr lang="en-US" sz="260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slowly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add titrant dropwise.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156" y="1072998"/>
            <a:ext cx="83968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determine the acidity of a solution, using a known concentration of strong base.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5667" y="2723056"/>
            <a:ext cx="7238029" cy="4924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600" dirty="0">
                <a:ln>
                  <a:solidFill>
                    <a:srgbClr val="800000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the end point (equivalence point) the [H</a:t>
            </a:r>
            <a:r>
              <a:rPr lang="en-US" sz="2600" baseline="30000" dirty="0">
                <a:ln>
                  <a:solidFill>
                    <a:srgbClr val="800000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600" dirty="0">
                <a:ln>
                  <a:solidFill>
                    <a:srgbClr val="800000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= [OH</a:t>
            </a:r>
            <a:r>
              <a:rPr lang="en-US" sz="2600" baseline="30000" dirty="0">
                <a:ln>
                  <a:solidFill>
                    <a:srgbClr val="800000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600" dirty="0">
                <a:ln>
                  <a:solidFill>
                    <a:srgbClr val="800000"/>
                  </a:solidFill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7862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5607" y="455847"/>
            <a:ext cx="5679460" cy="1433408"/>
            <a:chOff x="615607" y="455847"/>
            <a:chExt cx="5679460" cy="1433408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619792" y="455847"/>
              <a:ext cx="4573094" cy="69504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r>
                <a:rPr lang="en-US" sz="4400" dirty="0">
                  <a:solidFill>
                    <a:srgbClr val="800000"/>
                  </a:solidFill>
                  <a:latin typeface="Calibri" panose="020F0502020204030204" pitchFamily="34" charset="0"/>
                </a:rPr>
                <a:t>Step 02: Titrations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5607" y="1366035"/>
              <a:ext cx="5679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Calibri" panose="020F0502020204030204" pitchFamily="34" charset="0"/>
                </a:rPr>
                <a:t>Determining exchangeable hydrogen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124736" y="4761171"/>
            <a:ext cx="91284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Total Exchangeable acidity – Exchangeable Al</a:t>
            </a:r>
            <a:r>
              <a:rPr lang="en-US" sz="26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3+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 = Exchangeable H</a:t>
            </a:r>
            <a:r>
              <a:rPr lang="en-US" sz="26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  <a:endParaRPr 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736" y="2072228"/>
            <a:ext cx="939056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Total Exchangeable acidity = Exchangeable Al</a:t>
            </a:r>
            <a:r>
              <a:rPr lang="en-US" sz="26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3+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 + Exchangeable H</a:t>
            </a:r>
            <a:r>
              <a:rPr lang="en-US" sz="26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  <a:endParaRPr 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924" y="3598091"/>
            <a:ext cx="307863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Forward titration with base (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</a:rPr>
              <a:t>NaOH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43693" y="3613730"/>
            <a:ext cx="29755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Backward titration with acid (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</a:rPr>
              <a:t>HCl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2" name="Up Arrow 1"/>
          <p:cNvSpPr/>
          <p:nvPr/>
        </p:nvSpPr>
        <p:spPr>
          <a:xfrm>
            <a:off x="2426380" y="2687203"/>
            <a:ext cx="373970" cy="5058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818916" y="2687203"/>
            <a:ext cx="373970" cy="5058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8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1397" y="291671"/>
            <a:ext cx="5922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</a:rPr>
              <a:t>Step 02 A: Forward titration with </a:t>
            </a:r>
            <a:r>
              <a:rPr lang="en-US" sz="2800" dirty="0" err="1">
                <a:solidFill>
                  <a:srgbClr val="800000"/>
                </a:solidFill>
                <a:latin typeface="Calibri" panose="020F0502020204030204" pitchFamily="34" charset="0"/>
              </a:rPr>
              <a:t>NaOH</a:t>
            </a:r>
            <a:endParaRPr lang="en-US" sz="28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51397" y="1159787"/>
            <a:ext cx="8121115" cy="3432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Forward titration with 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</a:rPr>
              <a:t>NaOH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 (strong base) to find total exchangeable acidity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Add phenolphthalein first as indicator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Any H</a:t>
            </a:r>
            <a:r>
              <a:rPr lang="en-US" sz="26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+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 in solution will be neutralized by the OH</a:t>
            </a:r>
            <a:r>
              <a:rPr lang="en-US" sz="26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600" baseline="30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8280" y="5461507"/>
            <a:ext cx="1214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Phenolphthalein</a:t>
            </a:r>
          </a:p>
        </p:txBody>
      </p:sp>
      <p:pic>
        <p:nvPicPr>
          <p:cNvPr id="22" name="Picture 21" descr="Screen Shot 2016-03-09 at 12.31.3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13" y="3644936"/>
            <a:ext cx="5248695" cy="988885"/>
          </a:xfrm>
          <a:prstGeom prst="rect">
            <a:avLst/>
          </a:prstGeom>
        </p:spPr>
      </p:pic>
      <p:pic>
        <p:nvPicPr>
          <p:cNvPr id="1026" name="Picture 2" descr="Image result for phenolphthale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146" y="4902173"/>
            <a:ext cx="3726362" cy="1451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8396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1527" y="482009"/>
            <a:ext cx="8652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</a:rPr>
              <a:t>Step 02 B: Prepare for backwards titration – To determine the exchangeable Al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37497" y="1695129"/>
            <a:ext cx="7834219" cy="3704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Prepare for backwards titration with 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</a:rPr>
              <a:t>HCl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 (strong acid) to find exchangeable aluminum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First, add 1-2 drops 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</a:rPr>
              <a:t>HCl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 to bring solution back to clear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Add 5mL 4% NaF with a transfer pipette which will react to produce OH</a:t>
            </a:r>
            <a:r>
              <a:rPr lang="en-US" sz="26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NaF react with any Al(OH)</a:t>
            </a:r>
            <a:r>
              <a:rPr lang="en-US" sz="2600" baseline="-25000" dirty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 aluminum that is present solution and the solution will turn pink again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9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1829" y="358264"/>
            <a:ext cx="3157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Example calculation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829" y="1113684"/>
            <a:ext cx="7990805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Calibri" panose="020F0502020204030204" pitchFamily="34" charset="0"/>
              </a:rPr>
              <a:t>To determine the acidity of a sample 10 grams of soil was added into a screw top bottle and saturated with 100 ml of 1M </a:t>
            </a:r>
            <a:r>
              <a:rPr lang="en-US" sz="2600" dirty="0" err="1">
                <a:latin typeface="Calibri" panose="020F0502020204030204" pitchFamily="34" charset="0"/>
              </a:rPr>
              <a:t>KCl</a:t>
            </a:r>
            <a:r>
              <a:rPr lang="en-US" sz="2600" dirty="0">
                <a:latin typeface="Calibri" panose="020F0502020204030204" pitchFamily="34" charset="0"/>
              </a:rPr>
              <a:t> solution. Sample was shaken for 4 minutes and leave for 24 hours for saturation. On the following day the sample was filtered and 10 ml of the filtrate was transferred in to a Erlenmeyer flask. Using the following, calculate the </a:t>
            </a:r>
            <a:r>
              <a:rPr lang="en-US" sz="2600" dirty="0">
                <a:solidFill>
                  <a:srgbClr val="800000"/>
                </a:solidFill>
                <a:latin typeface="Calibri" panose="020F0502020204030204" pitchFamily="34" charset="0"/>
              </a:rPr>
              <a:t>total exchangeable acidity, exchangeable Al</a:t>
            </a:r>
            <a:r>
              <a:rPr lang="en-US" sz="2600" baseline="30000" dirty="0">
                <a:solidFill>
                  <a:srgbClr val="800000"/>
                </a:solidFill>
                <a:latin typeface="Calibri" panose="020F0502020204030204" pitchFamily="34" charset="0"/>
              </a:rPr>
              <a:t>3+ </a:t>
            </a:r>
            <a:r>
              <a:rPr lang="en-US" sz="2600" dirty="0">
                <a:solidFill>
                  <a:srgbClr val="800000"/>
                </a:solidFill>
                <a:latin typeface="Calibri" panose="020F0502020204030204" pitchFamily="34" charset="0"/>
              </a:rPr>
              <a:t>and exchangeable H+</a:t>
            </a:r>
            <a:r>
              <a:rPr lang="en-US" sz="2600" dirty="0">
                <a:latin typeface="Calibri" panose="020F0502020204030204" pitchFamily="34" charset="0"/>
              </a:rPr>
              <a:t> of the sample.</a:t>
            </a:r>
          </a:p>
          <a:p>
            <a:pPr algn="just"/>
            <a:endParaRPr lang="en-US" sz="2600" dirty="0">
              <a:latin typeface="Calibri" panose="020F0502020204030204" pitchFamily="34" charset="0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Initial </a:t>
            </a:r>
            <a:r>
              <a:rPr lang="en-US" sz="2600" dirty="0" err="1">
                <a:latin typeface="Calibri" panose="020F0502020204030204" pitchFamily="34" charset="0"/>
              </a:rPr>
              <a:t>NaOH</a:t>
            </a:r>
            <a:r>
              <a:rPr lang="en-US" sz="2600" dirty="0">
                <a:latin typeface="Calibri" panose="020F0502020204030204" pitchFamily="34" charset="0"/>
              </a:rPr>
              <a:t> volume: 50 ml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Final </a:t>
            </a:r>
            <a:r>
              <a:rPr lang="en-US" sz="2600" dirty="0" err="1">
                <a:latin typeface="Calibri" panose="020F0502020204030204" pitchFamily="34" charset="0"/>
              </a:rPr>
              <a:t>NaOH</a:t>
            </a:r>
            <a:r>
              <a:rPr lang="en-US" sz="2600" dirty="0">
                <a:latin typeface="Calibri" panose="020F0502020204030204" pitchFamily="34" charset="0"/>
              </a:rPr>
              <a:t> volume: 49.05 ml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Initial </a:t>
            </a:r>
            <a:r>
              <a:rPr lang="en-US" sz="2600" dirty="0" err="1">
                <a:latin typeface="Calibri" panose="020F0502020204030204" pitchFamily="34" charset="0"/>
              </a:rPr>
              <a:t>HCl</a:t>
            </a:r>
            <a:r>
              <a:rPr lang="en-US" sz="2600" dirty="0">
                <a:latin typeface="Calibri" panose="020F0502020204030204" pitchFamily="34" charset="0"/>
              </a:rPr>
              <a:t> volume: 50 ml</a:t>
            </a:r>
          </a:p>
          <a:p>
            <a:pPr marL="342900" indent="-342900" algn="just">
              <a:buFont typeface="Arial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Final </a:t>
            </a:r>
            <a:r>
              <a:rPr lang="en-US" sz="2600" dirty="0" err="1">
                <a:latin typeface="Calibri" panose="020F0502020204030204" pitchFamily="34" charset="0"/>
              </a:rPr>
              <a:t>HCl</a:t>
            </a:r>
            <a:r>
              <a:rPr lang="en-US" sz="2600" dirty="0">
                <a:latin typeface="Calibri" panose="020F0502020204030204" pitchFamily="34" charset="0"/>
              </a:rPr>
              <a:t> volume: 49.35 ml</a:t>
            </a:r>
          </a:p>
          <a:p>
            <a:endParaRPr lang="en-US" sz="2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2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8650" y="341000"/>
            <a:ext cx="7886700" cy="1325563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800000"/>
                </a:solidFill>
              </a:rPr>
              <a:t>Cation Exchange Capacity (CEC)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65968" cy="4351338"/>
          </a:xfrm>
        </p:spPr>
        <p:txBody>
          <a:bodyPr>
            <a:noAutofit/>
          </a:bodyPr>
          <a:lstStyle/>
          <a:p>
            <a:r>
              <a:rPr lang="en-US" sz="2600" dirty="0"/>
              <a:t>Total negative charge on soil particles </a:t>
            </a:r>
          </a:p>
          <a:p>
            <a:r>
              <a:rPr lang="en-US" sz="2600" dirty="0"/>
              <a:t>Expressed in units of charge per mass</a:t>
            </a:r>
          </a:p>
          <a:p>
            <a:pPr lvl="1"/>
            <a:r>
              <a:rPr lang="en-US" sz="2600" dirty="0" err="1"/>
              <a:t>Centimoles</a:t>
            </a:r>
            <a:r>
              <a:rPr lang="en-US" sz="2600" dirty="0"/>
              <a:t> of (positive) charge per kilogram</a:t>
            </a:r>
          </a:p>
          <a:p>
            <a:pPr lvl="2"/>
            <a:r>
              <a:rPr lang="en-US" sz="2600" dirty="0" err="1"/>
              <a:t>cmol</a:t>
            </a:r>
            <a:r>
              <a:rPr lang="en-US" sz="2600" baseline="-25000" dirty="0" err="1"/>
              <a:t>c</a:t>
            </a:r>
            <a:r>
              <a:rPr lang="en-US" sz="2600" dirty="0"/>
              <a:t>/kg</a:t>
            </a:r>
          </a:p>
          <a:p>
            <a:pPr lvl="1"/>
            <a:r>
              <a:rPr lang="en-US" sz="2600" dirty="0" err="1"/>
              <a:t>Milliequivalents</a:t>
            </a:r>
            <a:r>
              <a:rPr lang="en-US" sz="2600" dirty="0"/>
              <a:t>  per 100 grams soil</a:t>
            </a:r>
          </a:p>
          <a:p>
            <a:pPr lvl="2"/>
            <a:r>
              <a:rPr lang="en-US" sz="2600" dirty="0" err="1"/>
              <a:t>meq</a:t>
            </a:r>
            <a:r>
              <a:rPr lang="en-US" sz="2600" dirty="0"/>
              <a:t>/100 g</a:t>
            </a:r>
          </a:p>
          <a:p>
            <a:pPr lvl="1"/>
            <a:r>
              <a:rPr lang="en-US" sz="2600" dirty="0"/>
              <a:t>Older unit used in literature</a:t>
            </a:r>
          </a:p>
          <a:p>
            <a:pPr lvl="1"/>
            <a:r>
              <a:rPr lang="en-US" sz="2600" dirty="0"/>
              <a:t>These two units are equivalent</a:t>
            </a:r>
          </a:p>
        </p:txBody>
      </p:sp>
    </p:spTree>
    <p:extLst>
      <p:ext uri="{BB962C8B-B14F-4D97-AF65-F5344CB8AC3E}">
        <p14:creationId xmlns:p14="http://schemas.microsoft.com/office/powerpoint/2010/main" val="31665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290" y="2666031"/>
            <a:ext cx="82650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>
                <a:latin typeface="Calibri" panose="020F0502020204030204" pitchFamily="34" charset="0"/>
              </a:rPr>
              <a:t>10 ml of this solution “represents” about 1 g of soil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290" y="1187732"/>
            <a:ext cx="767389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</a:rPr>
              <a:t>NaOH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 volume used for titration: 50 – 49.05 = 1.95 ml</a:t>
            </a:r>
          </a:p>
          <a:p>
            <a:pPr marL="342900" indent="-342900">
              <a:buFont typeface="Arial"/>
              <a:buChar char="•"/>
            </a:pPr>
            <a:endParaRPr 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Convert Moles of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</a:rPr>
              <a:t>NaOH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 to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</a:rPr>
              <a:t>cmol</a:t>
            </a:r>
            <a:r>
              <a:rPr lang="en-US" sz="26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/kg of TEA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290" y="3614161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0.025 </a:t>
            </a:r>
            <a:r>
              <a:rPr lang="en-US" sz="2400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mol</a:t>
            </a:r>
            <a:r>
              <a:rPr lang="en-US" sz="2400" u="sng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NaOH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x    </a:t>
            </a:r>
            <a:r>
              <a:rPr lang="en-US" sz="2400" u="sng" dirty="0">
                <a:solidFill>
                  <a:srgbClr val="800000"/>
                </a:solidFill>
                <a:latin typeface="Calibri" panose="020F0502020204030204" pitchFamily="34" charset="0"/>
              </a:rPr>
              <a:t>1.95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 mL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  x  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1000 g soil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 x 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   1  L   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x  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100 </a:t>
            </a:r>
            <a:r>
              <a:rPr lang="en-US" sz="2400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cmol</a:t>
            </a:r>
            <a:r>
              <a:rPr lang="en-US" sz="2400" u="sng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endParaRPr lang="en-US" sz="2400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	            L                1 gram soil       1 kg soil      1000 mL     1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mol</a:t>
            </a:r>
            <a:r>
              <a:rPr lang="en-US" sz="24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290" y="4627301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 =  4.875 </a:t>
            </a:r>
            <a:r>
              <a:rPr lang="en-US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cmol</a:t>
            </a:r>
            <a:r>
              <a:rPr lang="en-US" sz="2400" baseline="-25000" dirty="0" err="1">
                <a:solidFill>
                  <a:srgbClr val="800000"/>
                </a:solidFill>
                <a:latin typeface="Calibri" panose="020F0502020204030204" pitchFamily="34" charset="0"/>
              </a:rPr>
              <a:t>c</a:t>
            </a:r>
            <a:r>
              <a:rPr 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/kg</a:t>
            </a:r>
          </a:p>
        </p:txBody>
      </p:sp>
      <p:sp>
        <p:nvSpPr>
          <p:cNvPr id="8" name="Rectangle 7"/>
          <p:cNvSpPr/>
          <p:nvPr/>
        </p:nvSpPr>
        <p:spPr>
          <a:xfrm>
            <a:off x="326290" y="263373"/>
            <a:ext cx="8265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800000"/>
                </a:solidFill>
                <a:latin typeface="Calibri" panose="020F0502020204030204" pitchFamily="34" charset="0"/>
              </a:rPr>
              <a:t>Step 01: Determination of Total Exchangeable Acidity</a:t>
            </a:r>
          </a:p>
        </p:txBody>
      </p:sp>
    </p:spTree>
    <p:extLst>
      <p:ext uri="{BB962C8B-B14F-4D97-AF65-F5344CB8AC3E}">
        <p14:creationId xmlns:p14="http://schemas.microsoft.com/office/powerpoint/2010/main" val="44253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084" y="634716"/>
            <a:ext cx="7582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</a:rPr>
              <a:t>Step 02: determination of exchangeable aluminum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49084" y="3327003"/>
            <a:ext cx="8946444" cy="984769"/>
            <a:chOff x="804334" y="5001632"/>
            <a:chExt cx="8946444" cy="984769"/>
          </a:xfrm>
        </p:grpSpPr>
        <p:sp>
          <p:nvSpPr>
            <p:cNvPr id="10" name="Rectangle 9"/>
            <p:cNvSpPr/>
            <p:nvPr/>
          </p:nvSpPr>
          <p:spPr>
            <a:xfrm>
              <a:off x="804334" y="5001632"/>
              <a:ext cx="89464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8580" indent="0">
                <a:buNone/>
              </a:pPr>
              <a:r>
                <a:rPr lang="en-US" sz="2400" dirty="0">
                  <a:latin typeface="Calibri" panose="020F0502020204030204" pitchFamily="34" charset="0"/>
                </a:rPr>
                <a:t>Exchangeable acidity – Exchangeable Al</a:t>
              </a:r>
              <a:r>
                <a:rPr lang="en-US" sz="2400" baseline="30000" dirty="0">
                  <a:latin typeface="Calibri" panose="020F0502020204030204" pitchFamily="34" charset="0"/>
                </a:rPr>
                <a:t>3+</a:t>
              </a:r>
              <a:r>
                <a:rPr lang="en-US" sz="2400" dirty="0">
                  <a:latin typeface="Calibri" panose="020F0502020204030204" pitchFamily="34" charset="0"/>
                </a:rPr>
                <a:t> = Exchangeable H</a:t>
              </a:r>
              <a:r>
                <a:rPr lang="en-US" sz="2400" baseline="30000" dirty="0">
                  <a:latin typeface="Calibri" panose="020F0502020204030204" pitchFamily="34" charset="0"/>
                </a:rPr>
                <a:t>+</a:t>
              </a:r>
              <a:endParaRPr lang="en-US" sz="2400" dirty="0"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62187" y="5522755"/>
              <a:ext cx="20489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4.875 </a:t>
              </a:r>
              <a:r>
                <a:rPr lang="en-US" sz="24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cmol</a:t>
              </a:r>
              <a:r>
                <a:rPr lang="en-US" sz="2400" baseline="-250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400" dirty="0">
                  <a:solidFill>
                    <a:srgbClr val="000000"/>
                  </a:solidFill>
                  <a:latin typeface="Calibri" panose="020F0502020204030204" pitchFamily="34" charset="0"/>
                </a:rPr>
                <a:t>/kg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97317" y="5524736"/>
              <a:ext cx="20489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800000"/>
                  </a:solidFill>
                  <a:latin typeface="Calibri" panose="020F0502020204030204" pitchFamily="34" charset="0"/>
                </a:rPr>
                <a:t>4.125 </a:t>
              </a:r>
              <a:r>
                <a:rPr lang="en-US" sz="2400" dirty="0" err="1">
                  <a:solidFill>
                    <a:srgbClr val="800000"/>
                  </a:solidFill>
                  <a:latin typeface="Calibri" panose="020F0502020204030204" pitchFamily="34" charset="0"/>
                </a:rPr>
                <a:t>cmol</a:t>
              </a:r>
              <a:r>
                <a:rPr lang="en-US" sz="2400" baseline="-25000" dirty="0" err="1">
                  <a:solidFill>
                    <a:srgbClr val="800000"/>
                  </a:solidFill>
                  <a:latin typeface="Calibri" panose="020F0502020204030204" pitchFamily="34" charset="0"/>
                </a:rPr>
                <a:t>c</a:t>
              </a:r>
              <a:r>
                <a:rPr lang="en-US" sz="2400" dirty="0">
                  <a:solidFill>
                    <a:srgbClr val="800000"/>
                  </a:solidFill>
                  <a:latin typeface="Calibri" panose="020F0502020204030204" pitchFamily="34" charset="0"/>
                </a:rPr>
                <a:t>/kg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23733" y="5489331"/>
              <a:ext cx="279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</a:rPr>
                <a:t>-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364232" y="36787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9427" y="2118917"/>
            <a:ext cx="8315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0.025 </a:t>
            </a:r>
            <a:r>
              <a:rPr lang="en-US" sz="2400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mol</a:t>
            </a:r>
            <a:r>
              <a:rPr lang="en-US" sz="2400" u="sng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HCl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x    </a:t>
            </a:r>
            <a:r>
              <a:rPr lang="en-US" sz="2400" u="sng" dirty="0">
                <a:solidFill>
                  <a:srgbClr val="800000"/>
                </a:solidFill>
                <a:latin typeface="Calibri" panose="020F0502020204030204" pitchFamily="34" charset="0"/>
              </a:rPr>
              <a:t>1.65 mL</a:t>
            </a:r>
            <a:r>
              <a:rPr 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x  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1000 g soil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 x 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   1  L   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x  </a:t>
            </a:r>
            <a:r>
              <a:rPr lang="en-US" sz="2400" u="sng" dirty="0">
                <a:solidFill>
                  <a:srgbClr val="000000"/>
                </a:solidFill>
                <a:latin typeface="Calibri" panose="020F0502020204030204" pitchFamily="34" charset="0"/>
              </a:rPr>
              <a:t>100 </a:t>
            </a:r>
            <a:r>
              <a:rPr lang="en-US" sz="2400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cmol</a:t>
            </a:r>
            <a:r>
              <a:rPr lang="en-US" sz="2400" u="sng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endParaRPr lang="en-US" sz="2400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	          L                1 gram soil       1 kg soil      1000 mL     1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mol</a:t>
            </a:r>
            <a:r>
              <a:rPr lang="en-US" sz="24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c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426" y="1424220"/>
            <a:ext cx="79538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err="1">
                <a:latin typeface="Calibri" panose="020F0502020204030204" pitchFamily="34" charset="0"/>
              </a:rPr>
              <a:t>HCl</a:t>
            </a:r>
            <a:r>
              <a:rPr lang="en-US" sz="2600" dirty="0">
                <a:latin typeface="Calibri" panose="020F0502020204030204" pitchFamily="34" charset="0"/>
              </a:rPr>
              <a:t> volume used for titration: 50 – 49.35 = 1.65 ml</a:t>
            </a:r>
          </a:p>
        </p:txBody>
      </p:sp>
    </p:spTree>
    <p:extLst>
      <p:ext uri="{BB962C8B-B14F-4D97-AF65-F5344CB8AC3E}">
        <p14:creationId xmlns:p14="http://schemas.microsoft.com/office/powerpoint/2010/main" val="1341487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9439" y="723688"/>
            <a:ext cx="6839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</a:rPr>
              <a:t>Step 03: Determining exchangeable hydrogen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1966" y="1787419"/>
            <a:ext cx="8946444" cy="984769"/>
            <a:chOff x="804334" y="5001632"/>
            <a:chExt cx="8946444" cy="984769"/>
          </a:xfrm>
        </p:grpSpPr>
        <p:sp>
          <p:nvSpPr>
            <p:cNvPr id="20" name="Rectangle 19"/>
            <p:cNvSpPr/>
            <p:nvPr/>
          </p:nvSpPr>
          <p:spPr>
            <a:xfrm>
              <a:off x="804334" y="5001632"/>
              <a:ext cx="89464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8580" indent="0">
                <a:buNone/>
              </a:pPr>
              <a:r>
                <a:rPr lang="en-US" sz="2400" dirty="0">
                  <a:latin typeface="Calibri" panose="020F0502020204030204" pitchFamily="34" charset="0"/>
                </a:rPr>
                <a:t>Exchangeable acidity – Exchangeable Al</a:t>
              </a:r>
              <a:r>
                <a:rPr lang="en-US" sz="2400" baseline="30000" dirty="0">
                  <a:latin typeface="Calibri" panose="020F0502020204030204" pitchFamily="34" charset="0"/>
                </a:rPr>
                <a:t>3+</a:t>
              </a:r>
              <a:r>
                <a:rPr lang="en-US" sz="2400" dirty="0">
                  <a:latin typeface="Calibri" panose="020F0502020204030204" pitchFamily="34" charset="0"/>
                </a:rPr>
                <a:t> = Exchangeable H</a:t>
              </a:r>
              <a:r>
                <a:rPr lang="en-US" sz="2400" baseline="30000" dirty="0">
                  <a:latin typeface="Calibri" panose="020F0502020204030204" pitchFamily="34" charset="0"/>
                </a:rPr>
                <a:t>+</a:t>
              </a:r>
              <a:endParaRPr lang="en-US" sz="2400" dirty="0">
                <a:latin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62187" y="5522755"/>
              <a:ext cx="20489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4.875 </a:t>
              </a:r>
              <a:r>
                <a:rPr lang="en-US" sz="2400" dirty="0" err="1">
                  <a:latin typeface="Calibri" panose="020F0502020204030204" pitchFamily="34" charset="0"/>
                </a:rPr>
                <a:t>cmol</a:t>
              </a:r>
              <a:r>
                <a:rPr lang="en-US" sz="2400" baseline="-25000" dirty="0" err="1">
                  <a:latin typeface="Calibri" panose="020F0502020204030204" pitchFamily="34" charset="0"/>
                </a:rPr>
                <a:t>c</a:t>
              </a:r>
              <a:r>
                <a:rPr lang="en-US" sz="2400" dirty="0">
                  <a:latin typeface="Calibri" panose="020F0502020204030204" pitchFamily="34" charset="0"/>
                </a:rPr>
                <a:t>/kg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97317" y="5524736"/>
              <a:ext cx="20489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4.125 </a:t>
              </a:r>
              <a:r>
                <a:rPr lang="en-US" sz="2400" dirty="0" err="1">
                  <a:latin typeface="Calibri" panose="020F0502020204030204" pitchFamily="34" charset="0"/>
                </a:rPr>
                <a:t>cmol</a:t>
              </a:r>
              <a:r>
                <a:rPr lang="en-US" sz="2400" baseline="-25000" dirty="0" err="1">
                  <a:latin typeface="Calibri" panose="020F0502020204030204" pitchFamily="34" charset="0"/>
                </a:rPr>
                <a:t>c</a:t>
              </a:r>
              <a:r>
                <a:rPr lang="en-US" sz="2400" dirty="0">
                  <a:latin typeface="Calibri" panose="020F0502020204030204" pitchFamily="34" charset="0"/>
                </a:rPr>
                <a:t>/kg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23733" y="5489331"/>
              <a:ext cx="279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</a:rPr>
                <a:t>-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422244" y="231052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11517" y="2310523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0.75 </a:t>
            </a:r>
            <a:r>
              <a:rPr lang="en-US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cmol</a:t>
            </a:r>
            <a:r>
              <a:rPr lang="en-US" sz="2400" baseline="-25000" dirty="0" err="1">
                <a:solidFill>
                  <a:srgbClr val="800000"/>
                </a:solidFill>
                <a:latin typeface="Calibri" panose="020F0502020204030204" pitchFamily="34" charset="0"/>
              </a:rPr>
              <a:t>c</a:t>
            </a:r>
            <a:r>
              <a:rPr 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/kg</a:t>
            </a:r>
          </a:p>
        </p:txBody>
      </p:sp>
    </p:spTree>
    <p:extLst>
      <p:ext uri="{BB962C8B-B14F-4D97-AF65-F5344CB8AC3E}">
        <p14:creationId xmlns:p14="http://schemas.microsoft.com/office/powerpoint/2010/main" val="42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518" y="896417"/>
            <a:ext cx="7718084" cy="350897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</a:rPr>
              <a:t>Cation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 exchange sites hold both acidic and basic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</a:rPr>
              <a:t>cations</a:t>
            </a:r>
            <a:endParaRPr 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Dynamic equilibrium between ions on colloid surface and in soil solution</a:t>
            </a:r>
            <a:endParaRPr lang="en-US" sz="2600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endParaRPr 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88518" y="2774803"/>
            <a:ext cx="7561003" cy="2623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Depending on the composition of the ions occupying the sites, the soil chemistry will change</a:t>
            </a:r>
            <a:endParaRPr lang="en-US" sz="2600" baseline="30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5804" y="113648"/>
            <a:ext cx="6310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</a:rPr>
              <a:t>CEC cont.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9213" y="4889232"/>
            <a:ext cx="7150308" cy="461665"/>
          </a:xfrm>
          <a:prstGeom prst="rec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Total CEC = %base saturation + %acid saturation</a:t>
            </a:r>
          </a:p>
        </p:txBody>
      </p:sp>
    </p:spTree>
    <p:extLst>
      <p:ext uri="{BB962C8B-B14F-4D97-AF65-F5344CB8AC3E}">
        <p14:creationId xmlns:p14="http://schemas.microsoft.com/office/powerpoint/2010/main" val="341983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40" y="1882067"/>
            <a:ext cx="2145619" cy="1669792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2600" u="sng" dirty="0">
                <a:solidFill>
                  <a:schemeClr val="tx1"/>
                </a:solidFill>
                <a:latin typeface="Calibri" panose="020F0502020204030204" pitchFamily="34" charset="0"/>
              </a:rPr>
              <a:t>Acid </a:t>
            </a:r>
            <a:r>
              <a:rPr lang="en-US" sz="2600" u="sng" dirty="0" err="1">
                <a:solidFill>
                  <a:schemeClr val="tx1"/>
                </a:solidFill>
                <a:latin typeface="Calibri" panose="020F0502020204030204" pitchFamily="34" charset="0"/>
              </a:rPr>
              <a:t>cations</a:t>
            </a:r>
            <a:endParaRPr lang="en-US" sz="2600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H</a:t>
            </a:r>
            <a:r>
              <a:rPr lang="en-US" sz="26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+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Al</a:t>
            </a:r>
            <a:r>
              <a:rPr lang="en-US" sz="26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3+</a:t>
            </a: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882" y="5010916"/>
            <a:ext cx="8769246" cy="555015"/>
          </a:xfrm>
          <a:prstGeom prst="rect">
            <a:avLst/>
          </a:prstGeom>
          <a:solidFill>
            <a:schemeClr val="lt1"/>
          </a:solidFill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Total CEC = % base 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</a:rPr>
              <a:t>cation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 saturation + % acid 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</a:rPr>
              <a:t>cation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 saturation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8332" y="1882067"/>
            <a:ext cx="2388331" cy="2124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ClrTx/>
              <a:buNone/>
            </a:pPr>
            <a:r>
              <a:rPr lang="en-US" sz="2600" u="sng" dirty="0">
                <a:solidFill>
                  <a:srgbClr val="000000"/>
                </a:solidFill>
                <a:latin typeface="Calibri" panose="020F0502020204030204" pitchFamily="34" charset="0"/>
              </a:rPr>
              <a:t>Basic </a:t>
            </a:r>
            <a:r>
              <a:rPr lang="en-US" sz="2600" u="sng" dirty="0" err="1">
                <a:solidFill>
                  <a:srgbClr val="000000"/>
                </a:solidFill>
                <a:latin typeface="Calibri" panose="020F0502020204030204" pitchFamily="34" charset="0"/>
              </a:rPr>
              <a:t>cations</a:t>
            </a:r>
            <a:endParaRPr lang="en-US" sz="2600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Mg</a:t>
            </a:r>
            <a:r>
              <a:rPr lang="en-US" sz="26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2+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Ca</a:t>
            </a:r>
            <a:r>
              <a:rPr lang="en-US" sz="26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2+</a:t>
            </a:r>
            <a:endParaRPr 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  <a:r>
              <a:rPr lang="en-US" sz="26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</a:rPr>
              <a:t>Na</a:t>
            </a:r>
            <a:r>
              <a:rPr lang="en-US" sz="26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+</a:t>
            </a:r>
            <a:endParaRPr 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endParaRPr lang="en-US" sz="2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639" y="389139"/>
            <a:ext cx="8109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</a:rPr>
              <a:t>Acidic and Basic Cations</a:t>
            </a:r>
          </a:p>
        </p:txBody>
      </p:sp>
    </p:spTree>
    <p:extLst>
      <p:ext uri="{BB962C8B-B14F-4D97-AF65-F5344CB8AC3E}">
        <p14:creationId xmlns:p14="http://schemas.microsoft.com/office/powerpoint/2010/main" val="17416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56" y="520975"/>
            <a:ext cx="8692444" cy="3508977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Clr>
                <a:schemeClr val="tx1"/>
              </a:buClr>
              <a:buNone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pH scale from 0-14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Basic (greater than 7)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7 is neutral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Acidic (less than 7)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</a:rPr>
              <a:t>Controlled by the ion composition that occupies the   exchange sites</a:t>
            </a:r>
          </a:p>
          <a:p>
            <a:pPr marL="68580" indent="0">
              <a:buClr>
                <a:schemeClr val="tx1"/>
              </a:buClr>
              <a:buNone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 descr="fg09_00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6" y="4322696"/>
            <a:ext cx="7804890" cy="1952640"/>
          </a:xfrm>
          <a:prstGeom prst="rect">
            <a:avLst/>
          </a:prstGeom>
          <a:noFill/>
          <a:ln>
            <a:solidFill>
              <a:srgbClr val="8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2423" y="6275336"/>
            <a:ext cx="3955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Fig. 9.7 from Nature and Properties of Soils. Brady and Weil.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1556" y="172966"/>
            <a:ext cx="6683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</a:rPr>
              <a:t>Soil Acidity and Alkalinity</a:t>
            </a:r>
          </a:p>
        </p:txBody>
      </p:sp>
    </p:spTree>
    <p:extLst>
      <p:ext uri="{BB962C8B-B14F-4D97-AF65-F5344CB8AC3E}">
        <p14:creationId xmlns:p14="http://schemas.microsoft.com/office/powerpoint/2010/main" val="246468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g09_00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667" y="956846"/>
            <a:ext cx="6944333" cy="488820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666" y="6352294"/>
            <a:ext cx="660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Fig. 9.9 from Nature and Properties of Soils. Brady and Weil.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666" y="0"/>
            <a:ext cx="554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</a:rPr>
              <a:t>Major Types of Acidity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3667" y="5917232"/>
            <a:ext cx="3796632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Exchangeable Acidity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98715" y="5917232"/>
            <a:ext cx="3029285" cy="4924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dirty="0">
                <a:latin typeface="Calibri"/>
                <a:cs typeface="Calibri"/>
              </a:rPr>
              <a:t>Active Acidity</a:t>
            </a:r>
          </a:p>
        </p:txBody>
      </p:sp>
    </p:spTree>
    <p:extLst>
      <p:ext uri="{BB962C8B-B14F-4D97-AF65-F5344CB8AC3E}">
        <p14:creationId xmlns:p14="http://schemas.microsoft.com/office/powerpoint/2010/main" val="8321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37" y="324495"/>
            <a:ext cx="7197399" cy="660775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Exchangeable &amp; active acidity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603" y="1074214"/>
            <a:ext cx="8548397" cy="4481751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Exchangeable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68580" indent="0"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Cations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stored on sites &amp; replaceable by 	washing with 	a salt solution</a:t>
            </a:r>
          </a:p>
          <a:p>
            <a:pPr marL="68580" indent="0">
              <a:buNone/>
            </a:pPr>
            <a:endParaRPr lang="en-US" sz="2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" indent="0">
              <a:buNone/>
            </a:pPr>
            <a:r>
              <a:rPr lang="en-US" sz="28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Active</a:t>
            </a:r>
          </a:p>
          <a:p>
            <a:pPr marL="365760" lvl="1" indent="0">
              <a:buNone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Controlled entirely by the [H</a:t>
            </a:r>
            <a:r>
              <a:rPr lang="en-US" sz="26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 in soil solution</a:t>
            </a:r>
          </a:p>
          <a:p>
            <a:pPr marL="68580" indent="0">
              <a:buNone/>
            </a:pPr>
            <a:endParaRPr lang="en-US" sz="2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" indent="0">
              <a:buNone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Exchangeable acidity is always many times larger than the active acidity</a:t>
            </a:r>
          </a:p>
          <a:p>
            <a:pPr lvl="1"/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6663" y="127001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 1</a:t>
            </a:r>
          </a:p>
        </p:txBody>
      </p:sp>
    </p:spTree>
    <p:extLst>
      <p:ext uri="{BB962C8B-B14F-4D97-AF65-F5344CB8AC3E}">
        <p14:creationId xmlns:p14="http://schemas.microsoft.com/office/powerpoint/2010/main" val="251607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45" y="16165"/>
            <a:ext cx="7024744" cy="11430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Soil 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72" y="1266565"/>
            <a:ext cx="6777317" cy="35089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System = log (base 10)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pH = -log [H</a:t>
            </a:r>
            <a:r>
              <a:rPr lang="en-US" sz="2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] 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pOH = -log [OH</a:t>
            </a:r>
            <a:r>
              <a:rPr lang="en-US" sz="2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 descr="fg09_00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95" y="2979424"/>
            <a:ext cx="6764177" cy="300589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0795" y="6461611"/>
            <a:ext cx="5506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Fig. 9.2 from Nature and Properties of Soils. Brady &amp; Weil. P 366</a:t>
            </a:r>
          </a:p>
        </p:txBody>
      </p:sp>
    </p:spTree>
    <p:extLst>
      <p:ext uri="{BB962C8B-B14F-4D97-AF65-F5344CB8AC3E}">
        <p14:creationId xmlns:p14="http://schemas.microsoft.com/office/powerpoint/2010/main" val="32250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57" y="257798"/>
            <a:ext cx="5440434" cy="54090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4400" dirty="0">
                <a:solidFill>
                  <a:srgbClr val="8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Calculation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2520" y="1022670"/>
            <a:ext cx="81195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What is the pH of a solution with a [H</a:t>
            </a:r>
            <a:r>
              <a:rPr lang="en-US" sz="26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] concentration of 0.01?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[H</a:t>
            </a:r>
            <a:r>
              <a:rPr lang="en-US" sz="2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] = 0.01M  (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mol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/L)</a:t>
            </a:r>
          </a:p>
          <a:p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Write 0.01 in scientific notation.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0.01 = 1x10</a:t>
            </a:r>
            <a:r>
              <a:rPr lang="en-US" sz="2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pH = - log [H</a:t>
            </a:r>
            <a:r>
              <a:rPr lang="en-US" sz="2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] = - log [1x10</a:t>
            </a:r>
            <a:r>
              <a:rPr lang="en-US" sz="2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-2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pH = - (-2)</a:t>
            </a:r>
          </a:p>
          <a:p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pH = 2</a:t>
            </a:r>
          </a:p>
        </p:txBody>
      </p:sp>
    </p:spTree>
    <p:extLst>
      <p:ext uri="{BB962C8B-B14F-4D97-AF65-F5344CB8AC3E}">
        <p14:creationId xmlns:p14="http://schemas.microsoft.com/office/powerpoint/2010/main" val="27610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7547</TotalTime>
  <Words>1093</Words>
  <Application>Microsoft Office PowerPoint</Application>
  <PresentationFormat>On-screen Show (4:3)</PresentationFormat>
  <Paragraphs>176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Wingdings</vt:lpstr>
      <vt:lpstr>Wingdings 2</vt:lpstr>
      <vt:lpstr>Office Theme</vt:lpstr>
      <vt:lpstr>Determination of Soil Acidity</vt:lpstr>
      <vt:lpstr>Cation Exchange Capacity (CEC)</vt:lpstr>
      <vt:lpstr>PowerPoint Presentation</vt:lpstr>
      <vt:lpstr>PowerPoint Presentation</vt:lpstr>
      <vt:lpstr>PowerPoint Presentation</vt:lpstr>
      <vt:lpstr>PowerPoint Presentation</vt:lpstr>
      <vt:lpstr>Exchangeable &amp; active acidity</vt:lpstr>
      <vt:lpstr>Soil pH</vt:lpstr>
      <vt:lpstr>PowerPoint Presentation</vt:lpstr>
      <vt:lpstr>How soils become acidic?</vt:lpstr>
      <vt:lpstr>Importance of pH </vt:lpstr>
      <vt:lpstr>Buffering Capacity</vt:lpstr>
      <vt:lpstr>Four types of aluminum</vt:lpstr>
      <vt:lpstr>Determination of acidity of a soil sample</vt:lpstr>
      <vt:lpstr>Step 02: Titrations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Clemson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Acidity</dc:title>
  <dc:creator>Holly Garrett</dc:creator>
  <cp:lastModifiedBy>Scott Eaton</cp:lastModifiedBy>
  <cp:revision>115</cp:revision>
  <dcterms:created xsi:type="dcterms:W3CDTF">2013-10-22T06:38:21Z</dcterms:created>
  <dcterms:modified xsi:type="dcterms:W3CDTF">2018-10-08T14:31:51Z</dcterms:modified>
</cp:coreProperties>
</file>