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8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5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8AC50-AE3B-4CF7-9724-4DF346DB23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F930C-F318-400C-9CC5-430A43379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8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F930C-F318-400C-9CC5-430A433793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9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4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4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9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7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66C6-547D-4057-A1C6-B171E79375A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3DBE-4F68-46FB-9DEB-A3D4A9E06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6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N-H5LDCsMgCFcJYPgodad4FVA&amp;url=http://www.naturalpigments.com/yellow-ocher-dark-pigment.html&amp;psig=AFQjCNGnNxAhWkmc_f9HYU745PdU6kGR_Q&amp;ust=144431271724438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source=images&amp;cd=&amp;cad=rja&amp;uact=8&amp;ved=0CAcQjRxqFQoTCMTn7v_BsMgCFcs4Pgod4UkLRg&amp;url=http://www.art-paints.com/Paints/Acrylic/Folk-Art/High-Definition/Burnt-Umber/Burnt-Umber.html&amp;psig=AFQjCNGDN-65MpODXRFvupRsaS2tU_1cQg&amp;ust=144431263203788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SOIL TAXONOMY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25662" y="1799924"/>
            <a:ext cx="5692676" cy="5058076"/>
          </a:xfrm>
          <a:prstGeom prst="rect">
            <a:avLst/>
          </a:prstGeom>
        </p:spPr>
      </p:pic>
      <p:pic>
        <p:nvPicPr>
          <p:cNvPr id="3" name="Picture 2" descr="http://www.troop122.com/Pictures/philmont2004/images/In%20the%20cantina%20at%20Abreu_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5328" y="152400"/>
            <a:ext cx="155867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693183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Cantina 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840664" y="769383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Sequoia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Ultisols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Clayey, Mixed, </a:t>
            </a:r>
            <a:r>
              <a:rPr lang="en-US" b="1" dirty="0" err="1" smtClean="0">
                <a:solidFill>
                  <a:schemeClr val="accent2"/>
                </a:solidFill>
              </a:rPr>
              <a:t>Mesic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Typic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Hapl</a:t>
            </a:r>
            <a:r>
              <a:rPr lang="en-US" b="1" dirty="0" err="1" smtClean="0">
                <a:solidFill>
                  <a:schemeClr val="accent2"/>
                </a:solidFill>
              </a:rPr>
              <a:t>udults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698408" y="3322319"/>
            <a:ext cx="329319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Weikert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Inceptisols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Suborder (</a:t>
            </a:r>
            <a:r>
              <a:rPr lang="en-US" dirty="0" err="1" smtClean="0">
                <a:solidFill>
                  <a:schemeClr val="bg1"/>
                </a:solidFill>
              </a:rPr>
              <a:t>Inceptisols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Loamy-skeletal, mixed, active, </a:t>
            </a:r>
            <a:r>
              <a:rPr lang="en-US" sz="2200" b="1" dirty="0" err="1" smtClean="0">
                <a:solidFill>
                  <a:schemeClr val="accent2"/>
                </a:solidFill>
              </a:rPr>
              <a:t>mesic</a:t>
            </a:r>
            <a:r>
              <a:rPr lang="en-US" sz="2200" b="1" dirty="0" smtClean="0">
                <a:solidFill>
                  <a:schemeClr val="accent2"/>
                </a:solidFill>
              </a:rPr>
              <a:t> Lithic </a:t>
            </a:r>
            <a:r>
              <a:rPr lang="en-US" sz="2200" b="1" dirty="0" err="1" smtClean="0">
                <a:solidFill>
                  <a:schemeClr val="accent2"/>
                </a:solidFill>
              </a:rPr>
              <a:t>Dystrudepts</a:t>
            </a:r>
            <a:endParaRPr lang="en-US" sz="2200" b="1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850807" y="3474719"/>
            <a:ext cx="3293193" cy="2926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544" y="2906096"/>
            <a:ext cx="218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Loam texture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w/ coarser fragments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740" y="2895600"/>
            <a:ext cx="123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Mixed clay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mineralogy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6320" y="2907470"/>
            <a:ext cx="9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47 -59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degrees </a:t>
            </a:r>
            <a:r>
              <a:rPr lang="en-US" sz="16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Rectangle 7"/>
          <p:cNvSpPr/>
          <p:nvPr/>
        </p:nvSpPr>
        <p:spPr>
          <a:xfrm>
            <a:off x="4652120" y="2057400"/>
            <a:ext cx="988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Presence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Of stones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844225"/>
            <a:ext cx="654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Low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Base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Satur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2133600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Humid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8520" y="2819400"/>
            <a:ext cx="1070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Inceptisols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2400" y="2011380"/>
            <a:ext cx="1887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Degree of activity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f CEC</a:t>
            </a:r>
          </a:p>
        </p:txBody>
      </p:sp>
    </p:spTree>
    <p:extLst>
      <p:ext uri="{BB962C8B-B14F-4D97-AF65-F5344CB8AC3E}">
        <p14:creationId xmlns:p14="http://schemas.microsoft.com/office/powerpoint/2010/main" val="35080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12552" r="35999" b="11244"/>
          <a:stretch/>
        </p:blipFill>
        <p:spPr bwMode="auto">
          <a:xfrm>
            <a:off x="380999" y="304800"/>
            <a:ext cx="713821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0" y="1981200"/>
            <a:ext cx="1280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Superactive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Active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Semiactive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Subactive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atonls\AppData\Local\Microsoft\Windows\Temporary Internet Files\Content.IE5\RFUJVI88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"/>
          <a:stretch/>
        </p:blipFill>
        <p:spPr bwMode="auto">
          <a:xfrm rot="16200000">
            <a:off x="162863" y="1056337"/>
            <a:ext cx="7955280" cy="62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Buchanan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Ultisols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Fine-Loamy, mixed, </a:t>
            </a:r>
            <a:r>
              <a:rPr lang="en-US" sz="2200" b="1" dirty="0" err="1" smtClean="0">
                <a:solidFill>
                  <a:schemeClr val="accent2"/>
                </a:solidFill>
              </a:rPr>
              <a:t>mesic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Aquic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Fragiudults</a:t>
            </a:r>
            <a:endParaRPr lang="en-US" sz="2200" b="1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850807" y="3474719"/>
            <a:ext cx="3293193" cy="2926080"/>
          </a:xfrm>
          <a:prstGeom prst="rect">
            <a:avLst/>
          </a:prstGeom>
        </p:spPr>
      </p:pic>
      <p:pic>
        <p:nvPicPr>
          <p:cNvPr id="2050" name="Picture 2" descr="http://media-cache-ec0.pinimg.com/736x/8c/b9/a6/8cb9a6b97ccede3f0309ed960d036c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7471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atonls\AppData\Local\Microsoft\Windows\Temporary Internet Files\Content.IE5\RFUJVI88\pho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4" t="10098" r="48731" b="4163"/>
          <a:stretch/>
        </p:blipFill>
        <p:spPr bwMode="auto">
          <a:xfrm rot="16200000">
            <a:off x="2926852" y="418213"/>
            <a:ext cx="446568" cy="54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Shenval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Alfisols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Fine, mixed, </a:t>
            </a:r>
            <a:r>
              <a:rPr lang="en-US" sz="2200" b="1" dirty="0" err="1" smtClean="0">
                <a:solidFill>
                  <a:schemeClr val="accent2"/>
                </a:solidFill>
              </a:rPr>
              <a:t>mesic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typic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Paleudalfs</a:t>
            </a:r>
            <a:endParaRPr lang="en-US" sz="2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Monongahela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Ultisols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Fine-loamy, mixed, </a:t>
            </a:r>
            <a:r>
              <a:rPr lang="en-US" sz="2200" b="1" dirty="0" err="1" smtClean="0">
                <a:solidFill>
                  <a:schemeClr val="accent2"/>
                </a:solidFill>
              </a:rPr>
              <a:t>mesic</a:t>
            </a:r>
            <a:r>
              <a:rPr lang="en-US" sz="2200" b="1" dirty="0" smtClean="0">
                <a:solidFill>
                  <a:schemeClr val="accent2"/>
                </a:solidFill>
              </a:rPr>
              <a:t>, </a:t>
            </a:r>
            <a:r>
              <a:rPr lang="en-US" sz="2200" b="1" dirty="0" err="1">
                <a:solidFill>
                  <a:schemeClr val="accent2"/>
                </a:solidFill>
              </a:rPr>
              <a:t>T</a:t>
            </a:r>
            <a:r>
              <a:rPr lang="en-US" sz="2200" b="1" dirty="0" err="1" smtClean="0">
                <a:solidFill>
                  <a:schemeClr val="accent2"/>
                </a:solidFill>
              </a:rPr>
              <a:t>ypic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Fragiudults</a:t>
            </a:r>
            <a:endParaRPr lang="en-US" sz="2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atonls\AppData\Local\Microsoft\Windows\Temporary Internet Files\Content.IE5\4S0DMJN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6055" y="715146"/>
            <a:ext cx="6855731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286000"/>
            <a:ext cx="38100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990600"/>
            <a:ext cx="4038600" cy="2256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atonls\AppData\Local\Microsoft\Windows\Temporary Internet Files\Content.IE5\4S0DMJN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6055" y="715146"/>
            <a:ext cx="6855731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286000"/>
            <a:ext cx="38100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</a:t>
            </a:r>
          </a:p>
          <a:p>
            <a:pPr marL="0" indent="0">
              <a:buNone/>
            </a:pPr>
            <a:r>
              <a:rPr lang="en-US" dirty="0" smtClean="0"/>
              <a:t>Order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Suborder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Great 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Subgroup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Family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Series</a:t>
            </a:r>
          </a:p>
        </p:txBody>
      </p:sp>
    </p:spTree>
    <p:extLst>
      <p:ext uri="{BB962C8B-B14F-4D97-AF65-F5344CB8AC3E}">
        <p14:creationId xmlns:p14="http://schemas.microsoft.com/office/powerpoint/2010/main" val="33625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Mill Rock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Entisols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</a:rPr>
              <a:t>M</a:t>
            </a:r>
            <a:r>
              <a:rPr lang="en-US" sz="2200" b="1" dirty="0" smtClean="0">
                <a:solidFill>
                  <a:schemeClr val="accent2"/>
                </a:solidFill>
              </a:rPr>
              <a:t>ixed, </a:t>
            </a:r>
            <a:r>
              <a:rPr lang="en-US" sz="2200" b="1" dirty="0" err="1" smtClean="0">
                <a:solidFill>
                  <a:schemeClr val="accent2"/>
                </a:solidFill>
              </a:rPr>
              <a:t>mesic</a:t>
            </a:r>
            <a:r>
              <a:rPr lang="en-US" sz="2200" b="1" dirty="0" smtClean="0">
                <a:solidFill>
                  <a:schemeClr val="accent2"/>
                </a:solidFill>
              </a:rPr>
              <a:t>, </a:t>
            </a:r>
            <a:r>
              <a:rPr lang="en-US" sz="2200" b="1" dirty="0" err="1" smtClean="0">
                <a:solidFill>
                  <a:schemeClr val="accent2"/>
                </a:solidFill>
              </a:rPr>
              <a:t>Alfic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Udipsamment</a:t>
            </a:r>
            <a:endParaRPr lang="en-US" sz="2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atonls\AppData\Local\Microsoft\Windows\Temporary Internet Files\Content.IE5\4S0DMJN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6055" y="715146"/>
            <a:ext cx="6855731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4648200"/>
            <a:ext cx="38100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Tioga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Inceptisols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Coarse-loamy, mixed, </a:t>
            </a:r>
            <a:r>
              <a:rPr lang="en-US" sz="2200" b="1" dirty="0" err="1" smtClean="0">
                <a:solidFill>
                  <a:schemeClr val="accent2"/>
                </a:solidFill>
              </a:rPr>
              <a:t>mesic</a:t>
            </a:r>
            <a:r>
              <a:rPr lang="en-US" sz="2200" b="1" dirty="0" smtClean="0">
                <a:solidFill>
                  <a:schemeClr val="accent2"/>
                </a:solidFill>
              </a:rPr>
              <a:t>, </a:t>
            </a:r>
            <a:r>
              <a:rPr lang="en-US" sz="2200" b="1" dirty="0" err="1" smtClean="0">
                <a:solidFill>
                  <a:schemeClr val="accent2"/>
                </a:solidFill>
              </a:rPr>
              <a:t>Dystric</a:t>
            </a:r>
            <a:r>
              <a:rPr lang="en-US" sz="2200" b="1" dirty="0" smtClean="0">
                <a:solidFill>
                  <a:schemeClr val="accent2"/>
                </a:solidFill>
              </a:rPr>
              <a:t>, </a:t>
            </a:r>
            <a:r>
              <a:rPr lang="en-US" sz="2200" b="1" dirty="0" err="1" smtClean="0">
                <a:solidFill>
                  <a:schemeClr val="accent2"/>
                </a:solidFill>
              </a:rPr>
              <a:t>Fluventic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Eutr</a:t>
            </a:r>
            <a:r>
              <a:rPr lang="en-US" sz="2200" b="1" dirty="0" err="1" smtClean="0">
                <a:solidFill>
                  <a:srgbClr val="FFC000"/>
                </a:solidFill>
              </a:rPr>
              <a:t>ochr</a:t>
            </a:r>
            <a:r>
              <a:rPr lang="en-US" sz="2200" b="1" dirty="0" err="1" smtClean="0">
                <a:solidFill>
                  <a:schemeClr val="accent2"/>
                </a:solidFill>
              </a:rPr>
              <a:t>ept</a:t>
            </a:r>
            <a:endParaRPr lang="en-US" sz="2200" b="1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eatonls\AppData\Local\Microsoft\Windows\Temporary Internet Files\Content.IE5\RFUJVI88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8747" r="41546" b="2392"/>
          <a:stretch/>
        </p:blipFill>
        <p:spPr bwMode="auto">
          <a:xfrm rot="16200000">
            <a:off x="3795824" y="2604976"/>
            <a:ext cx="597195" cy="55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aturalpigments.com/images/pigments/sw_430-4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44" y="2895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atonls\AppData\Local\Microsoft\Windows\Temporary Internet Files\Content.IE5\4S0DMJN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6055" y="715146"/>
            <a:ext cx="6855731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1953" y="1371600"/>
            <a:ext cx="38100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7019" y="2057400"/>
            <a:ext cx="38100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752600"/>
            <a:ext cx="38100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Massenetta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Mollisols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Fine-Loamy, </a:t>
            </a:r>
            <a:r>
              <a:rPr lang="en-US" sz="2200" b="1" dirty="0" err="1" smtClean="0">
                <a:solidFill>
                  <a:schemeClr val="accent2"/>
                </a:solidFill>
              </a:rPr>
              <a:t>carbonatic</a:t>
            </a:r>
            <a:r>
              <a:rPr lang="en-US" sz="2200" b="1" dirty="0" smtClean="0">
                <a:solidFill>
                  <a:schemeClr val="accent2"/>
                </a:solidFill>
              </a:rPr>
              <a:t>, </a:t>
            </a:r>
            <a:r>
              <a:rPr lang="en-US" sz="2200" b="1" dirty="0" err="1" smtClean="0">
                <a:solidFill>
                  <a:schemeClr val="accent2"/>
                </a:solidFill>
              </a:rPr>
              <a:t>mesic</a:t>
            </a:r>
            <a:r>
              <a:rPr lang="en-US" sz="2200" b="1" dirty="0" smtClean="0">
                <a:solidFill>
                  <a:schemeClr val="accent2"/>
                </a:solidFill>
              </a:rPr>
              <a:t>, </a:t>
            </a:r>
            <a:r>
              <a:rPr lang="en-US" sz="2200" b="1" dirty="0" err="1" smtClean="0">
                <a:solidFill>
                  <a:schemeClr val="accent2"/>
                </a:solidFill>
              </a:rPr>
              <a:t>Fluvaqentic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Hapludoll</a:t>
            </a:r>
            <a:endParaRPr lang="en-US" sz="2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Edom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Alfisol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Fine, </a:t>
            </a:r>
            <a:r>
              <a:rPr lang="en-US" sz="2200" b="1" dirty="0" err="1" smtClean="0">
                <a:solidFill>
                  <a:schemeClr val="accent2"/>
                </a:solidFill>
              </a:rPr>
              <a:t>illitic</a:t>
            </a:r>
            <a:r>
              <a:rPr lang="en-US" sz="2200" b="1" dirty="0" smtClean="0">
                <a:solidFill>
                  <a:schemeClr val="accent2"/>
                </a:solidFill>
              </a:rPr>
              <a:t>, </a:t>
            </a:r>
            <a:r>
              <a:rPr lang="en-US" sz="2200" b="1" dirty="0" err="1" smtClean="0">
                <a:solidFill>
                  <a:schemeClr val="accent2"/>
                </a:solidFill>
              </a:rPr>
              <a:t>mesic</a:t>
            </a:r>
            <a:r>
              <a:rPr lang="en-US" sz="2200" b="1" dirty="0" smtClean="0">
                <a:solidFill>
                  <a:schemeClr val="accent2"/>
                </a:solidFill>
              </a:rPr>
              <a:t>, </a:t>
            </a:r>
            <a:r>
              <a:rPr lang="en-US" sz="2200" b="1" dirty="0" err="1" smtClean="0">
                <a:solidFill>
                  <a:schemeClr val="accent2"/>
                </a:solidFill>
              </a:rPr>
              <a:t>Typic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Hapludalfs</a:t>
            </a:r>
            <a:endParaRPr lang="en-US" sz="2200" b="1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eatonls\AppData\Local\Microsoft\Windows\Temporary Internet Files\Content.IE5\RFUJVI88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r="71632"/>
          <a:stretch/>
        </p:blipFill>
        <p:spPr bwMode="auto">
          <a:xfrm rot="16200000">
            <a:off x="3950003" y="2831797"/>
            <a:ext cx="381000" cy="62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Piedmont Soils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Davidson Series</a:t>
            </a: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accent2"/>
                </a:solidFill>
              </a:rPr>
              <a:t>fine, 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kaolinitic</a:t>
            </a:r>
            <a:r>
              <a:rPr lang="en-US" sz="2600" b="1" i="1" dirty="0" smtClean="0">
                <a:solidFill>
                  <a:schemeClr val="accent2"/>
                </a:solidFill>
              </a:rPr>
              <a:t>, thermic, 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Rhodic</a:t>
            </a:r>
            <a:r>
              <a:rPr lang="en-US" sz="2600" b="1" i="1" dirty="0" smtClean="0">
                <a:solidFill>
                  <a:schemeClr val="accent2"/>
                </a:solidFill>
              </a:rPr>
              <a:t>, 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Paleudults</a:t>
            </a:r>
            <a:r>
              <a:rPr lang="en-US" sz="2600" b="1" i="1" dirty="0" smtClean="0">
                <a:solidFill>
                  <a:schemeClr val="accent2"/>
                </a:solidFill>
              </a:rPr>
              <a:t> (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Kandiudults</a:t>
            </a:r>
            <a:r>
              <a:rPr lang="en-US" sz="2600" b="1" i="1" dirty="0" smtClean="0">
                <a:solidFill>
                  <a:schemeClr val="accent2"/>
                </a:solidFill>
              </a:rPr>
              <a:t>)</a:t>
            </a:r>
            <a:endParaRPr lang="en-US" sz="26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Rabun Series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Fine,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kaolinitic</a:t>
            </a:r>
            <a:r>
              <a:rPr lang="en-US" sz="2800" b="1" i="1" dirty="0">
                <a:solidFill>
                  <a:schemeClr val="accent2"/>
                </a:solidFill>
              </a:rPr>
              <a:t>,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mesic</a:t>
            </a:r>
            <a:r>
              <a:rPr lang="en-US" sz="2800" b="1" i="1" dirty="0" smtClean="0">
                <a:solidFill>
                  <a:schemeClr val="accent2"/>
                </a:solidFill>
              </a:rPr>
              <a:t>,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typic</a:t>
            </a:r>
            <a:r>
              <a:rPr lang="en-US" sz="2800" b="1" i="1" dirty="0" smtClean="0">
                <a:solidFill>
                  <a:schemeClr val="accent2"/>
                </a:solidFill>
              </a:rPr>
              <a:t>,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Rhodudults</a:t>
            </a:r>
            <a:endParaRPr lang="en-US" sz="28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eatonls\AppData\Local\Microsoft\Windows\Temporary Internet Files\Content.IE5\RFUJVI88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r="71632"/>
          <a:stretch/>
        </p:blipFill>
        <p:spPr bwMode="auto">
          <a:xfrm rot="16200000">
            <a:off x="3416603" y="1079197"/>
            <a:ext cx="381000" cy="62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Piedmont Soils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Watt Series</a:t>
            </a: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accent2"/>
                </a:solidFill>
              </a:rPr>
              <a:t>Loamy-skeletal, mixed, 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mesi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c</a:t>
            </a:r>
            <a:r>
              <a:rPr lang="en-US" sz="2800" b="1" i="1" dirty="0" smtClean="0">
                <a:solidFill>
                  <a:schemeClr val="accent2"/>
                </a:solidFill>
              </a:rPr>
              <a:t>,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umbric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Dystrudepts</a:t>
            </a:r>
            <a:endParaRPr lang="en-US" sz="28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www.art-paints.com/Paints/Acrylic/Folk-Art/High-Definition/Burnt-Umber/Burnt-Umbe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atonls\AppData\Local\Microsoft\Windows\Temporary Internet Files\Content.IE5\RFUJVI88\pho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4" r="20136"/>
          <a:stretch/>
        </p:blipFill>
        <p:spPr bwMode="auto">
          <a:xfrm rot="16200000">
            <a:off x="4267200" y="3250897"/>
            <a:ext cx="457200" cy="62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Piedmont Soils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Penn Series</a:t>
            </a: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accent2"/>
                </a:solidFill>
              </a:rPr>
              <a:t>Fine-loamy, mixed, 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superactive</a:t>
            </a:r>
            <a:r>
              <a:rPr lang="en-US" sz="2600" b="1" i="1" dirty="0" smtClean="0">
                <a:solidFill>
                  <a:schemeClr val="accent2"/>
                </a:solidFill>
              </a:rPr>
              <a:t>, mesic, 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ultic</a:t>
            </a:r>
            <a:r>
              <a:rPr lang="en-US" sz="2600" b="1" i="1" dirty="0" smtClean="0">
                <a:solidFill>
                  <a:schemeClr val="accent2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Hapludalfs</a:t>
            </a:r>
            <a:endParaRPr lang="en-US" sz="26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Bucks Series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Fine-loamy</a:t>
            </a:r>
            <a:r>
              <a:rPr lang="en-US" sz="2800" b="1" i="1" dirty="0">
                <a:solidFill>
                  <a:schemeClr val="accent2"/>
                </a:solidFill>
              </a:rPr>
              <a:t>, mixed, </a:t>
            </a:r>
            <a:r>
              <a:rPr lang="en-US" sz="2800" b="1" i="1" dirty="0" smtClean="0">
                <a:solidFill>
                  <a:schemeClr val="accent2"/>
                </a:solidFill>
              </a:rPr>
              <a:t>active,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mesic</a:t>
            </a:r>
            <a:r>
              <a:rPr lang="en-US" sz="2800" b="1" i="1" dirty="0" smtClean="0">
                <a:solidFill>
                  <a:schemeClr val="accent2"/>
                </a:solidFill>
              </a:rPr>
              <a:t>, </a:t>
            </a:r>
            <a:r>
              <a:rPr lang="en-US" sz="2800" b="1" i="1" dirty="0" err="1">
                <a:solidFill>
                  <a:schemeClr val="accent2"/>
                </a:solidFill>
              </a:rPr>
              <a:t>T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ypic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Hapludults</a:t>
            </a:r>
            <a:endParaRPr lang="en-US" sz="22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eatonls\AppData\Local\Microsoft\Windows\Temporary Internet Files\Content.IE5\RFUJVI88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3" r="48143"/>
          <a:stretch/>
        </p:blipFill>
        <p:spPr bwMode="auto">
          <a:xfrm rot="16200000">
            <a:off x="3950003" y="1688797"/>
            <a:ext cx="533400" cy="62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12552" r="35999" b="11244"/>
          <a:stretch/>
        </p:blipFill>
        <p:spPr bwMode="auto">
          <a:xfrm>
            <a:off x="5481656" y="450481"/>
            <a:ext cx="1728018" cy="132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9674" y="514389"/>
            <a:ext cx="182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Superactive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Active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Semiactive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Subactive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Piedmont Soils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Tatum Series</a:t>
            </a: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accent2"/>
                </a:solidFill>
              </a:rPr>
              <a:t>Clayey, mixed, thermic, </a:t>
            </a:r>
            <a:r>
              <a:rPr lang="en-US" sz="2600" b="1" i="1" dirty="0" err="1">
                <a:solidFill>
                  <a:schemeClr val="accent2"/>
                </a:solidFill>
              </a:rPr>
              <a:t>T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ypic</a:t>
            </a:r>
            <a:r>
              <a:rPr lang="en-US" sz="2600" b="1" i="1" dirty="0" smtClean="0">
                <a:solidFill>
                  <a:schemeClr val="accent2"/>
                </a:solidFill>
              </a:rPr>
              <a:t> Hapludults</a:t>
            </a:r>
            <a:endParaRPr lang="en-US" sz="26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Nason</a:t>
            </a:r>
            <a:r>
              <a:rPr lang="en-US" b="1" dirty="0" smtClean="0">
                <a:solidFill>
                  <a:schemeClr val="accent2"/>
                </a:solidFill>
              </a:rPr>
              <a:t> Series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2"/>
                </a:solidFill>
              </a:rPr>
              <a:t>Clayey, mixed, thermic, </a:t>
            </a:r>
            <a:r>
              <a:rPr lang="en-US" sz="2800" b="1" i="1" dirty="0" err="1">
                <a:solidFill>
                  <a:schemeClr val="accent2"/>
                </a:solidFill>
              </a:rPr>
              <a:t>Typic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 smtClean="0">
                <a:solidFill>
                  <a:schemeClr val="accent2"/>
                </a:solidFill>
              </a:rPr>
              <a:t>Hapludults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eatonls\AppData\Local\Microsoft\Windows\Temporary Internet Files\Content.IE5\RFUJVI88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r="71632"/>
          <a:stretch/>
        </p:blipFill>
        <p:spPr bwMode="auto">
          <a:xfrm rot="16200000">
            <a:off x="3569003" y="1566560"/>
            <a:ext cx="381000" cy="62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atonls\AppData\Local\Microsoft\Windows\Temporary Internet Files\Content.IE5\LS3D6JPV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-1064" r="8721" b="4904"/>
          <a:stretch/>
        </p:blipFill>
        <p:spPr bwMode="auto">
          <a:xfrm>
            <a:off x="228599" y="-21266"/>
            <a:ext cx="8308495" cy="68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800600"/>
            <a:ext cx="57912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Piedmont Soils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Wehadkee</a:t>
            </a:r>
            <a:r>
              <a:rPr lang="en-US" b="1" dirty="0" smtClean="0">
                <a:solidFill>
                  <a:schemeClr val="tx2"/>
                </a:solidFill>
              </a:rPr>
              <a:t> Series </a:t>
            </a: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accent2"/>
                </a:solidFill>
              </a:rPr>
              <a:t>Fine-loamy, mixed, active, nonacid, thermic, 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Fluvaquentic</a:t>
            </a:r>
            <a:r>
              <a:rPr lang="en-US" sz="2600" b="1" i="1" dirty="0" smtClean="0">
                <a:solidFill>
                  <a:schemeClr val="accent2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2"/>
                </a:solidFill>
              </a:rPr>
              <a:t>Endoaquepts</a:t>
            </a:r>
            <a:endParaRPr lang="en-US" sz="26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Rowland Series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Fine-loamy, mixed,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superactive</a:t>
            </a:r>
            <a:r>
              <a:rPr lang="en-US" sz="2800" b="1" i="1" dirty="0" smtClean="0">
                <a:solidFill>
                  <a:schemeClr val="accent2"/>
                </a:solidFill>
              </a:rPr>
              <a:t>, mesic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Fluvaquentic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Dystrudepts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eatonls\AppData\Local\Microsoft\Windows\Temporary Internet Files\Content.IE5\RFUJVI88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3" r="48143"/>
          <a:stretch/>
        </p:blipFill>
        <p:spPr bwMode="auto">
          <a:xfrm rot="16200000">
            <a:off x="3797603" y="1917397"/>
            <a:ext cx="533400" cy="62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atonls\AppData\Local\Microsoft\Windows\Temporary Internet Files\Content.IE5\4S0DMJN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6055" y="715146"/>
            <a:ext cx="6855731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6100" y="1447800"/>
            <a:ext cx="4036263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8336" y="838200"/>
            <a:ext cx="4036263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Piedmont Soils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3300" b="1" dirty="0" smtClean="0">
                <a:solidFill>
                  <a:schemeClr val="accent2"/>
                </a:solidFill>
              </a:rPr>
              <a:t>Iredell Series</a:t>
            </a:r>
            <a:endParaRPr lang="en-US" sz="33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chemeClr val="tx2"/>
                </a:solidFill>
              </a:rPr>
              <a:t>Fine, </a:t>
            </a:r>
            <a:r>
              <a:rPr lang="en-US" sz="2800" b="1" i="1" dirty="0" err="1" smtClean="0">
                <a:solidFill>
                  <a:schemeClr val="tx2"/>
                </a:solidFill>
              </a:rPr>
              <a:t>montmorillonitic</a:t>
            </a:r>
            <a:r>
              <a:rPr lang="en-US" sz="2800" b="1" i="1" dirty="0" smtClean="0">
                <a:solidFill>
                  <a:schemeClr val="tx2"/>
                </a:solidFill>
              </a:rPr>
              <a:t>, thermic, </a:t>
            </a:r>
            <a:r>
              <a:rPr lang="en-US" sz="2800" b="1" i="1" dirty="0" err="1" smtClean="0">
                <a:solidFill>
                  <a:schemeClr val="tx2"/>
                </a:solidFill>
              </a:rPr>
              <a:t>vertic</a:t>
            </a:r>
            <a:r>
              <a:rPr lang="en-US" sz="2800" b="1" i="1" dirty="0" smtClean="0">
                <a:solidFill>
                  <a:schemeClr val="tx2"/>
                </a:solidFill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</a:rPr>
              <a:t>Hapludalfs</a:t>
            </a:r>
            <a:endParaRPr lang="en-US" sz="28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or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Fine,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mixed, active, thermic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</a:rPr>
              <a:t>oxyaquic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</a:rPr>
              <a:t>vertic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</a:rPr>
              <a:t>Hapludalfs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i="1" dirty="0" err="1" smtClean="0">
                <a:solidFill>
                  <a:schemeClr val="tx2"/>
                </a:solidFill>
              </a:rPr>
              <a:t>Oxyaquic</a:t>
            </a:r>
            <a:r>
              <a:rPr lang="en-US" sz="2800" b="1" i="1" dirty="0" smtClean="0">
                <a:solidFill>
                  <a:schemeClr val="accent2"/>
                </a:solidFill>
              </a:rPr>
              <a:t>: </a:t>
            </a:r>
            <a:r>
              <a:rPr lang="en-GB" sz="2900" b="1" i="1" dirty="0" smtClean="0"/>
              <a:t>saturated soils, </a:t>
            </a:r>
            <a:r>
              <a:rPr lang="en-GB" sz="2900" b="1" i="1" dirty="0"/>
              <a:t>but are not reduced </a:t>
            </a:r>
            <a:r>
              <a:rPr lang="en-GB" sz="2900" b="1" i="1" dirty="0" smtClean="0"/>
              <a:t>and do </a:t>
            </a:r>
            <a:r>
              <a:rPr lang="en-GB" sz="2900" b="1" i="1" dirty="0"/>
              <a:t>not contain </a:t>
            </a:r>
            <a:r>
              <a:rPr lang="en-GB" sz="2900" b="1" i="1" dirty="0" err="1" smtClean="0"/>
              <a:t>redoximorphic</a:t>
            </a:r>
            <a:r>
              <a:rPr lang="en-GB" sz="2900" b="1" i="1" dirty="0"/>
              <a:t> </a:t>
            </a:r>
            <a:r>
              <a:rPr lang="en-GB" sz="2900" b="1" i="1" dirty="0" smtClean="0"/>
              <a:t>features</a:t>
            </a:r>
          </a:p>
          <a:p>
            <a:pPr marL="0" indent="0">
              <a:buNone/>
            </a:pPr>
            <a:endParaRPr lang="en-GB" sz="29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3300" b="1" dirty="0" smtClean="0">
                <a:solidFill>
                  <a:schemeClr val="accent2"/>
                </a:solidFill>
              </a:rPr>
              <a:t>Orange </a:t>
            </a:r>
            <a:r>
              <a:rPr lang="en-US" sz="3300" b="1" dirty="0">
                <a:solidFill>
                  <a:schemeClr val="accent2"/>
                </a:solidFill>
              </a:rPr>
              <a:t>Series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Fine,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</a:rPr>
              <a:t>smectitic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, mesic,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</a:rPr>
              <a:t>Albaquic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</a:rPr>
              <a:t>Hapludalfs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3300" b="1" dirty="0">
                <a:solidFill>
                  <a:schemeClr val="accent2"/>
                </a:solidFill>
              </a:rPr>
              <a:t>Zion Series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Fine, mixed, thermic </a:t>
            </a:r>
            <a:r>
              <a:rPr lang="en-US" sz="2400" b="1" i="1" dirty="0" err="1">
                <a:solidFill>
                  <a:schemeClr val="tx2"/>
                </a:solidFill>
              </a:rPr>
              <a:t>ultic</a:t>
            </a:r>
            <a:r>
              <a:rPr lang="en-US" sz="2400" b="1" i="1" dirty="0">
                <a:solidFill>
                  <a:schemeClr val="tx2"/>
                </a:solidFill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</a:rPr>
              <a:t>Hapludalfs</a:t>
            </a:r>
            <a:endParaRPr lang="en-US" sz="24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900" b="1" i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125" y="4722297"/>
            <a:ext cx="7455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tx2"/>
                </a:solidFill>
              </a:rPr>
              <a:t> </a:t>
            </a:r>
            <a:r>
              <a:rPr lang="en-US" sz="1600" b="1" i="1" dirty="0" err="1" smtClean="0">
                <a:solidFill>
                  <a:schemeClr val="tx2"/>
                </a:solidFill>
              </a:rPr>
              <a:t>ultic</a:t>
            </a:r>
            <a:r>
              <a:rPr lang="en-US" sz="1600" b="1" i="1" dirty="0" smtClean="0">
                <a:solidFill>
                  <a:schemeClr val="tx2"/>
                </a:solidFill>
              </a:rPr>
              <a:t>: </a:t>
            </a:r>
            <a:r>
              <a:rPr lang="en-US" sz="1600" b="1" i="1" dirty="0" smtClean="0"/>
              <a:t>“sufficiently leached that base saturation is lower than for a typical </a:t>
            </a:r>
            <a:r>
              <a:rPr lang="en-US" sz="1600" b="1" i="1" dirty="0" err="1" smtClean="0"/>
              <a:t>Hapludalf</a:t>
            </a:r>
            <a:r>
              <a:rPr lang="en-US" sz="1600" b="1" i="1" dirty="0" smtClean="0"/>
              <a:t>”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636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atonls\AppData\Local\Microsoft\Windows\Temporary Internet Files\Content.IE5\4S0DMJN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6055" y="715146"/>
            <a:ext cx="6855731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6100" y="553065"/>
            <a:ext cx="4036263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atonls\AppData\Local\Microsoft\Windows\Temporary Internet Files\Content.IE5\4S0DMJN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6055" y="865772"/>
            <a:ext cx="6855731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4267200"/>
            <a:ext cx="3810000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atonls\AppData\Local\Microsoft\Windows\Temporary Internet Files\Content.IE5\RFUJVI88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"/>
          <a:stretch/>
        </p:blipFill>
        <p:spPr bwMode="auto">
          <a:xfrm rot="16200000">
            <a:off x="162863" y="1056337"/>
            <a:ext cx="7955280" cy="62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(Frederick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Ultisols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Suborder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dirty="0" err="1" smtClean="0">
                <a:solidFill>
                  <a:schemeClr val="accent2"/>
                </a:solidFill>
              </a:rPr>
              <a:t>Udults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Great Group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dirty="0" err="1" smtClean="0">
                <a:solidFill>
                  <a:schemeClr val="accent2"/>
                </a:solidFill>
              </a:rPr>
              <a:t>Paleudults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Subgroup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Typic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Paleudults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Family </a:t>
            </a:r>
            <a:r>
              <a:rPr lang="en-US" dirty="0" smtClean="0">
                <a:solidFill>
                  <a:schemeClr val="accent2"/>
                </a:solidFill>
              </a:rPr>
              <a:t>(Clayey, </a:t>
            </a:r>
            <a:r>
              <a:rPr lang="en-US" dirty="0" err="1" smtClean="0">
                <a:solidFill>
                  <a:schemeClr val="accent2"/>
                </a:solidFill>
              </a:rPr>
              <a:t>Kaolinitic</a:t>
            </a:r>
            <a:r>
              <a:rPr lang="en-US" dirty="0" smtClean="0">
                <a:solidFill>
                  <a:schemeClr val="accent2"/>
                </a:solidFill>
              </a:rPr>
              <a:t>, 					</a:t>
            </a:r>
            <a:r>
              <a:rPr lang="en-US" dirty="0" err="1" smtClean="0">
                <a:solidFill>
                  <a:schemeClr val="accent2"/>
                </a:solidFill>
              </a:rPr>
              <a:t>Mesic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Series </a:t>
            </a:r>
            <a:r>
              <a:rPr lang="en-US" dirty="0" smtClean="0">
                <a:solidFill>
                  <a:schemeClr val="accent2"/>
                </a:solidFill>
              </a:rPr>
              <a:t>(Frederick)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Clayey = &gt; 35% clay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Kaolinitic</a:t>
            </a:r>
            <a:r>
              <a:rPr lang="en-US" dirty="0" smtClean="0">
                <a:solidFill>
                  <a:schemeClr val="accent2"/>
                </a:solidFill>
              </a:rPr>
              <a:t> = clay &gt; 50% Kaolinite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Mesic</a:t>
            </a:r>
            <a:r>
              <a:rPr lang="en-US" dirty="0" smtClean="0">
                <a:solidFill>
                  <a:schemeClr val="accent2"/>
                </a:solidFill>
              </a:rPr>
              <a:t> Temperature = 47 -59 degrees F</a:t>
            </a: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Clayey, </a:t>
            </a:r>
            <a:r>
              <a:rPr lang="en-US" b="1" dirty="0" err="1" smtClean="0">
                <a:solidFill>
                  <a:schemeClr val="accent2"/>
                </a:solidFill>
              </a:rPr>
              <a:t>Kaolinitic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Mesic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Typic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Paleudults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752673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Ultimate development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442" y="1063823"/>
            <a:ext cx="1179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Moist climate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2486" y="1371600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Thick </a:t>
            </a:r>
            <a:r>
              <a:rPr lang="en-US" sz="1400" i="1" dirty="0" err="1" smtClean="0">
                <a:solidFill>
                  <a:srgbClr val="FF0000"/>
                </a:solidFill>
              </a:rPr>
              <a:t>solum</a:t>
            </a:r>
            <a:r>
              <a:rPr lang="en-US" sz="1400" i="1" dirty="0" smtClean="0">
                <a:solidFill>
                  <a:srgbClr val="FF0000"/>
                </a:solidFill>
              </a:rPr>
              <a:t> and heavily weathered, old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4674" y="1749623"/>
            <a:ext cx="71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Central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Lodi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Ultisols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Suborder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dirty="0" err="1" smtClean="0">
                <a:solidFill>
                  <a:schemeClr val="accent2"/>
                </a:solidFill>
              </a:rPr>
              <a:t>Udults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Great Group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dirty="0" err="1" smtClean="0">
                <a:solidFill>
                  <a:schemeClr val="accent2"/>
                </a:solidFill>
              </a:rPr>
              <a:t>Hapludults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Subgroup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Typic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Hapludults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Family </a:t>
            </a:r>
            <a:r>
              <a:rPr lang="en-US" dirty="0" smtClean="0">
                <a:solidFill>
                  <a:schemeClr val="accent2"/>
                </a:solidFill>
              </a:rPr>
              <a:t>(Clayey, </a:t>
            </a:r>
            <a:r>
              <a:rPr lang="en-US" dirty="0" err="1" smtClean="0">
                <a:solidFill>
                  <a:schemeClr val="accent2"/>
                </a:solidFill>
              </a:rPr>
              <a:t>Kaolinitic</a:t>
            </a:r>
            <a:r>
              <a:rPr lang="en-US" dirty="0" smtClean="0">
                <a:solidFill>
                  <a:schemeClr val="accent2"/>
                </a:solidFill>
              </a:rPr>
              <a:t>, 					</a:t>
            </a:r>
            <a:r>
              <a:rPr lang="en-US" dirty="0" err="1" smtClean="0">
                <a:solidFill>
                  <a:schemeClr val="accent2"/>
                </a:solidFill>
              </a:rPr>
              <a:t>Mesic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Series </a:t>
            </a:r>
            <a:r>
              <a:rPr lang="en-US" dirty="0" smtClean="0">
                <a:solidFill>
                  <a:srgbClr val="FF0000"/>
                </a:solidFill>
              </a:rPr>
              <a:t>(Lodi)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Clayey = &gt; 35% clay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Kaolinitic</a:t>
            </a:r>
            <a:r>
              <a:rPr lang="en-US" dirty="0" smtClean="0">
                <a:solidFill>
                  <a:schemeClr val="accent2"/>
                </a:solidFill>
              </a:rPr>
              <a:t> = clay &gt; 50% Kaolinite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Mesic</a:t>
            </a:r>
            <a:r>
              <a:rPr lang="en-US" dirty="0" smtClean="0">
                <a:solidFill>
                  <a:schemeClr val="accent2"/>
                </a:solidFill>
              </a:rPr>
              <a:t> Temperature = 47 -59 degrees F</a:t>
            </a: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Clayey, </a:t>
            </a:r>
            <a:r>
              <a:rPr lang="en-US" b="1" dirty="0" err="1" smtClean="0">
                <a:solidFill>
                  <a:schemeClr val="accent2"/>
                </a:solidFill>
              </a:rPr>
              <a:t>Kaolinitic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Mesic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Typic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Hapl</a:t>
            </a:r>
            <a:r>
              <a:rPr lang="en-US" b="1" dirty="0" err="1" smtClean="0">
                <a:solidFill>
                  <a:schemeClr val="accent2"/>
                </a:solidFill>
              </a:rPr>
              <a:t>udults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atonls\AppData\Local\Microsoft\Windows\Temporary Internet Files\Content.IE5\4S0DMJN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6055" y="865772"/>
            <a:ext cx="6855731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4267200"/>
            <a:ext cx="3810000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3200400"/>
            <a:ext cx="4038600" cy="2256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Endcav</a:t>
            </a:r>
            <a:r>
              <a:rPr lang="en-US" b="1" dirty="0" smtClean="0">
                <a:solidFill>
                  <a:schemeClr val="accent2"/>
                </a:solidFill>
              </a:rPr>
              <a:t>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Alfisol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Very Fine, mixed, </a:t>
            </a:r>
            <a:r>
              <a:rPr lang="en-US" sz="2200" b="1" dirty="0" err="1" smtClean="0">
                <a:solidFill>
                  <a:schemeClr val="accent2"/>
                </a:solidFill>
              </a:rPr>
              <a:t>mesic</a:t>
            </a:r>
            <a:r>
              <a:rPr lang="en-US" sz="2200" b="1" dirty="0" smtClean="0">
                <a:solidFill>
                  <a:schemeClr val="accent2"/>
                </a:solidFill>
              </a:rPr>
              <a:t>, </a:t>
            </a:r>
            <a:r>
              <a:rPr lang="en-US" sz="2200" b="1" dirty="0" err="1" smtClean="0">
                <a:solidFill>
                  <a:schemeClr val="accent2"/>
                </a:solidFill>
              </a:rPr>
              <a:t>Typic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Hapludalf</a:t>
            </a:r>
            <a:endParaRPr lang="en-US" sz="2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443</Words>
  <Application>Microsoft Office PowerPoint</Application>
  <PresentationFormat>On-screen Show (4:3)</PresentationFormat>
  <Paragraphs>165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SOIL TAXONOMY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TAXONOMY</dc:title>
  <dc:creator>Scott Eaton</dc:creator>
  <cp:lastModifiedBy>Scott Eaton</cp:lastModifiedBy>
  <cp:revision>23</cp:revision>
  <dcterms:created xsi:type="dcterms:W3CDTF">2013-10-02T13:31:59Z</dcterms:created>
  <dcterms:modified xsi:type="dcterms:W3CDTF">2017-10-09T13:53:02Z</dcterms:modified>
</cp:coreProperties>
</file>