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2" r:id="rId6"/>
    <p:sldId id="274" r:id="rId7"/>
    <p:sldId id="263" r:id="rId8"/>
    <p:sldId id="301" r:id="rId9"/>
    <p:sldId id="296" r:id="rId10"/>
    <p:sldId id="302" r:id="rId11"/>
    <p:sldId id="303" r:id="rId12"/>
    <p:sldId id="304" r:id="rId13"/>
    <p:sldId id="297" r:id="rId14"/>
    <p:sldId id="264" r:id="rId15"/>
    <p:sldId id="265" r:id="rId16"/>
    <p:sldId id="275" r:id="rId17"/>
    <p:sldId id="278" r:id="rId18"/>
    <p:sldId id="280" r:id="rId19"/>
    <p:sldId id="279" r:id="rId20"/>
    <p:sldId id="281" r:id="rId21"/>
    <p:sldId id="282" r:id="rId22"/>
    <p:sldId id="266" r:id="rId23"/>
    <p:sldId id="267" r:id="rId24"/>
    <p:sldId id="300" r:id="rId25"/>
    <p:sldId id="268" r:id="rId26"/>
    <p:sldId id="293" r:id="rId27"/>
    <p:sldId id="295" r:id="rId28"/>
    <p:sldId id="294" r:id="rId29"/>
    <p:sldId id="271" r:id="rId30"/>
    <p:sldId id="277" r:id="rId31"/>
    <p:sldId id="273" r:id="rId32"/>
    <p:sldId id="269" r:id="rId33"/>
    <p:sldId id="291" r:id="rId34"/>
    <p:sldId id="292" r:id="rId35"/>
    <p:sldId id="286" r:id="rId36"/>
    <p:sldId id="270" r:id="rId37"/>
    <p:sldId id="283" r:id="rId38"/>
    <p:sldId id="287" r:id="rId39"/>
    <p:sldId id="298" r:id="rId40"/>
    <p:sldId id="288" r:id="rId41"/>
    <p:sldId id="289" r:id="rId42"/>
    <p:sldId id="285" r:id="rId43"/>
    <p:sldId id="284" r:id="rId44"/>
    <p:sldId id="290" r:id="rId45"/>
    <p:sldId id="259" r:id="rId46"/>
    <p:sldId id="299" r:id="rId47"/>
    <p:sldId id="26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21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D0B5-188D-4517-A3CD-1D1316B57F1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D3B6-A966-4C52-9CE8-AC733F3F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5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D0B5-188D-4517-A3CD-1D1316B57F1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D3B6-A966-4C52-9CE8-AC733F3F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8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D0B5-188D-4517-A3CD-1D1316B57F1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D3B6-A966-4C52-9CE8-AC733F3F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4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D0B5-188D-4517-A3CD-1D1316B57F1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D3B6-A966-4C52-9CE8-AC733F3F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D0B5-188D-4517-A3CD-1D1316B57F1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D3B6-A966-4C52-9CE8-AC733F3F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7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D0B5-188D-4517-A3CD-1D1316B57F1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D3B6-A966-4C52-9CE8-AC733F3F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7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D0B5-188D-4517-A3CD-1D1316B57F1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D3B6-A966-4C52-9CE8-AC733F3F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4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D0B5-188D-4517-A3CD-1D1316B57F1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D3B6-A966-4C52-9CE8-AC733F3F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D0B5-188D-4517-A3CD-1D1316B57F1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D3B6-A966-4C52-9CE8-AC733F3F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5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D0B5-188D-4517-A3CD-1D1316B57F1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D3B6-A966-4C52-9CE8-AC733F3F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2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D0B5-188D-4517-A3CD-1D1316B57F1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D3B6-A966-4C52-9CE8-AC733F3F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1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D0B5-188D-4517-A3CD-1D1316B57F1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D3B6-A966-4C52-9CE8-AC733F3F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9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/url?sa=i&amp;rct=j&amp;q=&amp;esrc=s&amp;frm=1&amp;source=images&amp;cd=&amp;cad=rja&amp;docid=XIz637zXeNtjXM&amp;tbnid=NROjAoxG53f8IM:&amp;ved=0CAUQjRw&amp;url=http://www.dailymail.co.uk/news/article-1135582/&amp;ei=jutdUrSIN9Pc4APJwoGwBQ&amp;bvm=bv.54176721,d.dmg&amp;psig=AFQjCNHlzX9nryk3_m3csaSDa4r4Snm7Cg&amp;ust=1381973210047106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hemistry.about.com/od/acidsbases/ig/Acids---Structures/Sulfuric-Acid.-Qsk.htm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chemistry.about.com/od/acidsbases/ig/Acids---Structures/Nitric-Acid.-Qsf.ht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stry.about.com/od/acidsbases/ig/Acids---Structures/Hydrochloric-Acid.-Qsg.htm" TargetMode="External"/><Relationship Id="rId5" Type="http://schemas.openxmlformats.org/officeDocument/2006/relationships/hyperlink" Target="http://chemistry.about.com/od/factsstructures/ig/Chemical-Structures---P/Potassium-Hydroxide.htm" TargetMode="External"/><Relationship Id="rId4" Type="http://schemas.openxmlformats.org/officeDocument/2006/relationships/hyperlink" Target="http://chemistry.about.com/od/factsstructures/ig/Chemical-Structures---S/Sodium-Hydroxide.ht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Rock Weathering and Soil Mineralogy</a:t>
            </a:r>
            <a:endParaRPr lang="en-US" dirty="0"/>
          </a:p>
        </p:txBody>
      </p:sp>
      <p:pic>
        <p:nvPicPr>
          <p:cNvPr id="1026" name="Picture 2" descr="http://www.google.com/url?sa=i&amp;source=images&amp;cd=&amp;docid=cO6-OXoFgTg06M&amp;tbnid=NEC4T6YPxO7v7M:&amp;ved=0CAUQjBwwADgQ&amp;url=http%3A%2F%2Fwp.patheos.com.s3.amazonaws.com%2Fblogs%2Fchristandpopculture%2Ffiles%2F2012%2F10%2Fdirty_hands.jpg&amp;ei=B_JbUo21FpLQkQfA14GgCg&amp;psig=AFQjCNHAJlgDGXmClDWwyeQ8hQlh2qiXoQ&amp;ust=13818438475637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3444240"/>
            <a:ext cx="347472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520"/>
            <a:ext cx="256032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Rc1VdKmwplBInsIUhOyqSuKFEFeNQD9pJYvmsnU6kWwPW5l2lUD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274819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1" b="42425"/>
          <a:stretch/>
        </p:blipFill>
        <p:spPr>
          <a:xfrm>
            <a:off x="1447800" y="13856"/>
            <a:ext cx="4943554" cy="1242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1447800"/>
            <a:ext cx="6627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Concentration of H</a:t>
            </a:r>
            <a:r>
              <a:rPr lang="en-US" sz="2400" baseline="30000" dirty="0"/>
              <a:t>+</a:t>
            </a:r>
            <a:r>
              <a:rPr lang="en-US" sz="2400" dirty="0" smtClean="0"/>
              <a:t>  * Concentration </a:t>
            </a:r>
            <a:r>
              <a:rPr lang="en-US" sz="2400" dirty="0"/>
              <a:t>of  </a:t>
            </a:r>
            <a:r>
              <a:rPr lang="en-US" sz="2400" dirty="0" smtClean="0"/>
              <a:t>OH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= 10</a:t>
            </a:r>
            <a:r>
              <a:rPr lang="en-US" sz="2400" baseline="30000" dirty="0" smtClean="0"/>
              <a:t>-14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56936" r="-4671" b="11313"/>
          <a:stretch/>
        </p:blipFill>
        <p:spPr>
          <a:xfrm>
            <a:off x="1447800" y="1981200"/>
            <a:ext cx="4943554" cy="21774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03413" y="2133600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[10</a:t>
            </a:r>
            <a:r>
              <a:rPr lang="en-US" baseline="30000" dirty="0" smtClean="0"/>
              <a:t>-7</a:t>
            </a:r>
            <a:r>
              <a:rPr lang="en-US" dirty="0" smtClean="0"/>
              <a:t> ][10</a:t>
            </a:r>
            <a:r>
              <a:rPr lang="en-US" baseline="30000" dirty="0" smtClean="0"/>
              <a:t>-7</a:t>
            </a:r>
            <a:r>
              <a:rPr lang="en-US" dirty="0" smtClean="0"/>
              <a:t> ]  = 10</a:t>
            </a:r>
            <a:r>
              <a:rPr lang="en-US" baseline="30000" dirty="0" smtClean="0"/>
              <a:t>-14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4400" y="2036802"/>
            <a:ext cx="2714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“Always a constant for this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 reaction”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800" y="2036802"/>
            <a:ext cx="571884" cy="466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638800"/>
            <a:ext cx="305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The negative log of hydrogen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concentration”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9577" y="3249218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-3</a:t>
            </a:r>
            <a:r>
              <a:rPr lang="en-US" dirty="0" smtClean="0">
                <a:solidFill>
                  <a:srgbClr val="FF0000"/>
                </a:solidFill>
              </a:rPr>
              <a:t> ]                [10</a:t>
            </a:r>
            <a:r>
              <a:rPr lang="en-US" baseline="30000" dirty="0" smtClean="0">
                <a:solidFill>
                  <a:srgbClr val="FF0000"/>
                </a:solidFill>
              </a:rPr>
              <a:t>-11</a:t>
            </a:r>
            <a:r>
              <a:rPr lang="en-US" dirty="0" smtClean="0">
                <a:solidFill>
                  <a:srgbClr val="FF0000"/>
                </a:solidFill>
              </a:rPr>
              <a:t> 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1" b="42425"/>
          <a:stretch/>
        </p:blipFill>
        <p:spPr>
          <a:xfrm>
            <a:off x="1447800" y="13856"/>
            <a:ext cx="4943554" cy="1242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1447800"/>
            <a:ext cx="6627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Concentration of H</a:t>
            </a:r>
            <a:r>
              <a:rPr lang="en-US" sz="2400" baseline="30000" dirty="0"/>
              <a:t>+</a:t>
            </a:r>
            <a:r>
              <a:rPr lang="en-US" sz="2400" dirty="0" smtClean="0"/>
              <a:t>  * Concentration </a:t>
            </a:r>
            <a:r>
              <a:rPr lang="en-US" sz="2400" dirty="0"/>
              <a:t>of  </a:t>
            </a:r>
            <a:r>
              <a:rPr lang="en-US" sz="2400" dirty="0" smtClean="0"/>
              <a:t>OH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= 10</a:t>
            </a:r>
            <a:r>
              <a:rPr lang="en-US" sz="2400" baseline="30000" dirty="0" smtClean="0"/>
              <a:t>-14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56936" r="-4671" b="11313"/>
          <a:stretch/>
        </p:blipFill>
        <p:spPr>
          <a:xfrm>
            <a:off x="1447800" y="1981200"/>
            <a:ext cx="4943554" cy="21774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03413" y="2133600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[10</a:t>
            </a:r>
            <a:r>
              <a:rPr lang="en-US" baseline="30000" dirty="0" smtClean="0"/>
              <a:t>-7</a:t>
            </a:r>
            <a:r>
              <a:rPr lang="en-US" dirty="0" smtClean="0"/>
              <a:t> ][10</a:t>
            </a:r>
            <a:r>
              <a:rPr lang="en-US" baseline="30000" dirty="0" smtClean="0"/>
              <a:t>-7</a:t>
            </a:r>
            <a:r>
              <a:rPr lang="en-US" dirty="0" smtClean="0"/>
              <a:t> ]  = 10</a:t>
            </a:r>
            <a:r>
              <a:rPr lang="en-US" baseline="30000" dirty="0" smtClean="0"/>
              <a:t>-14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4400" y="2036802"/>
            <a:ext cx="2714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“Always a constant for this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 reaction”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800" y="2036802"/>
            <a:ext cx="571884" cy="466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638800"/>
            <a:ext cx="305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The negative log of hydrogen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concentration”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9577" y="3249218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-3</a:t>
            </a:r>
            <a:r>
              <a:rPr lang="en-US" dirty="0" smtClean="0">
                <a:solidFill>
                  <a:srgbClr val="FF0000"/>
                </a:solidFill>
              </a:rPr>
              <a:t> ]                [10</a:t>
            </a:r>
            <a:r>
              <a:rPr lang="en-US" baseline="30000" dirty="0" smtClean="0">
                <a:solidFill>
                  <a:srgbClr val="FF0000"/>
                </a:solidFill>
              </a:rPr>
              <a:t>-11</a:t>
            </a:r>
            <a:r>
              <a:rPr lang="en-US" dirty="0" smtClean="0">
                <a:solidFill>
                  <a:srgbClr val="FF0000"/>
                </a:solidFill>
              </a:rPr>
              <a:t> 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7213" y="4287239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>
                <a:solidFill>
                  <a:srgbClr val="FF0000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][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-3.4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]  = 10</a:t>
            </a:r>
            <a:r>
              <a:rPr lang="en-US" baseline="30000" dirty="0" smtClean="0">
                <a:solidFill>
                  <a:srgbClr val="FF0000"/>
                </a:solidFill>
              </a:rPr>
              <a:t>-14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1" b="42425"/>
          <a:stretch/>
        </p:blipFill>
        <p:spPr>
          <a:xfrm>
            <a:off x="1447800" y="13856"/>
            <a:ext cx="4943554" cy="1242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1447800"/>
            <a:ext cx="6627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Concentration of H</a:t>
            </a:r>
            <a:r>
              <a:rPr lang="en-US" sz="2400" baseline="30000" dirty="0"/>
              <a:t>+</a:t>
            </a:r>
            <a:r>
              <a:rPr lang="en-US" sz="2400" dirty="0" smtClean="0"/>
              <a:t>  * Concentration </a:t>
            </a:r>
            <a:r>
              <a:rPr lang="en-US" sz="2400" dirty="0"/>
              <a:t>of  </a:t>
            </a:r>
            <a:r>
              <a:rPr lang="en-US" sz="2400" dirty="0" smtClean="0"/>
              <a:t>OH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= 10</a:t>
            </a:r>
            <a:r>
              <a:rPr lang="en-US" sz="2400" baseline="30000" dirty="0" smtClean="0"/>
              <a:t>-14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56936" r="-4671" b="11313"/>
          <a:stretch/>
        </p:blipFill>
        <p:spPr>
          <a:xfrm>
            <a:off x="1447800" y="1981200"/>
            <a:ext cx="4943554" cy="21774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03413" y="2133600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[10</a:t>
            </a:r>
            <a:r>
              <a:rPr lang="en-US" baseline="30000" dirty="0" smtClean="0"/>
              <a:t>-7</a:t>
            </a:r>
            <a:r>
              <a:rPr lang="en-US" dirty="0" smtClean="0"/>
              <a:t> ][10</a:t>
            </a:r>
            <a:r>
              <a:rPr lang="en-US" baseline="30000" dirty="0" smtClean="0"/>
              <a:t>-7</a:t>
            </a:r>
            <a:r>
              <a:rPr lang="en-US" dirty="0" smtClean="0"/>
              <a:t> ]  = 10</a:t>
            </a:r>
            <a:r>
              <a:rPr lang="en-US" baseline="30000" dirty="0" smtClean="0"/>
              <a:t>-14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4400" y="2036802"/>
            <a:ext cx="2714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“Always a constant for this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 reaction”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800" y="2036802"/>
            <a:ext cx="571884" cy="466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638800"/>
            <a:ext cx="305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The negative log of hydrogen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concentration”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9577" y="3249218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-3</a:t>
            </a:r>
            <a:r>
              <a:rPr lang="en-US" dirty="0" smtClean="0">
                <a:solidFill>
                  <a:srgbClr val="FF0000"/>
                </a:solidFill>
              </a:rPr>
              <a:t> ]                [10</a:t>
            </a:r>
            <a:r>
              <a:rPr lang="en-US" baseline="30000" dirty="0" smtClean="0">
                <a:solidFill>
                  <a:srgbClr val="FF0000"/>
                </a:solidFill>
              </a:rPr>
              <a:t>-11</a:t>
            </a:r>
            <a:r>
              <a:rPr lang="en-US" dirty="0" smtClean="0">
                <a:solidFill>
                  <a:srgbClr val="FF0000"/>
                </a:solidFill>
              </a:rPr>
              <a:t> 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7213" y="4287239"/>
            <a:ext cx="235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/>
              <a:t>10</a:t>
            </a:r>
            <a:r>
              <a:rPr lang="en-US" baseline="30000" dirty="0"/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-10.6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][</a:t>
            </a:r>
            <a:r>
              <a:rPr lang="en-US" dirty="0" smtClean="0"/>
              <a:t>10</a:t>
            </a:r>
            <a:r>
              <a:rPr lang="en-US" baseline="30000" dirty="0" smtClean="0"/>
              <a:t>-3.4</a:t>
            </a:r>
            <a:r>
              <a:rPr lang="en-US" dirty="0" smtClean="0"/>
              <a:t> </a:t>
            </a:r>
            <a:r>
              <a:rPr lang="en-US" dirty="0" smtClean="0"/>
              <a:t>]  = 10</a:t>
            </a:r>
            <a:r>
              <a:rPr lang="en-US" baseline="30000" dirty="0" smtClean="0"/>
              <a:t>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1" b="42425"/>
          <a:stretch/>
        </p:blipFill>
        <p:spPr>
          <a:xfrm>
            <a:off x="1447800" y="13856"/>
            <a:ext cx="4943554" cy="12422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1447800"/>
            <a:ext cx="6627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Concentration of H</a:t>
            </a:r>
            <a:r>
              <a:rPr lang="en-US" sz="2400" baseline="30000" dirty="0"/>
              <a:t>+</a:t>
            </a:r>
            <a:r>
              <a:rPr lang="en-US" sz="2400" dirty="0" smtClean="0"/>
              <a:t>  * Concentration </a:t>
            </a:r>
            <a:r>
              <a:rPr lang="en-US" sz="2400" dirty="0"/>
              <a:t>of  </a:t>
            </a:r>
            <a:r>
              <a:rPr lang="en-US" sz="2400" dirty="0" smtClean="0"/>
              <a:t>OH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= 10</a:t>
            </a:r>
            <a:r>
              <a:rPr lang="en-US" sz="2400" baseline="30000" dirty="0" smtClean="0"/>
              <a:t>-14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56936" r="-4671" b="11313"/>
          <a:stretch/>
        </p:blipFill>
        <p:spPr>
          <a:xfrm>
            <a:off x="1447800" y="1981200"/>
            <a:ext cx="4943554" cy="2177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3413" y="2133600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[10</a:t>
            </a:r>
            <a:r>
              <a:rPr lang="en-US" baseline="30000" dirty="0" smtClean="0"/>
              <a:t>-7</a:t>
            </a:r>
            <a:r>
              <a:rPr lang="en-US" dirty="0" smtClean="0"/>
              <a:t> ][10</a:t>
            </a:r>
            <a:r>
              <a:rPr lang="en-US" baseline="30000" dirty="0" smtClean="0"/>
              <a:t>-7</a:t>
            </a:r>
            <a:r>
              <a:rPr lang="en-US" dirty="0" smtClean="0"/>
              <a:t> ]  = 10</a:t>
            </a:r>
            <a:r>
              <a:rPr lang="en-US" baseline="30000" dirty="0" smtClean="0"/>
              <a:t>-14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221468"/>
            <a:ext cx="207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“Always a constant”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4648200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 of 0.1 M </a:t>
            </a:r>
            <a:r>
              <a:rPr lang="en-US" dirty="0" err="1" smtClean="0"/>
              <a:t>HCl</a:t>
            </a:r>
            <a:r>
              <a:rPr lang="en-US" dirty="0" smtClean="0"/>
              <a:t> = 10</a:t>
            </a:r>
            <a:r>
              <a:rPr lang="en-US" baseline="30000" dirty="0" smtClean="0"/>
              <a:t>-1</a:t>
            </a:r>
            <a:r>
              <a:rPr lang="en-US" dirty="0" smtClean="0"/>
              <a:t> M = log </a:t>
            </a:r>
            <a:r>
              <a:rPr lang="en-US" dirty="0"/>
              <a:t>10</a:t>
            </a:r>
            <a:r>
              <a:rPr lang="en-US" baseline="30000" dirty="0"/>
              <a:t>-1</a:t>
            </a:r>
            <a:r>
              <a:rPr lang="en-US" dirty="0" smtClean="0"/>
              <a:t> = -1 = </a:t>
            </a:r>
            <a:r>
              <a:rPr lang="en-US" dirty="0" smtClean="0">
                <a:solidFill>
                  <a:srgbClr val="FF0000"/>
                </a:solidFill>
              </a:rPr>
              <a:t>pH is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4102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 of 1</a:t>
            </a:r>
            <a:r>
              <a:rPr lang="en-US" dirty="0" smtClean="0"/>
              <a:t> </a:t>
            </a:r>
            <a:r>
              <a:rPr lang="en-US" dirty="0"/>
              <a:t>M </a:t>
            </a:r>
            <a:r>
              <a:rPr lang="en-US" dirty="0" err="1"/>
              <a:t>HCl</a:t>
            </a:r>
            <a:r>
              <a:rPr lang="en-US" dirty="0"/>
              <a:t> = </a:t>
            </a:r>
            <a:r>
              <a:rPr lang="en-US" dirty="0" smtClean="0"/>
              <a:t>10</a:t>
            </a:r>
            <a:r>
              <a:rPr lang="en-US" baseline="30000" dirty="0"/>
              <a:t>0</a:t>
            </a:r>
            <a:r>
              <a:rPr lang="en-US" dirty="0" smtClean="0"/>
              <a:t> </a:t>
            </a:r>
            <a:r>
              <a:rPr lang="en-US" dirty="0"/>
              <a:t>M = log </a:t>
            </a:r>
            <a:r>
              <a:rPr lang="en-US" dirty="0" smtClean="0"/>
              <a:t>10</a:t>
            </a:r>
            <a:r>
              <a:rPr lang="en-US" baseline="30000" dirty="0"/>
              <a:t>0</a:t>
            </a:r>
            <a:r>
              <a:rPr lang="en-US" dirty="0" smtClean="0"/>
              <a:t> </a:t>
            </a:r>
            <a:r>
              <a:rPr lang="en-US" dirty="0"/>
              <a:t>= 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pH is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943600"/>
            <a:ext cx="3490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pH: 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The negative log of hydrogen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concentration”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9187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23" y="152400"/>
            <a:ext cx="4708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Question 1: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“How </a:t>
            </a:r>
            <a:r>
              <a:rPr lang="en-US" i="1" dirty="0" smtClean="0">
                <a:solidFill>
                  <a:srgbClr val="FF0000"/>
                </a:solidFill>
              </a:rPr>
              <a:t>much carbonic acid is there in rainwater?”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3490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pH: 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The negative log of hydrogen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concentration”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97" y="0"/>
            <a:ext cx="523690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40" b="15959"/>
          <a:stretch/>
        </p:blipFill>
        <p:spPr>
          <a:xfrm>
            <a:off x="0" y="0"/>
            <a:ext cx="4918712" cy="692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943600"/>
            <a:ext cx="3490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pH: 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The negative log of hydrogen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concentration”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90" y="523261"/>
            <a:ext cx="3532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Question 2: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“What is the pH of this rainwater</a:t>
            </a:r>
            <a:r>
              <a:rPr lang="en-US" i="1" dirty="0" smtClean="0">
                <a:solidFill>
                  <a:srgbClr val="FF0000"/>
                </a:solidFill>
              </a:rPr>
              <a:t>?”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7" y="816898"/>
            <a:ext cx="7168463" cy="57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277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</a:rPr>
              <a:t>Why does it matter?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277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2"/>
                </a:solidFill>
              </a:rPr>
              <a:t>Why does it matter?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2+</a:t>
            </a:r>
            <a:r>
              <a:rPr lang="en-US" sz="2800" b="1" dirty="0" smtClean="0">
                <a:solidFill>
                  <a:schemeClr val="tx1"/>
                </a:solidFill>
              </a:rPr>
              <a:t>  &gt; Na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+</a:t>
            </a:r>
            <a:r>
              <a:rPr lang="en-US" sz="2800" b="1" dirty="0" smtClean="0">
                <a:solidFill>
                  <a:schemeClr val="tx1"/>
                </a:solidFill>
              </a:rPr>
              <a:t> &gt; Mg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2+</a:t>
            </a:r>
            <a:r>
              <a:rPr lang="en-US" sz="2800" b="1" dirty="0" smtClean="0">
                <a:solidFill>
                  <a:schemeClr val="tx1"/>
                </a:solidFill>
              </a:rPr>
              <a:t> &gt;</a:t>
            </a:r>
            <a:r>
              <a:rPr lang="en-US" sz="2800" b="1" dirty="0">
                <a:solidFill>
                  <a:schemeClr val="tx1"/>
                </a:solidFill>
              </a:rPr>
              <a:t> K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+</a:t>
            </a:r>
            <a:r>
              <a:rPr lang="en-US" sz="2800" b="1" dirty="0" smtClean="0">
                <a:solidFill>
                  <a:schemeClr val="tx1"/>
                </a:solidFill>
              </a:rPr>
              <a:t>  &gt;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Si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4+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&gt;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Fe</a:t>
            </a:r>
            <a:r>
              <a:rPr lang="en-US" sz="2800" b="1" baseline="30000" dirty="0">
                <a:solidFill>
                  <a:schemeClr val="tx1"/>
                </a:solidFill>
              </a:rPr>
              <a:t>3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+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</a:rPr>
              <a:t>Al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3+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77869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</a:t>
            </a:r>
          </a:p>
          <a:p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63893" y="2477869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Least</a:t>
            </a:r>
          </a:p>
          <a:p>
            <a:r>
              <a:rPr lang="en-US" dirty="0" smtClean="0"/>
              <a:t>Mobile</a:t>
            </a:r>
            <a:endParaRPr lang="en-US" dirty="0"/>
          </a:p>
        </p:txBody>
      </p:sp>
      <p:pic>
        <p:nvPicPr>
          <p:cNvPr id="7" name="Picture 6" descr="PeriodicTabl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5803"/>
          <a:stretch/>
        </p:blipFill>
        <p:spPr bwMode="auto">
          <a:xfrm>
            <a:off x="152400" y="3429000"/>
            <a:ext cx="8839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8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Molar BA Ratio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07707" y="1981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Molar</a:t>
            </a:r>
            <a:r>
              <a:rPr lang="en-US" sz="3600" dirty="0" smtClean="0">
                <a:solidFill>
                  <a:srgbClr val="FF0000"/>
                </a:solidFill>
              </a:rPr>
              <a:t> BA Ratio ????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commons/b/b8/Lower_wisdom_to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" y="76200"/>
            <a:ext cx="250601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SXlMt3WZkAxGLydaBRwPyB0ikHpz-Yfp4mODjr6BzzbriTY_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199"/>
            <a:ext cx="4012912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QmgGJFKroFYZ426h_52l-dzILH1gLjDLZYJCeA2EZqPrm9foAfD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90" y="3352800"/>
            <a:ext cx="373071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TVK5IBCdDYDgwFYdG8480vYOUmwQPUGFxafRURtTBPfXKkJcaOF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2886075"/>
            <a:ext cx="2886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3733800"/>
            <a:ext cx="786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Uncle</a:t>
            </a:r>
          </a:p>
          <a:p>
            <a:r>
              <a:rPr lang="en-US" b="1" i="1" dirty="0" smtClean="0"/>
              <a:t>Festus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8005" y="3733800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Cuzzin</a:t>
            </a:r>
            <a:endParaRPr lang="en-US" b="1" i="1" dirty="0" smtClean="0"/>
          </a:p>
          <a:p>
            <a:r>
              <a:rPr lang="en-US" b="1" i="1" dirty="0" smtClean="0"/>
              <a:t>Cletus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51" y="2894542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“Mineralogy made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me do this!”</a:t>
            </a:r>
          </a:p>
        </p:txBody>
      </p:sp>
    </p:spTree>
    <p:extLst>
      <p:ext uri="{BB962C8B-B14F-4D97-AF65-F5344CB8AC3E}">
        <p14:creationId xmlns:p14="http://schemas.microsoft.com/office/powerpoint/2010/main" val="3882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4997" y="0"/>
            <a:ext cx="49460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85800"/>
            <a:ext cx="320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Physical Weathering……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Molar BA Ratio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Moles of Na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u="sng" dirty="0" smtClean="0">
                <a:solidFill>
                  <a:schemeClr val="tx1"/>
                </a:solidFill>
              </a:rPr>
              <a:t>O + K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u="sng" dirty="0" smtClean="0">
                <a:solidFill>
                  <a:schemeClr val="tx1"/>
                </a:solidFill>
              </a:rPr>
              <a:t>O + </a:t>
            </a:r>
            <a:r>
              <a:rPr lang="en-US" u="sng" dirty="0" err="1" smtClean="0">
                <a:solidFill>
                  <a:schemeClr val="tx1"/>
                </a:solidFill>
              </a:rPr>
              <a:t>CaO</a:t>
            </a:r>
            <a:r>
              <a:rPr lang="en-US" u="sng" dirty="0" smtClean="0">
                <a:solidFill>
                  <a:schemeClr val="tx1"/>
                </a:solidFill>
              </a:rPr>
              <a:t> + </a:t>
            </a:r>
            <a:r>
              <a:rPr lang="en-US" u="sng" dirty="0" err="1" smtClean="0">
                <a:solidFill>
                  <a:schemeClr val="tx1"/>
                </a:solidFill>
              </a:rPr>
              <a:t>MgO</a:t>
            </a:r>
            <a:endParaRPr lang="en-US" u="sng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Moles of Al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06" y="713232"/>
            <a:ext cx="6533388" cy="54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34" y="0"/>
            <a:ext cx="5252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53" y="0"/>
            <a:ext cx="5352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762000" y="3810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altLang="en-US" sz="3200" dirty="0" smtClean="0"/>
              <a:t>C. Hydrolysis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400" dirty="0">
                <a:cs typeface="Times New Roman" pitchFamily="18" charset="0"/>
              </a:rPr>
              <a:t>“converting a silicate mineral into a clay via water”</a:t>
            </a:r>
            <a:r>
              <a:rPr lang="en-US" altLang="en-US" dirty="0">
                <a:cs typeface="Times New Roman" pitchFamily="18" charset="0"/>
              </a:rPr>
              <a:t/>
            </a:r>
            <a:br>
              <a:rPr lang="en-US" altLang="en-US" dirty="0">
                <a:cs typeface="Times New Roman" pitchFamily="18" charset="0"/>
              </a:rPr>
            </a:b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04800" y="2286000"/>
            <a:ext cx="8534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cs typeface="Times New Roman" pitchFamily="18" charset="0"/>
              </a:rPr>
              <a:t>2KAlSi</a:t>
            </a:r>
            <a:r>
              <a:rPr lang="en-US" altLang="en-US" baseline="-30000" dirty="0">
                <a:cs typeface="Times New Roman" pitchFamily="18" charset="0"/>
              </a:rPr>
              <a:t>3</a:t>
            </a:r>
            <a:r>
              <a:rPr lang="en-US" altLang="en-US" dirty="0">
                <a:cs typeface="Times New Roman" pitchFamily="18" charset="0"/>
              </a:rPr>
              <a:t>O</a:t>
            </a:r>
            <a:r>
              <a:rPr lang="en-US" altLang="en-US" baseline="-30000" dirty="0">
                <a:cs typeface="Times New Roman" pitchFamily="18" charset="0"/>
              </a:rPr>
              <a:t>8</a:t>
            </a:r>
            <a:r>
              <a:rPr lang="en-US" altLang="en-US" dirty="0">
                <a:cs typeface="Times New Roman" pitchFamily="18" charset="0"/>
              </a:rPr>
              <a:t>      + 2 H</a:t>
            </a:r>
            <a:r>
              <a:rPr lang="en-US" altLang="en-US" baseline="-30000" dirty="0">
                <a:cs typeface="Times New Roman" pitchFamily="18" charset="0"/>
              </a:rPr>
              <a:t>2</a:t>
            </a:r>
            <a:r>
              <a:rPr lang="en-US" altLang="en-US" dirty="0">
                <a:cs typeface="Times New Roman" pitchFamily="18" charset="0"/>
              </a:rPr>
              <a:t>CO</a:t>
            </a:r>
            <a:r>
              <a:rPr lang="en-US" altLang="en-US" baseline="-30000" dirty="0">
                <a:cs typeface="Times New Roman" pitchFamily="18" charset="0"/>
              </a:rPr>
              <a:t>3</a:t>
            </a:r>
            <a:r>
              <a:rPr lang="en-US" altLang="en-US" dirty="0">
                <a:cs typeface="Times New Roman" pitchFamily="18" charset="0"/>
              </a:rPr>
              <a:t>         + H</a:t>
            </a:r>
            <a:r>
              <a:rPr lang="en-US" altLang="en-US" baseline="-30000" dirty="0">
                <a:cs typeface="Times New Roman" pitchFamily="18" charset="0"/>
              </a:rPr>
              <a:t>2</a:t>
            </a:r>
            <a:r>
              <a:rPr lang="en-US" altLang="en-US" dirty="0">
                <a:cs typeface="Times New Roman" pitchFamily="18" charset="0"/>
              </a:rPr>
              <a:t>0  =  </a:t>
            </a:r>
          </a:p>
          <a:p>
            <a:pPr>
              <a:buFont typeface="Wingdings" pitchFamily="2" charset="2"/>
              <a:buNone/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Orthoclase     Carbonic Acid          Water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US" altLang="en-US" dirty="0" smtClean="0">
                <a:cs typeface="Times New Roman" pitchFamily="18" charset="0"/>
              </a:rPr>
              <a:t>H</a:t>
            </a:r>
            <a:r>
              <a:rPr lang="en-US" altLang="en-US" baseline="-30000" dirty="0" smtClean="0">
                <a:cs typeface="Times New Roman" pitchFamily="18" charset="0"/>
              </a:rPr>
              <a:t>4</a:t>
            </a:r>
            <a:r>
              <a:rPr lang="en-US" altLang="en-US" dirty="0" smtClean="0">
                <a:cs typeface="Times New Roman" pitchFamily="18" charset="0"/>
              </a:rPr>
              <a:t>Al</a:t>
            </a:r>
            <a:r>
              <a:rPr lang="en-US" altLang="en-US" baseline="-30000" dirty="0" smtClean="0">
                <a:cs typeface="Times New Roman" pitchFamily="18" charset="0"/>
              </a:rPr>
              <a:t>2</a:t>
            </a:r>
            <a:r>
              <a:rPr lang="en-US" altLang="en-US" dirty="0" smtClean="0">
                <a:cs typeface="Times New Roman" pitchFamily="18" charset="0"/>
              </a:rPr>
              <a:t>Si</a:t>
            </a:r>
            <a:r>
              <a:rPr lang="en-US" altLang="en-US" baseline="-30000" dirty="0" smtClean="0">
                <a:cs typeface="Times New Roman" pitchFamily="18" charset="0"/>
              </a:rPr>
              <a:t>2</a:t>
            </a:r>
            <a:r>
              <a:rPr lang="en-US" altLang="en-US" dirty="0" smtClean="0">
                <a:cs typeface="Times New Roman" pitchFamily="18" charset="0"/>
              </a:rPr>
              <a:t>O</a:t>
            </a:r>
            <a:r>
              <a:rPr lang="en-US" altLang="en-US" baseline="-30000" dirty="0" smtClean="0">
                <a:cs typeface="Times New Roman" pitchFamily="18" charset="0"/>
              </a:rPr>
              <a:t>9</a:t>
            </a:r>
            <a:r>
              <a:rPr lang="en-US" altLang="en-US" dirty="0" smtClean="0">
                <a:cs typeface="Times New Roman" pitchFamily="18" charset="0"/>
              </a:rPr>
              <a:t> + 2K</a:t>
            </a:r>
            <a:r>
              <a:rPr lang="en-US" altLang="en-US" baseline="30000" dirty="0" smtClean="0">
                <a:cs typeface="Times New Roman" pitchFamily="18" charset="0"/>
              </a:rPr>
              <a:t>+</a:t>
            </a:r>
            <a:r>
              <a:rPr lang="en-US" altLang="en-US" dirty="0" smtClean="0">
                <a:cs typeface="Times New Roman" pitchFamily="18" charset="0"/>
              </a:rPr>
              <a:t>  + HCO</a:t>
            </a:r>
            <a:r>
              <a:rPr lang="en-US" altLang="en-US" baseline="-30000" dirty="0" smtClean="0">
                <a:cs typeface="Times New Roman" pitchFamily="18" charset="0"/>
              </a:rPr>
              <a:t>3</a:t>
            </a:r>
            <a:r>
              <a:rPr lang="en-US" altLang="en-US" baseline="30000" dirty="0" smtClean="0">
                <a:cs typeface="Times New Roman" pitchFamily="18" charset="0"/>
              </a:rPr>
              <a:t>-</a:t>
            </a:r>
            <a:r>
              <a:rPr lang="en-US" altLang="en-US" dirty="0" smtClean="0">
                <a:cs typeface="Times New Roman" pitchFamily="18" charset="0"/>
              </a:rPr>
              <a:t>  +       4 H</a:t>
            </a:r>
            <a:r>
              <a:rPr lang="en-US" altLang="en-US" baseline="-30000" dirty="0" smtClean="0">
                <a:cs typeface="Times New Roman" pitchFamily="18" charset="0"/>
              </a:rPr>
              <a:t>4</a:t>
            </a:r>
            <a:r>
              <a:rPr lang="en-US" altLang="en-US" dirty="0" smtClean="0">
                <a:cs typeface="Times New Roman" pitchFamily="18" charset="0"/>
              </a:rPr>
              <a:t>SiO</a:t>
            </a:r>
            <a:r>
              <a:rPr lang="en-US" altLang="en-US" baseline="-30000" dirty="0" smtClean="0">
                <a:cs typeface="Times New Roman" pitchFamily="18" charset="0"/>
              </a:rPr>
              <a:t>4 </a:t>
            </a:r>
            <a:r>
              <a:rPr lang="en-US" altLang="en-US" dirty="0" smtClean="0">
                <a:cs typeface="Times New Roman" pitchFamily="18" charset="0"/>
              </a:rPr>
              <a:t>+  OH</a:t>
            </a:r>
            <a:r>
              <a:rPr lang="en-US" altLang="en-US" baseline="30000" dirty="0">
                <a:cs typeface="Times New Roman" pitchFamily="18" charset="0"/>
              </a:rPr>
              <a:t>-</a:t>
            </a:r>
            <a:endParaRPr lang="en-US" altLang="en-US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i="1" dirty="0" smtClean="0">
                <a:cs typeface="Times New Roman" pitchFamily="18" charset="0"/>
              </a:rPr>
              <a:t>Kaolinite                   Bicarbonate   Silicic Acid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57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40" y="0"/>
            <a:ext cx="541472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114800"/>
            <a:ext cx="52578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odicTa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905000" y="7239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556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40" y="0"/>
            <a:ext cx="4259584" cy="5394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114800"/>
            <a:ext cx="52578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riodicTab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523804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24600" y="2057400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LiOH</a:t>
            </a:r>
            <a:r>
              <a:rPr lang="en-US" sz="1600" dirty="0"/>
              <a:t> - lithium hydroxide</a:t>
            </a:r>
          </a:p>
          <a:p>
            <a:r>
              <a:rPr lang="en-US" sz="1600" dirty="0" err="1"/>
              <a:t>NaOH</a:t>
            </a:r>
            <a:r>
              <a:rPr lang="en-US" sz="1600" dirty="0"/>
              <a:t> - </a:t>
            </a:r>
            <a:r>
              <a:rPr lang="en-US" sz="1600" dirty="0">
                <a:hlinkClick r:id="rId4"/>
              </a:rPr>
              <a:t>sodium hydroxide</a:t>
            </a:r>
            <a:endParaRPr lang="en-US" sz="1600" dirty="0"/>
          </a:p>
          <a:p>
            <a:r>
              <a:rPr lang="en-US" sz="1600" dirty="0"/>
              <a:t>KOH - </a:t>
            </a:r>
            <a:r>
              <a:rPr lang="en-US" sz="1600" dirty="0">
                <a:hlinkClick r:id="rId5"/>
              </a:rPr>
              <a:t>potassium hydroxide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400800" y="939800"/>
            <a:ext cx="2514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HCl</a:t>
            </a:r>
            <a:r>
              <a:rPr lang="en-US" sz="1600" dirty="0"/>
              <a:t> - </a:t>
            </a:r>
            <a:r>
              <a:rPr lang="en-US" sz="1600" dirty="0">
                <a:hlinkClick r:id="rId6"/>
              </a:rPr>
              <a:t>hydrochloric acid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HNO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en-US" sz="1600" dirty="0">
                <a:hlinkClick r:id="rId7"/>
              </a:rPr>
              <a:t>nitric acid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en-US" sz="1600" dirty="0">
                <a:hlinkClick r:id="rId8"/>
              </a:rPr>
              <a:t>sulfuric acid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40" y="0"/>
            <a:ext cx="5414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4882" y="0"/>
            <a:ext cx="5314235" cy="29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dirty="0" smtClean="0"/>
              <a:t>Weathering</a:t>
            </a:r>
          </a:p>
          <a:p>
            <a:pPr marL="0" indent="0">
              <a:buNone/>
            </a:pPr>
            <a:r>
              <a:rPr lang="en-US" dirty="0" smtClean="0"/>
              <a:t>A . Chemical Weathering</a:t>
            </a:r>
          </a:p>
          <a:p>
            <a:pPr marL="514350" indent="-514350">
              <a:buAutoNum type="arabicPeriod"/>
            </a:pPr>
            <a:r>
              <a:rPr lang="en-US" dirty="0" smtClean="0"/>
              <a:t>Water is critical (and heat serves as a catalyst)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Complex Process (involves several reactions)</a:t>
            </a:r>
          </a:p>
          <a:p>
            <a:pPr marL="514350" indent="-514350">
              <a:buAutoNum type="arabicPeriod"/>
            </a:pPr>
            <a:r>
              <a:rPr lang="en-US" dirty="0" smtClean="0"/>
              <a:t>Biological Activity (helps accelerate weathering processes)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531423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9434" y="602554"/>
            <a:ext cx="4067189" cy="5645846"/>
          </a:xfrm>
          <a:prstGeom prst="rect">
            <a:avLst/>
          </a:prstGeom>
        </p:spPr>
      </p:pic>
      <p:pic>
        <p:nvPicPr>
          <p:cNvPr id="1026" name="Picture 2" descr="Image result for octahed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1143000" cy="11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63" y="-4011"/>
            <a:ext cx="4841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21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0"/>
            <a:ext cx="4841991" cy="36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36" y="457200"/>
            <a:ext cx="6569964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93366" y="0"/>
            <a:ext cx="5357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858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err="1" smtClean="0">
                <a:solidFill>
                  <a:schemeClr val="accent2"/>
                </a:solidFill>
              </a:rPr>
              <a:t>Cation</a:t>
            </a:r>
            <a:r>
              <a:rPr lang="en-US" b="1" dirty="0" smtClean="0">
                <a:solidFill>
                  <a:schemeClr val="accent2"/>
                </a:solidFill>
              </a:rPr>
              <a:t> Exchange Capacity (CEC):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amount of exchangeable </a:t>
            </a:r>
            <a:r>
              <a:rPr lang="en-US" dirty="0" err="1" smtClean="0">
                <a:solidFill>
                  <a:schemeClr val="tx1"/>
                </a:solidFill>
              </a:rPr>
              <a:t>cations</a:t>
            </a:r>
            <a:r>
              <a:rPr lang="en-US" dirty="0" smtClean="0">
                <a:solidFill>
                  <a:schemeClr val="tx1"/>
                </a:solidFill>
              </a:rPr>
              <a:t> that a given weight of soil is capable of holding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292" y="0"/>
            <a:ext cx="5151416" cy="1713297"/>
          </a:xfrm>
          <a:prstGeom prst="rect">
            <a:avLst/>
          </a:prstGeom>
        </p:spPr>
      </p:pic>
      <p:pic>
        <p:nvPicPr>
          <p:cNvPr id="1026" name="Picture 2" descr="C:\Users\eatonls\AppData\Local\Microsoft\Windows\Temporary Internet Files\Content.IE5\ABDM2RSI\ph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143000"/>
            <a:ext cx="861770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292" y="0"/>
            <a:ext cx="5151416" cy="2281187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8305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CEC is measured in units of </a:t>
            </a:r>
            <a:r>
              <a:rPr lang="en-US" dirty="0" err="1" smtClean="0">
                <a:solidFill>
                  <a:schemeClr val="tx1"/>
                </a:solidFill>
              </a:rPr>
              <a:t>Cmol</a:t>
            </a:r>
            <a:r>
              <a:rPr lang="en-US" dirty="0" smtClean="0">
                <a:solidFill>
                  <a:schemeClr val="tx1"/>
                </a:solidFill>
              </a:rPr>
              <a:t>/kg, which replaces </a:t>
            </a:r>
            <a:r>
              <a:rPr lang="en-US" dirty="0" err="1" smtClean="0">
                <a:solidFill>
                  <a:schemeClr val="tx1"/>
                </a:solidFill>
              </a:rPr>
              <a:t>milliequivilents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meq</a:t>
            </a:r>
            <a:r>
              <a:rPr lang="en-US" dirty="0" smtClean="0">
                <a:solidFill>
                  <a:schemeClr val="tx1"/>
                </a:solidFill>
              </a:rPr>
              <a:t>)/100 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Cation Exchange Capacity (CEC</a:t>
            </a:r>
            <a:r>
              <a:rPr lang="en-US" b="1" dirty="0" smtClean="0">
                <a:solidFill>
                  <a:srgbClr val="FF0000"/>
                </a:solidFill>
              </a:rPr>
              <a:t>): </a:t>
            </a:r>
            <a:r>
              <a:rPr lang="en-US" i="1" dirty="0" smtClean="0">
                <a:solidFill>
                  <a:srgbClr val="FF0000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</a:rPr>
              <a:t>amount of exchangeable cations that a given weight of soil is capable of </a:t>
            </a:r>
            <a:r>
              <a:rPr lang="en-US" i="1" dirty="0" smtClean="0">
                <a:solidFill>
                  <a:srgbClr val="FF0000"/>
                </a:solidFill>
              </a:rPr>
              <a:t>holding.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91934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Cmol</a:t>
            </a:r>
            <a:r>
              <a:rPr lang="en-US" dirty="0" smtClean="0">
                <a:solidFill>
                  <a:srgbClr val="FF0000"/>
                </a:solidFill>
              </a:rPr>
              <a:t> = ‘</a:t>
            </a:r>
            <a:r>
              <a:rPr lang="en-US" dirty="0" err="1" smtClean="0">
                <a:solidFill>
                  <a:srgbClr val="FF0000"/>
                </a:solidFill>
              </a:rPr>
              <a:t>centimole</a:t>
            </a:r>
            <a:r>
              <a:rPr lang="en-US" dirty="0" smtClean="0">
                <a:solidFill>
                  <a:srgbClr val="FF0000"/>
                </a:solidFill>
              </a:rPr>
              <a:t>’  1/100 of a mole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381000"/>
            <a:ext cx="8305800" cy="4953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CEC is measured in units of </a:t>
            </a:r>
            <a:r>
              <a:rPr lang="en-US" dirty="0" err="1" smtClean="0">
                <a:solidFill>
                  <a:schemeClr val="tx1"/>
                </a:solidFill>
              </a:rPr>
              <a:t>Cmol</a:t>
            </a:r>
            <a:r>
              <a:rPr lang="en-US" dirty="0" smtClean="0">
                <a:solidFill>
                  <a:schemeClr val="tx1"/>
                </a:solidFill>
              </a:rPr>
              <a:t>/kg, which replaces </a:t>
            </a:r>
            <a:r>
              <a:rPr lang="en-US" dirty="0" err="1" smtClean="0">
                <a:solidFill>
                  <a:schemeClr val="tx1"/>
                </a:solidFill>
              </a:rPr>
              <a:t>milliequivilents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meq</a:t>
            </a:r>
            <a:r>
              <a:rPr lang="en-US" dirty="0" smtClean="0">
                <a:solidFill>
                  <a:schemeClr val="tx1"/>
                </a:solidFill>
              </a:rPr>
              <a:t>)/100 g.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Wt. of 1 </a:t>
            </a:r>
            <a:r>
              <a:rPr lang="en-US" dirty="0" err="1" smtClean="0">
                <a:solidFill>
                  <a:schemeClr val="tx1"/>
                </a:solidFill>
              </a:rPr>
              <a:t>meq</a:t>
            </a:r>
            <a:r>
              <a:rPr lang="en-US" dirty="0" smtClean="0">
                <a:solidFill>
                  <a:schemeClr val="tx1"/>
                </a:solidFill>
              </a:rPr>
              <a:t>. = </a:t>
            </a:r>
            <a:r>
              <a:rPr lang="en-US" u="sng" dirty="0" smtClean="0">
                <a:solidFill>
                  <a:schemeClr val="tx1"/>
                </a:solidFill>
              </a:rPr>
              <a:t>mole weight (g)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       charge of ion * 1000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i="1" dirty="0" smtClean="0">
                <a:solidFill>
                  <a:srgbClr val="FF0000"/>
                </a:solidFill>
              </a:rPr>
              <a:t>For example</a:t>
            </a:r>
            <a:r>
              <a:rPr lang="en-US" dirty="0" smtClean="0">
                <a:solidFill>
                  <a:schemeClr val="tx1"/>
                </a:solidFill>
              </a:rPr>
              <a:t>: the weight of 1 </a:t>
            </a:r>
            <a:r>
              <a:rPr lang="en-US" dirty="0" err="1" smtClean="0">
                <a:solidFill>
                  <a:schemeClr val="tx1"/>
                </a:solidFill>
              </a:rPr>
              <a:t>meq</a:t>
            </a:r>
            <a:r>
              <a:rPr lang="en-US" dirty="0" smtClean="0">
                <a:solidFill>
                  <a:schemeClr val="tx1"/>
                </a:solidFill>
              </a:rPr>
              <a:t>. of calcium is: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dirty="0" err="1">
                <a:solidFill>
                  <a:schemeClr val="tx1"/>
                </a:solidFill>
              </a:rPr>
              <a:t>meq</a:t>
            </a:r>
            <a:r>
              <a:rPr lang="en-US" dirty="0" smtClean="0">
                <a:solidFill>
                  <a:schemeClr val="tx1"/>
                </a:solidFill>
              </a:rPr>
              <a:t>. Of Ca</a:t>
            </a:r>
            <a:r>
              <a:rPr lang="en-US" baseline="30000" dirty="0" smtClean="0">
                <a:solidFill>
                  <a:schemeClr val="tx1"/>
                </a:solidFill>
              </a:rPr>
              <a:t>2+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u="sng" dirty="0" smtClean="0">
                <a:solidFill>
                  <a:schemeClr val="tx1"/>
                </a:solidFill>
              </a:rPr>
              <a:t>40.08 g</a:t>
            </a:r>
            <a:r>
              <a:rPr lang="en-US" dirty="0" smtClean="0">
                <a:solidFill>
                  <a:schemeClr val="tx1"/>
                </a:solidFill>
              </a:rPr>
              <a:t>	= </a:t>
            </a:r>
            <a:r>
              <a:rPr lang="en-US" dirty="0" smtClean="0">
                <a:solidFill>
                  <a:srgbClr val="FF0000"/>
                </a:solidFill>
              </a:rPr>
              <a:t>0.02 g</a:t>
            </a:r>
            <a:endParaRPr lang="en-US" u="sng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		 </a:t>
            </a:r>
            <a:r>
              <a:rPr lang="en-US" dirty="0" smtClean="0">
                <a:solidFill>
                  <a:schemeClr val="tx1"/>
                </a:solidFill>
              </a:rPr>
              <a:t>         (2) </a:t>
            </a:r>
            <a:r>
              <a:rPr lang="en-US" dirty="0">
                <a:solidFill>
                  <a:schemeClr val="tx1"/>
                </a:solidFill>
              </a:rPr>
              <a:t>* 1000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PeriodicTabl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34362" r="83525" b="58094"/>
          <a:stretch/>
        </p:blipFill>
        <p:spPr bwMode="auto">
          <a:xfrm>
            <a:off x="6629400" y="5334000"/>
            <a:ext cx="112498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eriodicTabl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7338" r="83911" b="37106"/>
          <a:stretch/>
        </p:blipFill>
        <p:spPr bwMode="auto">
          <a:xfrm>
            <a:off x="7958903" y="3403600"/>
            <a:ext cx="117663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2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eriodicTa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883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Complex Process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Solution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Hydrolysis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Oxidation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Hydration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Chelation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Chemical Reconstitution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6703" y="152400"/>
            <a:ext cx="8305800" cy="495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Ex: the weight of 1 </a:t>
            </a:r>
            <a:r>
              <a:rPr lang="en-US" sz="2800" dirty="0" err="1" smtClean="0">
                <a:solidFill>
                  <a:schemeClr val="tx1"/>
                </a:solidFill>
              </a:rPr>
              <a:t>meq</a:t>
            </a:r>
            <a:r>
              <a:rPr lang="en-US" sz="2800" dirty="0" smtClean="0">
                <a:solidFill>
                  <a:schemeClr val="tx1"/>
                </a:solidFill>
              </a:rPr>
              <a:t>. of calcium is: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1 </a:t>
            </a:r>
            <a:r>
              <a:rPr lang="en-US" sz="2800" dirty="0" err="1">
                <a:solidFill>
                  <a:schemeClr val="tx1"/>
                </a:solidFill>
              </a:rPr>
              <a:t>meq</a:t>
            </a:r>
            <a:r>
              <a:rPr lang="en-US" sz="2800" dirty="0" smtClean="0">
                <a:solidFill>
                  <a:schemeClr val="tx1"/>
                </a:solidFill>
              </a:rPr>
              <a:t>. Of Ca</a:t>
            </a:r>
            <a:r>
              <a:rPr lang="en-US" sz="2800" baseline="30000" dirty="0" smtClean="0">
                <a:solidFill>
                  <a:schemeClr val="tx1"/>
                </a:solidFill>
              </a:rPr>
              <a:t>2+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= </a:t>
            </a:r>
            <a:r>
              <a:rPr lang="en-US" sz="2800" u="sng" dirty="0" smtClean="0">
                <a:solidFill>
                  <a:schemeClr val="tx1"/>
                </a:solidFill>
              </a:rPr>
              <a:t>40.08 g</a:t>
            </a:r>
            <a:r>
              <a:rPr lang="en-US" sz="2800" dirty="0" smtClean="0">
                <a:solidFill>
                  <a:schemeClr val="tx1"/>
                </a:solidFill>
              </a:rPr>
              <a:t>	= </a:t>
            </a:r>
            <a:r>
              <a:rPr lang="en-US" sz="2800" dirty="0" smtClean="0">
                <a:solidFill>
                  <a:srgbClr val="FF0000"/>
                </a:solidFill>
              </a:rPr>
              <a:t>0.02 g</a:t>
            </a:r>
            <a:endParaRPr lang="en-US" sz="2800" u="sng" dirty="0">
              <a:solidFill>
                <a:srgbClr val="FF0000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		 </a:t>
            </a:r>
            <a:r>
              <a:rPr lang="en-US" sz="2800" dirty="0" smtClean="0">
                <a:solidFill>
                  <a:schemeClr val="tx1"/>
                </a:solidFill>
              </a:rPr>
              <a:t>         (2) </a:t>
            </a:r>
            <a:r>
              <a:rPr lang="en-US" sz="2800" dirty="0">
                <a:solidFill>
                  <a:schemeClr val="tx1"/>
                </a:solidFill>
              </a:rPr>
              <a:t>* </a:t>
            </a:r>
            <a:r>
              <a:rPr lang="en-US" sz="2800" dirty="0" smtClean="0">
                <a:solidFill>
                  <a:schemeClr val="tx1"/>
                </a:solidFill>
              </a:rPr>
              <a:t>1000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So….the CEC of a soil containing 1.0316 g of exchangeable </a:t>
            </a:r>
            <a:r>
              <a:rPr lang="en-US" sz="2800" dirty="0">
                <a:solidFill>
                  <a:schemeClr val="tx1"/>
                </a:solidFill>
              </a:rPr>
              <a:t>Ca</a:t>
            </a:r>
            <a:r>
              <a:rPr lang="en-US" sz="2800" baseline="30000" dirty="0">
                <a:solidFill>
                  <a:schemeClr val="tx1"/>
                </a:solidFill>
              </a:rPr>
              <a:t>2+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per 100 g of soil is:</a:t>
            </a:r>
          </a:p>
          <a:p>
            <a:pPr algn="l"/>
            <a:endParaRPr lang="en-US" sz="2800" b="1" u="sng" dirty="0" smtClean="0">
              <a:solidFill>
                <a:schemeClr val="tx1"/>
              </a:solidFill>
            </a:endParaRPr>
          </a:p>
          <a:p>
            <a:pPr algn="l"/>
            <a:r>
              <a:rPr lang="en-US" sz="2800" i="1" u="sng" dirty="0" smtClean="0">
                <a:solidFill>
                  <a:schemeClr val="tx2"/>
                </a:solidFill>
              </a:rPr>
              <a:t>(wt. of exchangeable Ca</a:t>
            </a:r>
            <a:r>
              <a:rPr lang="en-US" sz="2800" i="1" u="sng" baseline="30000" dirty="0" smtClean="0">
                <a:solidFill>
                  <a:schemeClr val="tx2"/>
                </a:solidFill>
              </a:rPr>
              <a:t>2+</a:t>
            </a:r>
            <a:r>
              <a:rPr lang="en-US" sz="2800" i="1" u="sng" dirty="0" smtClean="0">
                <a:solidFill>
                  <a:schemeClr val="tx2"/>
                </a:solidFill>
              </a:rPr>
              <a:t>) 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=</a:t>
            </a:r>
            <a:r>
              <a:rPr lang="en-US" sz="2800" i="1" dirty="0" smtClean="0">
                <a:solidFill>
                  <a:schemeClr val="tx2"/>
                </a:solidFill>
              </a:rPr>
              <a:t>	</a:t>
            </a:r>
            <a:r>
              <a:rPr lang="en-US" sz="2800" b="1" u="sng" dirty="0" smtClean="0">
                <a:solidFill>
                  <a:schemeClr val="tx1"/>
                </a:solidFill>
              </a:rPr>
              <a:t>1.0316 </a:t>
            </a:r>
            <a:r>
              <a:rPr lang="en-US" sz="2800" b="1" u="sng" dirty="0">
                <a:solidFill>
                  <a:schemeClr val="tx1"/>
                </a:solidFill>
              </a:rPr>
              <a:t>g </a:t>
            </a:r>
            <a:endParaRPr lang="en-US" sz="2800" i="1" u="sng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i="1" dirty="0" smtClean="0">
                <a:solidFill>
                  <a:schemeClr val="tx2"/>
                </a:solidFill>
              </a:rPr>
              <a:t>(wt. of 1 </a:t>
            </a:r>
            <a:r>
              <a:rPr lang="en-US" sz="2800" i="1" dirty="0" err="1" smtClean="0">
                <a:solidFill>
                  <a:schemeClr val="tx2"/>
                </a:solidFill>
              </a:rPr>
              <a:t>meq</a:t>
            </a:r>
            <a:r>
              <a:rPr lang="en-US" sz="2800" i="1" dirty="0" smtClean="0">
                <a:solidFill>
                  <a:schemeClr val="tx2"/>
                </a:solidFill>
              </a:rPr>
              <a:t>. of Ca</a:t>
            </a:r>
            <a:r>
              <a:rPr lang="en-US" sz="2800" i="1" baseline="30000" dirty="0" smtClean="0">
                <a:solidFill>
                  <a:schemeClr val="tx2"/>
                </a:solidFill>
              </a:rPr>
              <a:t>2+</a:t>
            </a:r>
            <a:r>
              <a:rPr lang="en-US" sz="2800" i="1" dirty="0" smtClean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		</a:t>
            </a:r>
            <a:r>
              <a:rPr lang="en-US" sz="2800" b="1" dirty="0" smtClean="0">
                <a:solidFill>
                  <a:schemeClr val="tx1"/>
                </a:solidFill>
              </a:rPr>
              <a:t>0.02</a:t>
            </a:r>
            <a:endParaRPr lang="en-US" sz="2800" i="1" dirty="0" smtClean="0">
              <a:solidFill>
                <a:schemeClr val="accent2"/>
              </a:solidFill>
            </a:endParaRPr>
          </a:p>
          <a:p>
            <a:pPr algn="l"/>
            <a:endParaRPr lang="en-US" sz="2800" i="1" dirty="0">
              <a:solidFill>
                <a:schemeClr val="tx1"/>
              </a:solidFill>
            </a:endParaRPr>
          </a:p>
          <a:p>
            <a:pPr algn="l"/>
            <a:endParaRPr lang="en-US" sz="2800" i="1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eatonls\AppData\Local\Microsoft\Windows\Temporary Internet Files\Content.IE5\ABDM2RSI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" b="58903"/>
          <a:stretch/>
        </p:blipFill>
        <p:spPr bwMode="auto">
          <a:xfrm>
            <a:off x="304800" y="4572000"/>
            <a:ext cx="8617703" cy="21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4724400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1.0316 g Ca used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via </a:t>
            </a:r>
            <a:r>
              <a:rPr lang="en-US" altLang="en-US" dirty="0" smtClean="0">
                <a:solidFill>
                  <a:srgbClr val="FF0000"/>
                </a:solidFill>
              </a:rPr>
              <a:t>Adhesion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381000"/>
            <a:ext cx="8305800" cy="4953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Ex: the weight of 1 </a:t>
            </a:r>
            <a:r>
              <a:rPr lang="en-US" dirty="0" err="1" smtClean="0">
                <a:solidFill>
                  <a:schemeClr val="tx1"/>
                </a:solidFill>
              </a:rPr>
              <a:t>meq</a:t>
            </a:r>
            <a:r>
              <a:rPr lang="en-US" dirty="0" smtClean="0">
                <a:solidFill>
                  <a:schemeClr val="tx1"/>
                </a:solidFill>
              </a:rPr>
              <a:t>. of calcium is: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dirty="0" err="1">
                <a:solidFill>
                  <a:schemeClr val="tx1"/>
                </a:solidFill>
              </a:rPr>
              <a:t>meq</a:t>
            </a:r>
            <a:r>
              <a:rPr lang="en-US" dirty="0" smtClean="0">
                <a:solidFill>
                  <a:schemeClr val="tx1"/>
                </a:solidFill>
              </a:rPr>
              <a:t>. Of Ca</a:t>
            </a:r>
            <a:r>
              <a:rPr lang="en-US" baseline="30000" dirty="0" smtClean="0">
                <a:solidFill>
                  <a:schemeClr val="tx1"/>
                </a:solidFill>
              </a:rPr>
              <a:t>2+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u="sng" dirty="0" smtClean="0">
                <a:solidFill>
                  <a:schemeClr val="tx1"/>
                </a:solidFill>
              </a:rPr>
              <a:t>40.08 g</a:t>
            </a:r>
            <a:r>
              <a:rPr lang="en-US" dirty="0" smtClean="0">
                <a:solidFill>
                  <a:schemeClr val="tx1"/>
                </a:solidFill>
              </a:rPr>
              <a:t>	= 0.02 g</a:t>
            </a:r>
            <a:endParaRPr lang="en-US" u="sng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		 </a:t>
            </a:r>
            <a:r>
              <a:rPr lang="en-US" dirty="0" smtClean="0">
                <a:solidFill>
                  <a:schemeClr val="tx1"/>
                </a:solidFill>
              </a:rPr>
              <a:t>         (2) </a:t>
            </a:r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dirty="0" smtClean="0">
                <a:solidFill>
                  <a:schemeClr val="tx1"/>
                </a:solidFill>
              </a:rPr>
              <a:t>1000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So….(</a:t>
            </a:r>
            <a:r>
              <a:rPr lang="en-US" dirty="0" smtClean="0">
                <a:solidFill>
                  <a:srgbClr val="FF0000"/>
                </a:solidFill>
              </a:rPr>
              <a:t>for example</a:t>
            </a:r>
            <a:r>
              <a:rPr lang="en-US" dirty="0" smtClean="0">
                <a:solidFill>
                  <a:schemeClr val="tx1"/>
                </a:solidFill>
              </a:rPr>
              <a:t>) the CEC of a soil containing </a:t>
            </a:r>
            <a:r>
              <a:rPr lang="en-US" dirty="0" smtClean="0">
                <a:solidFill>
                  <a:srgbClr val="FF0000"/>
                </a:solidFill>
              </a:rPr>
              <a:t>1.0316 g </a:t>
            </a:r>
            <a:r>
              <a:rPr lang="en-US" dirty="0" smtClean="0">
                <a:solidFill>
                  <a:schemeClr val="tx1"/>
                </a:solidFill>
              </a:rPr>
              <a:t>of exchangeable </a:t>
            </a:r>
            <a:r>
              <a:rPr lang="en-US" dirty="0">
                <a:solidFill>
                  <a:schemeClr val="tx1"/>
                </a:solidFill>
              </a:rPr>
              <a:t>Ca</a:t>
            </a:r>
            <a:r>
              <a:rPr lang="en-US" baseline="30000" dirty="0">
                <a:solidFill>
                  <a:schemeClr val="tx1"/>
                </a:solidFill>
              </a:rPr>
              <a:t>2+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per 100 g of soil is: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i="1" u="sng" dirty="0">
                <a:solidFill>
                  <a:schemeClr val="tx2"/>
                </a:solidFill>
              </a:rPr>
              <a:t>(wt. of exchangeable Ca</a:t>
            </a:r>
            <a:r>
              <a:rPr lang="en-US" i="1" u="sng" baseline="30000" dirty="0">
                <a:solidFill>
                  <a:schemeClr val="tx2"/>
                </a:solidFill>
              </a:rPr>
              <a:t>2+</a:t>
            </a:r>
            <a:r>
              <a:rPr lang="en-US" i="1" u="sng" dirty="0">
                <a:solidFill>
                  <a:schemeClr val="tx2"/>
                </a:solidFill>
              </a:rPr>
              <a:t>) </a:t>
            </a:r>
            <a:r>
              <a:rPr lang="en-US" i="1" dirty="0">
                <a:solidFill>
                  <a:schemeClr val="tx2"/>
                </a:solidFill>
              </a:rPr>
              <a:t>  </a:t>
            </a:r>
            <a:r>
              <a:rPr lang="en-US" i="1" dirty="0">
                <a:solidFill>
                  <a:schemeClr val="tx1"/>
                </a:solidFill>
              </a:rPr>
              <a:t>=</a:t>
            </a:r>
            <a:r>
              <a:rPr lang="en-US" i="1" dirty="0">
                <a:solidFill>
                  <a:schemeClr val="tx2"/>
                </a:solidFill>
              </a:rPr>
              <a:t>	</a:t>
            </a:r>
            <a:r>
              <a:rPr lang="en-US" b="1" u="sng" dirty="0">
                <a:solidFill>
                  <a:schemeClr val="tx1"/>
                </a:solidFill>
              </a:rPr>
              <a:t>1.0316 g </a:t>
            </a:r>
            <a:endParaRPr lang="en-US" i="1" u="sng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(wt. of 1 </a:t>
            </a:r>
            <a:r>
              <a:rPr lang="en-US" i="1" dirty="0" err="1">
                <a:solidFill>
                  <a:schemeClr val="tx2"/>
                </a:solidFill>
              </a:rPr>
              <a:t>meq</a:t>
            </a:r>
            <a:r>
              <a:rPr lang="en-US" i="1" dirty="0">
                <a:solidFill>
                  <a:schemeClr val="tx2"/>
                </a:solidFill>
              </a:rPr>
              <a:t>. of Ca</a:t>
            </a:r>
            <a:r>
              <a:rPr lang="en-US" i="1" baseline="30000" dirty="0">
                <a:solidFill>
                  <a:schemeClr val="tx2"/>
                </a:solidFill>
              </a:rPr>
              <a:t>2+</a:t>
            </a:r>
            <a:r>
              <a:rPr lang="en-US" i="1" dirty="0">
                <a:solidFill>
                  <a:schemeClr val="tx2"/>
                </a:solidFill>
              </a:rPr>
              <a:t>)</a:t>
            </a:r>
            <a:r>
              <a:rPr lang="en-US" b="1" dirty="0">
                <a:solidFill>
                  <a:schemeClr val="tx2"/>
                </a:solidFill>
              </a:rPr>
              <a:t> 		</a:t>
            </a:r>
            <a:r>
              <a:rPr lang="en-US" b="1" dirty="0">
                <a:solidFill>
                  <a:schemeClr val="tx1"/>
                </a:solidFill>
              </a:rPr>
              <a:t>0.02</a:t>
            </a:r>
            <a:endParaRPr lang="en-US" i="1" dirty="0">
              <a:solidFill>
                <a:schemeClr val="accent2"/>
              </a:solidFill>
            </a:endParaRPr>
          </a:p>
          <a:p>
            <a:pPr algn="l"/>
            <a:endParaRPr lang="en-US" i="1" dirty="0">
              <a:solidFill>
                <a:schemeClr val="tx1"/>
              </a:solidFill>
            </a:endParaRPr>
          </a:p>
          <a:p>
            <a:pPr algn="l"/>
            <a:r>
              <a:rPr lang="en-US" i="1" dirty="0" smtClean="0">
                <a:solidFill>
                  <a:schemeClr val="tx1"/>
                </a:solidFill>
              </a:rPr>
              <a:t>= 51.58 </a:t>
            </a:r>
            <a:r>
              <a:rPr lang="en-US" i="1" dirty="0" err="1" smtClean="0">
                <a:solidFill>
                  <a:schemeClr val="tx1"/>
                </a:solidFill>
              </a:rPr>
              <a:t>meq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i="1" dirty="0" smtClean="0">
                <a:solidFill>
                  <a:schemeClr val="tx1"/>
                </a:solidFill>
              </a:rPr>
              <a:t>=51.58 </a:t>
            </a:r>
            <a:r>
              <a:rPr lang="en-US" i="1" dirty="0" err="1" smtClean="0">
                <a:solidFill>
                  <a:schemeClr val="tx1"/>
                </a:solidFill>
              </a:rPr>
              <a:t>meq</a:t>
            </a:r>
            <a:r>
              <a:rPr lang="en-US" i="1" dirty="0" smtClean="0">
                <a:solidFill>
                  <a:schemeClr val="tx1"/>
                </a:solidFill>
              </a:rPr>
              <a:t>. per 100 g, or 51.58 </a:t>
            </a:r>
            <a:r>
              <a:rPr lang="en-US" i="1" dirty="0" err="1" smtClean="0">
                <a:solidFill>
                  <a:schemeClr val="tx1"/>
                </a:solidFill>
              </a:rPr>
              <a:t>Cmol</a:t>
            </a:r>
            <a:r>
              <a:rPr lang="en-US" i="1" dirty="0" smtClean="0">
                <a:solidFill>
                  <a:schemeClr val="tx1"/>
                </a:solidFill>
              </a:rPr>
              <a:t>/kg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381000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C. CEC Capacities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eatonls\AppData\Local\Microsoft\Windows\Temporary Internet Files\Content.IE5\LWXIX38M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47" y="1036320"/>
            <a:ext cx="6978153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342900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Base Saturation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342900"/>
            <a:ext cx="6400800" cy="44577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Base Saturation: </a:t>
            </a:r>
            <a:r>
              <a:rPr lang="en-US" i="1" dirty="0" smtClean="0">
                <a:solidFill>
                  <a:schemeClr val="tx1"/>
                </a:solidFill>
              </a:rPr>
              <a:t>the percentage of cation exchange capacity of a soil occupied by basic cations (other than hydrogen and aluminum).</a:t>
            </a:r>
          </a:p>
          <a:p>
            <a:pPr algn="l"/>
            <a:endParaRPr lang="en-US" i="1" dirty="0">
              <a:solidFill>
                <a:schemeClr val="tx1"/>
              </a:solidFill>
            </a:endParaRPr>
          </a:p>
          <a:p>
            <a:pPr algn="l"/>
            <a:r>
              <a:rPr lang="en-US" i="1" dirty="0" smtClean="0">
                <a:solidFill>
                  <a:schemeClr val="tx1"/>
                </a:solidFill>
              </a:rPr>
              <a:t>In general, the higher the base saturation, the higher the pH of the soil.</a:t>
            </a:r>
          </a:p>
          <a:p>
            <a:pPr algn="l"/>
            <a:endParaRPr lang="en-US" i="1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Why important?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Plant growth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Plant protection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eatonls\AppData\Local\Microsoft\Windows\Temporary Internet Files\Content.IE5\ABDM2RSI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84" b="64384"/>
          <a:stretch/>
        </p:blipFill>
        <p:spPr bwMode="auto">
          <a:xfrm>
            <a:off x="5105400" y="3429000"/>
            <a:ext cx="2819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37050" y="61722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/>
              <a:t>Alfisols</a:t>
            </a:r>
            <a:endParaRPr lang="en-US" dirty="0"/>
          </a:p>
        </p:txBody>
      </p:sp>
      <p:pic>
        <p:nvPicPr>
          <p:cNvPr id="6" name="Picture 4" descr="mds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834"/>
            <a:ext cx="2286000" cy="33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mds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0" y="3935921"/>
            <a:ext cx="2377440" cy="231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236936" y="6071053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/>
              <a:t>Ultisols</a:t>
            </a:r>
            <a:endParaRPr lang="en-US" dirty="0"/>
          </a:p>
        </p:txBody>
      </p:sp>
      <p:pic>
        <p:nvPicPr>
          <p:cNvPr id="9" name="Picture 5" descr="mds2F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2" y="0"/>
            <a:ext cx="2185854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ds2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25" y="3794274"/>
            <a:ext cx="2651760" cy="230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43000" y="617220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/>
              <a:t>Mollisol</a:t>
            </a:r>
            <a:endParaRPr lang="en-US" dirty="0"/>
          </a:p>
        </p:txBody>
      </p:sp>
      <p:pic>
        <p:nvPicPr>
          <p:cNvPr id="12" name="Picture 5" descr="mds3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3840"/>
            <a:ext cx="248253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stthomas.edu/geography/faculty/kelley/physgeog/soils/soil%20intro/Mollisol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0"/>
            <a:ext cx="1920240" cy="33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37050" y="61722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/>
              <a:t>Alfisols</a:t>
            </a:r>
            <a:endParaRPr lang="en-US" dirty="0"/>
          </a:p>
        </p:txBody>
      </p:sp>
      <p:pic>
        <p:nvPicPr>
          <p:cNvPr id="6" name="Picture 4" descr="mds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834"/>
            <a:ext cx="2286000" cy="33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mds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0" y="3935921"/>
            <a:ext cx="2377440" cy="231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236936" y="6071053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/>
              <a:t>Ultisols</a:t>
            </a:r>
            <a:endParaRPr lang="en-US" dirty="0"/>
          </a:p>
        </p:txBody>
      </p:sp>
      <p:pic>
        <p:nvPicPr>
          <p:cNvPr id="9" name="Picture 5" descr="mds2F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2" y="0"/>
            <a:ext cx="2185854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ds2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25" y="3794274"/>
            <a:ext cx="2651760" cy="230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43000" y="617220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/>
              <a:t>Mollisol</a:t>
            </a:r>
            <a:endParaRPr lang="en-US" dirty="0"/>
          </a:p>
        </p:txBody>
      </p:sp>
      <p:pic>
        <p:nvPicPr>
          <p:cNvPr id="12" name="Picture 5" descr="mds3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3840"/>
            <a:ext cx="248253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stthomas.edu/geography/faculty/kelley/physgeog/soils/soil%20intro/Mollisol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0"/>
            <a:ext cx="1920240" cy="33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20152" y="3352800"/>
            <a:ext cx="2059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base saturation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between </a:t>
            </a:r>
            <a:r>
              <a:rPr lang="en-US" b="1" dirty="0">
                <a:solidFill>
                  <a:srgbClr val="FF0000"/>
                </a:solidFill>
              </a:rPr>
              <a:t>35</a:t>
            </a:r>
            <a:r>
              <a:rPr lang="en-US" b="1" dirty="0" smtClean="0">
                <a:solidFill>
                  <a:srgbClr val="FF0000"/>
                </a:solidFill>
              </a:rPr>
              <a:t>% - 50%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50352" y="3352800"/>
            <a:ext cx="171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base </a:t>
            </a:r>
            <a:r>
              <a:rPr lang="en-US" b="1" dirty="0" smtClean="0">
                <a:solidFill>
                  <a:srgbClr val="FF0000"/>
                </a:solidFill>
              </a:rPr>
              <a:t>saturation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less </a:t>
            </a:r>
            <a:r>
              <a:rPr lang="en-US" b="1" dirty="0">
                <a:solidFill>
                  <a:srgbClr val="FF0000"/>
                </a:solidFill>
              </a:rPr>
              <a:t>than 35%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5952" y="3429000"/>
            <a:ext cx="1823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base saturation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greater </a:t>
            </a:r>
            <a:r>
              <a:rPr lang="en-US" b="1" dirty="0">
                <a:solidFill>
                  <a:srgbClr val="FF0000"/>
                </a:solidFill>
              </a:rPr>
              <a:t>than </a:t>
            </a:r>
            <a:r>
              <a:rPr lang="en-US" b="1" dirty="0" smtClean="0">
                <a:solidFill>
                  <a:srgbClr val="FF0000"/>
                </a:solidFill>
              </a:rPr>
              <a:t>50%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End of material for</a:t>
            </a:r>
          </a:p>
          <a:p>
            <a:pPr marL="0" indent="0" algn="ctr">
              <a:buNone/>
            </a:pPr>
            <a:r>
              <a:rPr lang="en-US" dirty="0" smtClean="0"/>
              <a:t>Exam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066" y="0"/>
            <a:ext cx="5161867" cy="1780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1905000"/>
            <a:ext cx="6711696" cy="4421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6315258"/>
            <a:ext cx="412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The negative log of hydrogen ion content</a:t>
            </a:r>
            <a:endParaRPr lang="en-US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486400" y="705671"/>
            <a:ext cx="305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The negative log of hydrogen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concentration”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66" y="0"/>
            <a:ext cx="516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23" y="0"/>
            <a:ext cx="494355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5470" y="773668"/>
            <a:ext cx="2862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6.02214129(27)×</a:t>
            </a:r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/>
              <a:t> </a:t>
            </a:r>
            <a:r>
              <a:rPr lang="en-US" dirty="0" smtClean="0"/>
              <a:t>atoms </a:t>
            </a:r>
            <a:endParaRPr lang="en-US" dirty="0"/>
          </a:p>
        </p:txBody>
      </p:sp>
      <p:pic>
        <p:nvPicPr>
          <p:cNvPr id="4" name="Picture 3" descr="PeriodicTabl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6817" r="88218" b="65089"/>
          <a:stretch/>
        </p:blipFill>
        <p:spPr bwMode="auto">
          <a:xfrm>
            <a:off x="762000" y="3618131"/>
            <a:ext cx="918144" cy="106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eriodicTabl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13100" r="88027" b="79493"/>
          <a:stretch/>
        </p:blipFill>
        <p:spPr bwMode="auto">
          <a:xfrm>
            <a:off x="762000" y="2702130"/>
            <a:ext cx="915999" cy="9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11153" y="1143000"/>
            <a:ext cx="1613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Moles per liter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33600" y="2819400"/>
            <a:ext cx="57912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0223" y="2971800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g H =  </a:t>
            </a:r>
            <a:r>
              <a:rPr lang="en-US" u="sng" dirty="0" smtClean="0"/>
              <a:t>1 Mole</a:t>
            </a:r>
          </a:p>
          <a:p>
            <a:r>
              <a:rPr lang="en-US" dirty="0" smtClean="0"/>
              <a:t>              1.008 g 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3290" y="3733800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0.23 g Na =  </a:t>
            </a:r>
            <a:r>
              <a:rPr lang="en-US" u="sng" dirty="0" smtClean="0"/>
              <a:t>1 Mole</a:t>
            </a:r>
          </a:p>
          <a:p>
            <a:r>
              <a:rPr lang="en-US" dirty="0" smtClean="0"/>
              <a:t>                      22.99 g 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23" y="0"/>
            <a:ext cx="494355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5470" y="773668"/>
            <a:ext cx="2862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6.02214129(27)×</a:t>
            </a:r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/>
              <a:t> </a:t>
            </a:r>
            <a:r>
              <a:rPr lang="en-US" dirty="0" smtClean="0"/>
              <a:t>atoms </a:t>
            </a:r>
            <a:endParaRPr lang="en-US" dirty="0"/>
          </a:p>
        </p:txBody>
      </p:sp>
      <p:pic>
        <p:nvPicPr>
          <p:cNvPr id="4" name="Picture 3" descr="PeriodicTabl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6817" r="88218" b="65089"/>
          <a:stretch/>
        </p:blipFill>
        <p:spPr bwMode="auto">
          <a:xfrm>
            <a:off x="762000" y="3618131"/>
            <a:ext cx="918144" cy="106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eriodicTabl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13100" r="88027" b="79493"/>
          <a:stretch/>
        </p:blipFill>
        <p:spPr bwMode="auto">
          <a:xfrm>
            <a:off x="762000" y="2702130"/>
            <a:ext cx="915999" cy="9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11153" y="1143000"/>
            <a:ext cx="1613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Moles per liter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33600" y="2819400"/>
            <a:ext cx="57912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0223" y="2971800"/>
            <a:ext cx="316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g H =  </a:t>
            </a:r>
            <a:r>
              <a:rPr lang="en-US" u="sng" dirty="0" smtClean="0"/>
              <a:t>1 </a:t>
            </a:r>
            <a:r>
              <a:rPr lang="en-US" u="sng" dirty="0" smtClean="0"/>
              <a:t>Mole</a:t>
            </a:r>
            <a:r>
              <a:rPr lang="en-US" dirty="0" smtClean="0"/>
              <a:t>	= </a:t>
            </a:r>
            <a:r>
              <a:rPr lang="en-US" dirty="0" smtClean="0">
                <a:solidFill>
                  <a:srgbClr val="FF0000"/>
                </a:solidFill>
              </a:rPr>
              <a:t>~1 Mole H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             1.008 g 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3290" y="3733800"/>
            <a:ext cx="356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0.23 g Na =  </a:t>
            </a:r>
            <a:r>
              <a:rPr lang="en-US" u="sng" dirty="0" smtClean="0"/>
              <a:t>1 </a:t>
            </a:r>
            <a:r>
              <a:rPr lang="en-US" u="sng" dirty="0" smtClean="0"/>
              <a:t>Mole</a:t>
            </a:r>
            <a:r>
              <a:rPr lang="en-US" dirty="0" smtClean="0"/>
              <a:t>	  = </a:t>
            </a:r>
            <a:r>
              <a:rPr lang="en-US" dirty="0" smtClean="0">
                <a:solidFill>
                  <a:srgbClr val="FF0000"/>
                </a:solidFill>
              </a:rPr>
              <a:t>0.01 Mole Na</a:t>
            </a:r>
            <a:endParaRPr lang="en-US" u="sng" dirty="0" smtClean="0"/>
          </a:p>
          <a:p>
            <a:r>
              <a:rPr lang="en-US" dirty="0" smtClean="0"/>
              <a:t>                      22.99 g 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1" b="42425"/>
          <a:stretch/>
        </p:blipFill>
        <p:spPr>
          <a:xfrm>
            <a:off x="1447800" y="13856"/>
            <a:ext cx="4943554" cy="1242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1447800"/>
            <a:ext cx="6627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Concentration of H</a:t>
            </a:r>
            <a:r>
              <a:rPr lang="en-US" sz="2400" baseline="30000" dirty="0"/>
              <a:t>+</a:t>
            </a:r>
            <a:r>
              <a:rPr lang="en-US" sz="2400" dirty="0" smtClean="0"/>
              <a:t>  * Concentration </a:t>
            </a:r>
            <a:r>
              <a:rPr lang="en-US" sz="2400" dirty="0"/>
              <a:t>of  </a:t>
            </a:r>
            <a:r>
              <a:rPr lang="en-US" sz="2400" dirty="0" smtClean="0"/>
              <a:t>OH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= 10</a:t>
            </a:r>
            <a:r>
              <a:rPr lang="en-US" sz="2400" baseline="30000" dirty="0" smtClean="0"/>
              <a:t>-14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56936" r="-4671" b="11313"/>
          <a:stretch/>
        </p:blipFill>
        <p:spPr>
          <a:xfrm>
            <a:off x="1447800" y="1981200"/>
            <a:ext cx="4943554" cy="21774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03413" y="2133600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[10</a:t>
            </a:r>
            <a:r>
              <a:rPr lang="en-US" baseline="30000" dirty="0" smtClean="0"/>
              <a:t>-7</a:t>
            </a:r>
            <a:r>
              <a:rPr lang="en-US" dirty="0" smtClean="0"/>
              <a:t> ][10</a:t>
            </a:r>
            <a:r>
              <a:rPr lang="en-US" baseline="30000" dirty="0" smtClean="0"/>
              <a:t>-7</a:t>
            </a:r>
            <a:r>
              <a:rPr lang="en-US" dirty="0" smtClean="0"/>
              <a:t> ]  = 10</a:t>
            </a:r>
            <a:r>
              <a:rPr lang="en-US" baseline="30000" dirty="0" smtClean="0"/>
              <a:t>-14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4400" y="2036802"/>
            <a:ext cx="2714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“Always a constant for this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 reaction”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800" y="2036802"/>
            <a:ext cx="571884" cy="466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638800"/>
            <a:ext cx="305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The negative log of hydrogen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concentration”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7825</TotalTime>
  <Words>729</Words>
  <Application>Microsoft Office PowerPoint</Application>
  <PresentationFormat>On-screen Show (4:3)</PresentationFormat>
  <Paragraphs>160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Office Theme</vt:lpstr>
      <vt:lpstr>Rock Weathering and Soil Mineralogy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Molar BA Ratio</vt:lpstr>
      <vt:lpstr>Molar BA Ratio ????</vt:lpstr>
      <vt:lpstr>Molar BA Ratio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Mineralogy and Geochemistry of Soils</dc:title>
  <dc:creator>Scott Eaton</dc:creator>
  <cp:lastModifiedBy>Scott Eaton</cp:lastModifiedBy>
  <cp:revision>62</cp:revision>
  <dcterms:created xsi:type="dcterms:W3CDTF">2013-10-09T13:26:28Z</dcterms:created>
  <dcterms:modified xsi:type="dcterms:W3CDTF">2017-10-23T13:46:26Z</dcterms:modified>
</cp:coreProperties>
</file>