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256" r:id="rId2"/>
    <p:sldId id="257" r:id="rId3"/>
    <p:sldId id="259" r:id="rId4"/>
    <p:sldId id="258" r:id="rId5"/>
    <p:sldId id="276" r:id="rId6"/>
    <p:sldId id="349" r:id="rId7"/>
    <p:sldId id="350" r:id="rId8"/>
    <p:sldId id="261" r:id="rId9"/>
    <p:sldId id="346" r:id="rId10"/>
    <p:sldId id="348" r:id="rId11"/>
    <p:sldId id="277" r:id="rId12"/>
    <p:sldId id="288" r:id="rId13"/>
    <p:sldId id="283" r:id="rId14"/>
    <p:sldId id="284" r:id="rId15"/>
    <p:sldId id="291" r:id="rId16"/>
    <p:sldId id="351" r:id="rId17"/>
    <p:sldId id="278" r:id="rId18"/>
    <p:sldId id="289" r:id="rId19"/>
    <p:sldId id="285" r:id="rId20"/>
    <p:sldId id="286" r:id="rId21"/>
    <p:sldId id="287" r:id="rId22"/>
    <p:sldId id="279" r:id="rId23"/>
    <p:sldId id="281" r:id="rId24"/>
    <p:sldId id="290" r:id="rId25"/>
    <p:sldId id="353" r:id="rId26"/>
    <p:sldId id="352" r:id="rId27"/>
    <p:sldId id="317" r:id="rId28"/>
    <p:sldId id="292" r:id="rId29"/>
    <p:sldId id="316" r:id="rId30"/>
    <p:sldId id="354" r:id="rId31"/>
    <p:sldId id="355" r:id="rId32"/>
    <p:sldId id="293" r:id="rId33"/>
    <p:sldId id="356" r:id="rId34"/>
    <p:sldId id="318" r:id="rId35"/>
    <p:sldId id="282" r:id="rId36"/>
    <p:sldId id="319" r:id="rId37"/>
    <p:sldId id="263" r:id="rId38"/>
    <p:sldId id="264" r:id="rId39"/>
    <p:sldId id="294" r:id="rId40"/>
    <p:sldId id="320" r:id="rId41"/>
    <p:sldId id="295" r:id="rId42"/>
    <p:sldId id="296" r:id="rId43"/>
    <p:sldId id="321" r:id="rId44"/>
    <p:sldId id="297" r:id="rId45"/>
    <p:sldId id="357" r:id="rId46"/>
    <p:sldId id="322" r:id="rId47"/>
    <p:sldId id="298" r:id="rId48"/>
    <p:sldId id="269" r:id="rId49"/>
    <p:sldId id="267" r:id="rId50"/>
    <p:sldId id="268" r:id="rId51"/>
    <p:sldId id="299" r:id="rId52"/>
    <p:sldId id="358" r:id="rId53"/>
    <p:sldId id="270" r:id="rId54"/>
    <p:sldId id="271" r:id="rId55"/>
    <p:sldId id="300" r:id="rId56"/>
    <p:sldId id="265" r:id="rId57"/>
    <p:sldId id="301" r:id="rId58"/>
    <p:sldId id="307" r:id="rId59"/>
    <p:sldId id="306" r:id="rId60"/>
    <p:sldId id="302" r:id="rId61"/>
    <p:sldId id="274" r:id="rId62"/>
    <p:sldId id="308" r:id="rId63"/>
    <p:sldId id="305" r:id="rId64"/>
    <p:sldId id="304" r:id="rId65"/>
    <p:sldId id="275" r:id="rId66"/>
    <p:sldId id="273" r:id="rId67"/>
    <p:sldId id="272" r:id="rId68"/>
    <p:sldId id="313" r:id="rId69"/>
    <p:sldId id="303" r:id="rId70"/>
    <p:sldId id="314" r:id="rId71"/>
    <p:sldId id="315" r:id="rId72"/>
    <p:sldId id="309" r:id="rId73"/>
    <p:sldId id="310" r:id="rId74"/>
    <p:sldId id="311" r:id="rId75"/>
    <p:sldId id="343" r:id="rId76"/>
    <p:sldId id="312" r:id="rId77"/>
    <p:sldId id="344" r:id="rId78"/>
    <p:sldId id="323" r:id="rId79"/>
    <p:sldId id="329" r:id="rId80"/>
    <p:sldId id="327" r:id="rId81"/>
    <p:sldId id="326" r:id="rId82"/>
    <p:sldId id="359" r:id="rId83"/>
    <p:sldId id="334" r:id="rId84"/>
    <p:sldId id="339" r:id="rId85"/>
    <p:sldId id="338" r:id="rId86"/>
    <p:sldId id="340" r:id="rId87"/>
    <p:sldId id="345" r:id="rId88"/>
    <p:sldId id="341" r:id="rId89"/>
    <p:sldId id="342" r:id="rId90"/>
    <p:sldId id="336" r:id="rId91"/>
    <p:sldId id="324" r:id="rId92"/>
    <p:sldId id="335" r:id="rId93"/>
    <p:sldId id="330" r:id="rId94"/>
    <p:sldId id="325" r:id="rId95"/>
    <p:sldId id="333" r:id="rId96"/>
    <p:sldId id="331" r:id="rId97"/>
    <p:sldId id="332"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3" d="100"/>
          <a:sy n="123" d="100"/>
        </p:scale>
        <p:origin x="1578"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38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C143D4-0DAA-4982-A4FC-975133C244DD}" type="datetimeFigureOut">
              <a:rPr lang="en-US" smtClean="0"/>
              <a:t>9/25/2017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0657D3-AB36-4699-9984-BB749AAF0BE2}" type="slidenum">
              <a:rPr lang="en-US" smtClean="0"/>
              <a:t>‹#›</a:t>
            </a:fld>
            <a:endParaRPr lang="en-US"/>
          </a:p>
        </p:txBody>
      </p:sp>
    </p:spTree>
    <p:extLst>
      <p:ext uri="{BB962C8B-B14F-4D97-AF65-F5344CB8AC3E}">
        <p14:creationId xmlns:p14="http://schemas.microsoft.com/office/powerpoint/2010/main" val="2187658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0657D3-AB36-4699-9984-BB749AAF0BE2}" type="slidenum">
              <a:rPr lang="en-US" smtClean="0"/>
              <a:t>10</a:t>
            </a:fld>
            <a:endParaRPr lang="en-US"/>
          </a:p>
        </p:txBody>
      </p:sp>
    </p:spTree>
    <p:extLst>
      <p:ext uri="{BB962C8B-B14F-4D97-AF65-F5344CB8AC3E}">
        <p14:creationId xmlns:p14="http://schemas.microsoft.com/office/powerpoint/2010/main" val="3377246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0657D3-AB36-4699-9984-BB749AAF0BE2}" type="slidenum">
              <a:rPr lang="en-US" smtClean="0"/>
              <a:t>85</a:t>
            </a:fld>
            <a:endParaRPr lang="en-US"/>
          </a:p>
        </p:txBody>
      </p:sp>
    </p:spTree>
    <p:extLst>
      <p:ext uri="{BB962C8B-B14F-4D97-AF65-F5344CB8AC3E}">
        <p14:creationId xmlns:p14="http://schemas.microsoft.com/office/powerpoint/2010/main" val="3839399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E703C4-9B21-4434-9B45-F9EDB94EC103}" type="datetimeFigureOut">
              <a:rPr lang="en-US" smtClean="0"/>
              <a:t>9/25/2017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2190A-21CC-46B7-8B71-8C10178C1C35}" type="slidenum">
              <a:rPr lang="en-US" smtClean="0"/>
              <a:t>‹#›</a:t>
            </a:fld>
            <a:endParaRPr lang="en-US"/>
          </a:p>
        </p:txBody>
      </p:sp>
    </p:spTree>
    <p:extLst>
      <p:ext uri="{BB962C8B-B14F-4D97-AF65-F5344CB8AC3E}">
        <p14:creationId xmlns:p14="http://schemas.microsoft.com/office/powerpoint/2010/main" val="3097027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E703C4-9B21-4434-9B45-F9EDB94EC103}" type="datetimeFigureOut">
              <a:rPr lang="en-US" smtClean="0"/>
              <a:t>9/25/2017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2190A-21CC-46B7-8B71-8C10178C1C35}" type="slidenum">
              <a:rPr lang="en-US" smtClean="0"/>
              <a:t>‹#›</a:t>
            </a:fld>
            <a:endParaRPr lang="en-US"/>
          </a:p>
        </p:txBody>
      </p:sp>
    </p:spTree>
    <p:extLst>
      <p:ext uri="{BB962C8B-B14F-4D97-AF65-F5344CB8AC3E}">
        <p14:creationId xmlns:p14="http://schemas.microsoft.com/office/powerpoint/2010/main" val="728205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E703C4-9B21-4434-9B45-F9EDB94EC103}" type="datetimeFigureOut">
              <a:rPr lang="en-US" smtClean="0"/>
              <a:t>9/25/2017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2190A-21CC-46B7-8B71-8C10178C1C35}" type="slidenum">
              <a:rPr lang="en-US" smtClean="0"/>
              <a:t>‹#›</a:t>
            </a:fld>
            <a:endParaRPr lang="en-US"/>
          </a:p>
        </p:txBody>
      </p:sp>
    </p:spTree>
    <p:extLst>
      <p:ext uri="{BB962C8B-B14F-4D97-AF65-F5344CB8AC3E}">
        <p14:creationId xmlns:p14="http://schemas.microsoft.com/office/powerpoint/2010/main" val="3119437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E703C4-9B21-4434-9B45-F9EDB94EC103}" type="datetimeFigureOut">
              <a:rPr lang="en-US" smtClean="0"/>
              <a:t>9/25/2017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2190A-21CC-46B7-8B71-8C10178C1C35}" type="slidenum">
              <a:rPr lang="en-US" smtClean="0"/>
              <a:t>‹#›</a:t>
            </a:fld>
            <a:endParaRPr lang="en-US"/>
          </a:p>
        </p:txBody>
      </p:sp>
    </p:spTree>
    <p:extLst>
      <p:ext uri="{BB962C8B-B14F-4D97-AF65-F5344CB8AC3E}">
        <p14:creationId xmlns:p14="http://schemas.microsoft.com/office/powerpoint/2010/main" val="3791948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E703C4-9B21-4434-9B45-F9EDB94EC103}" type="datetimeFigureOut">
              <a:rPr lang="en-US" smtClean="0"/>
              <a:t>9/25/2017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2190A-21CC-46B7-8B71-8C10178C1C35}" type="slidenum">
              <a:rPr lang="en-US" smtClean="0"/>
              <a:t>‹#›</a:t>
            </a:fld>
            <a:endParaRPr lang="en-US"/>
          </a:p>
        </p:txBody>
      </p:sp>
    </p:spTree>
    <p:extLst>
      <p:ext uri="{BB962C8B-B14F-4D97-AF65-F5344CB8AC3E}">
        <p14:creationId xmlns:p14="http://schemas.microsoft.com/office/powerpoint/2010/main" val="928327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E703C4-9B21-4434-9B45-F9EDB94EC103}" type="datetimeFigureOut">
              <a:rPr lang="en-US" smtClean="0"/>
              <a:t>9/25/2017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F2190A-21CC-46B7-8B71-8C10178C1C35}" type="slidenum">
              <a:rPr lang="en-US" smtClean="0"/>
              <a:t>‹#›</a:t>
            </a:fld>
            <a:endParaRPr lang="en-US"/>
          </a:p>
        </p:txBody>
      </p:sp>
    </p:spTree>
    <p:extLst>
      <p:ext uri="{BB962C8B-B14F-4D97-AF65-F5344CB8AC3E}">
        <p14:creationId xmlns:p14="http://schemas.microsoft.com/office/powerpoint/2010/main" val="3594723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E703C4-9B21-4434-9B45-F9EDB94EC103}" type="datetimeFigureOut">
              <a:rPr lang="en-US" smtClean="0"/>
              <a:t>9/25/2017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F2190A-21CC-46B7-8B71-8C10178C1C35}" type="slidenum">
              <a:rPr lang="en-US" smtClean="0"/>
              <a:t>‹#›</a:t>
            </a:fld>
            <a:endParaRPr lang="en-US"/>
          </a:p>
        </p:txBody>
      </p:sp>
    </p:spTree>
    <p:extLst>
      <p:ext uri="{BB962C8B-B14F-4D97-AF65-F5344CB8AC3E}">
        <p14:creationId xmlns:p14="http://schemas.microsoft.com/office/powerpoint/2010/main" val="3316174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E703C4-9B21-4434-9B45-F9EDB94EC103}" type="datetimeFigureOut">
              <a:rPr lang="en-US" smtClean="0"/>
              <a:t>9/25/2017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F2190A-21CC-46B7-8B71-8C10178C1C35}" type="slidenum">
              <a:rPr lang="en-US" smtClean="0"/>
              <a:t>‹#›</a:t>
            </a:fld>
            <a:endParaRPr lang="en-US"/>
          </a:p>
        </p:txBody>
      </p:sp>
    </p:spTree>
    <p:extLst>
      <p:ext uri="{BB962C8B-B14F-4D97-AF65-F5344CB8AC3E}">
        <p14:creationId xmlns:p14="http://schemas.microsoft.com/office/powerpoint/2010/main" val="37765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E703C4-9B21-4434-9B45-F9EDB94EC103}" type="datetimeFigureOut">
              <a:rPr lang="en-US" smtClean="0"/>
              <a:t>9/25/2017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F2190A-21CC-46B7-8B71-8C10178C1C35}" type="slidenum">
              <a:rPr lang="en-US" smtClean="0"/>
              <a:t>‹#›</a:t>
            </a:fld>
            <a:endParaRPr lang="en-US"/>
          </a:p>
        </p:txBody>
      </p:sp>
    </p:spTree>
    <p:extLst>
      <p:ext uri="{BB962C8B-B14F-4D97-AF65-F5344CB8AC3E}">
        <p14:creationId xmlns:p14="http://schemas.microsoft.com/office/powerpoint/2010/main" val="959315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E703C4-9B21-4434-9B45-F9EDB94EC103}" type="datetimeFigureOut">
              <a:rPr lang="en-US" smtClean="0"/>
              <a:t>9/25/2017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F2190A-21CC-46B7-8B71-8C10178C1C35}" type="slidenum">
              <a:rPr lang="en-US" smtClean="0"/>
              <a:t>‹#›</a:t>
            </a:fld>
            <a:endParaRPr lang="en-US"/>
          </a:p>
        </p:txBody>
      </p:sp>
    </p:spTree>
    <p:extLst>
      <p:ext uri="{BB962C8B-B14F-4D97-AF65-F5344CB8AC3E}">
        <p14:creationId xmlns:p14="http://schemas.microsoft.com/office/powerpoint/2010/main" val="2244437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E703C4-9B21-4434-9B45-F9EDB94EC103}" type="datetimeFigureOut">
              <a:rPr lang="en-US" smtClean="0"/>
              <a:t>9/25/2017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F2190A-21CC-46B7-8B71-8C10178C1C35}" type="slidenum">
              <a:rPr lang="en-US" smtClean="0"/>
              <a:t>‹#›</a:t>
            </a:fld>
            <a:endParaRPr lang="en-US"/>
          </a:p>
        </p:txBody>
      </p:sp>
    </p:spTree>
    <p:extLst>
      <p:ext uri="{BB962C8B-B14F-4D97-AF65-F5344CB8AC3E}">
        <p14:creationId xmlns:p14="http://schemas.microsoft.com/office/powerpoint/2010/main" val="2714136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703C4-9B21-4434-9B45-F9EDB94EC103}" type="datetimeFigureOut">
              <a:rPr lang="en-US" smtClean="0"/>
              <a:t>9/25/2017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F2190A-21CC-46B7-8B71-8C10178C1C35}" type="slidenum">
              <a:rPr lang="en-US" smtClean="0"/>
              <a:t>‹#›</a:t>
            </a:fld>
            <a:endParaRPr lang="en-US"/>
          </a:p>
        </p:txBody>
      </p:sp>
    </p:spTree>
    <p:extLst>
      <p:ext uri="{BB962C8B-B14F-4D97-AF65-F5344CB8AC3E}">
        <p14:creationId xmlns:p14="http://schemas.microsoft.com/office/powerpoint/2010/main" val="215308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google.com/url?sa=i&amp;rct=j&amp;q=granite&amp;source=images&amp;cd=&amp;cad=rja&amp;docid=rqKRnTq6cuN2ZM&amp;tbnid=KHAn81O-WrYHiM:&amp;ved=0CAUQjRw&amp;url=http://www.beg.utexas.edu/mainweb/publications/graphics/granite.htm&amp;ei=bcQtUpakHLO-4AP1iYHIBw&amp;bvm=bv.51773540,d.dmg&amp;psig=AFQjCNF6dv0-r1x5r9KVTfkJ1dE5TX1Z1w&amp;ust=1378817511330719" TargetMode="External"/><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com/url?sa=i&amp;rct=j&amp;q=vertisols&amp;source=images&amp;cd=&amp;docid=HzAUgvtnJx3WyM&amp;tbnid=cmWf9fw42yjLgM:&amp;ved=0CAUQjRw&amp;url=http://eusoils.jrc.ec.europa.eu/projects/soil_atlas/pages/33.html&amp;ei=ftYpUpiAHPLh4AOZ_YHQAQ&amp;bvm=bv.51773540,d.dmg&amp;psig=AFQjCNFeHdb7PfP79lU5mNEtJo1kOVTqkA&amp;ust=1378559990673107" TargetMode="External"/><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google.com/url?sa=i&amp;rct=j&amp;q=dust+storm&amp;source=images&amp;cd=&amp;cad=rja&amp;docid=3btJx_fK0UKz9M&amp;tbnid=nVRy2kC_gH0uTM:&amp;ved=0CAUQjRw&amp;url=http://www.theatlanticwire.com/national/2011/07/watch-50-mile-wide-dust-storm-devour-phoenix/39610/&amp;ei=0LAvUozTK4a88wT1-IH4Cg&amp;bvm=bv.51773540,d.aWc&amp;psig=AFQjCNEljismsQgmTuCMK_afxUmELNp2fg&amp;ust=1378943554101391" TargetMode="Externa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hyperlink" Target="http://www.google.com/url?sa=i&amp;rct=j&amp;q=dust+storm+glacial&amp;source=images&amp;cd=&amp;cad=rja&amp;docid=boBWuSQ1hT2YMM&amp;tbnid=EqaopBaizJRhNM:&amp;ved=0CAUQjRw&amp;url=http://www.weru.ksu.edu/new_weru/multimedia/2003storms/2003storms.html&amp;ei=KLEvUpnbBoj89gSjs4HYBg&amp;bvm=bv.51773540,d.aWc&amp;psig=AFQjCNExqlu-AY5OU1FfaEW9MtVJirMLPw&amp;ust=1378943632473895"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7.xml"/><Relationship Id="rId4" Type="http://schemas.openxmlformats.org/officeDocument/2006/relationships/image" Target="../media/image63.gif"/></Relationships>
</file>

<file path=ppt/slides/_rels/slide49.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google.com/url?sa=i&amp;rct=j&amp;q=glacial+till&amp;source=images&amp;cd=&amp;cad=rja&amp;docid=-WYf8v5Y8Tno9M&amp;tbnid=lyJC47bg9pKUsM:&amp;ved=0CAUQjRw&amp;url=http://www.yosemite.ca.us/library/geologic_story_of_yosemite/final_evolution.html&amp;ei=rT4pUpqvFPS44AOx6YCYBQ&amp;bvm=bv.51773540,d.dmg&amp;psig=AFQjCNFudV7HBpEfeN3CLu-K65HsWKHFqg&amp;ust=1378521075278314" TargetMode="Externa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hyperlink" Target="http://www.google.com/url?sa=i&amp;rct=j&amp;q=glacial+soils&amp;source=images&amp;cd=&amp;docid=Ye6XLAMmcMqELM&amp;tbnid=Swk9V1i8OM8XLM:&amp;ved=&amp;url=http://www.guilderlandschools.org/highschool/programs/mathandscience/ESfieldtrip/Gravel%20Pit/Gravel%20Pit.htm&amp;ei=0j4pUr_nIZa34AO_koHgCg&amp;bvm=bv.51773540,d.dmg&amp;psig=AFQjCNGiZPeAQKqu2r7jdyPJvXh2Gf7t7g&amp;ust=1378521170947118" TargetMode="External"/><Relationship Id="rId4" Type="http://schemas.openxmlformats.org/officeDocument/2006/relationships/hyperlink" Target="http://www.google.com/url?sa=i&amp;rct=j&amp;q=glacial+soils&amp;source=images&amp;cd=&amp;docid=Ye6XLAMmcMqELM&amp;tbnid=Swk9V1i8OM8XLM:&amp;ved=0CAUQjRw&amp;url=http://www.guilderlandschools.org/highschool/programs/mathandscience/ESfieldtrip/Gravel%20Pit/Gravel%20Pit.htm&amp;ei=2j4pUvfYJsfk4AO7r4GQBQ&amp;bvm=bv.51773540,d.dmg&amp;psig=AFQjCNGiZPeAQKqu2r7jdyPJvXh2Gf7t7g&amp;ust=1378521170947118"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google.com/url?sa=i&amp;rct=j&amp;q=residual+soil&amp;source=images&amp;cd=&amp;docid=hWsp8Aa-4rBJlM&amp;tbnid=NdF61kT0NdU_JM:&amp;ved=0CAUQjRw&amp;url=http://www.avocadosource.com/books/koch_1983/Koch_2a.htm&amp;ei=SzcpUuXZOvL_4AOhxIGgCA&amp;bvm=bv.51773540,d.dmg&amp;psig=AFQjCNF83BKBi8xvOfdkuQnRP6U0ZNxQYw&amp;ust=1378519169438768"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g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hyperlink" Target="http://www.google.com/url?sa=i&amp;rct=j&amp;q=boulder+vegetation&amp;source=images&amp;cd=&amp;cad=rja&amp;docid=xeFi7bRXDi0cdM&amp;tbnid=k3gzKtwqLndTDM:&amp;ved=0CAUQjRw&amp;url=http://thayerupdate.blogspot.com/2013/05/sequoia-national-park-day-1.html&amp;ei=9RQtUrbcIsWv4AOjnIDQDw&amp;bvm=bv.51773540,d.dmg&amp;psig=AFQjCNG4fU5k91uUTLXSvpAjEAMQOVgrDw&amp;ust=1378772536618375"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www.google.com/url?sa=i&amp;rct=j&amp;q=north+facing+slopes&amp;source=images&amp;cd=&amp;docid=2GvDRBaTUpZeKM&amp;tbnid=PPLRwB_ymuZpJM:&amp;ved=0CAUQjRw&amp;url=http://sarasheehy.com/2009/05/10/&amp;ei=s0EpUpHiAbLE4APPxoHIAg&amp;bvm=bv.51773540,d.dmg&amp;psig=AFQjCNHojOC1c3jiGGXn-YgaBi7A3sPz7Q&amp;ust=1378521887543743"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www.google.com/url?sa=i&amp;rct=j&amp;q=north+facing+slopes&amp;source=images&amp;cd=&amp;docid=WVEdvYDhzpQLmM&amp;tbnid=hM1n5r9kmY3EwM:&amp;ved=0CAUQjRw&amp;url=http://www.mshslc.org/return-to-life/facts-and-research/faqs-on-return-to-life/why-did-so-many-plants-and-animals-survive-the-eruption/attachment/16d3_blowdown-showing-topographic-shadwoing-on-ridge-between-mt-margaret-and-norway-pass_usfs-p-frenzen_1980/&amp;ei=MUEpUq_JI9as4AOT8YGwCg&amp;bvm=bv.51773540,d.dmg&amp;psig=AFQjCNHtLRCZkPBVfMcYbifW_2P4oNUFXQ&amp;ust=1378521747683767"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hyperlink" Target="http://www.google.com/url?sa=i&amp;rct=j&amp;q=crown+vetch&amp;source=images&amp;cd=&amp;docid=QClhoGWMI1tmXM&amp;tbnid=3OQv025ykIoMzM:&amp;ved=0CAUQjRw&amp;url=http://www.nixahardware.com/crown_vetch_seed.html&amp;ei=MMgtUoPxAbaj4AOY8YGgAw&amp;bvm=bv.51773540,d.dmg&amp;psig=AFQjCNECbiULiEitfFcCZIyBryre5jr0-g&amp;ust=1378818467386294"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gif"/></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www.google.com/url?sa=i&amp;rct=j&amp;q=albedo+effect+sediment&amp;source=images&amp;cd=&amp;cad=rja&amp;docid=M8kqwPiEGJL4HM&amp;tbnid=KZiJXhtDvLgGPM:&amp;ved=0CAUQjRw&amp;url=http://my.opera.com/nielsol/blog/2009/02/13/ice-albedo-feedback&amp;ei=y8ktUtjgHtLH4AP_04DYCw&amp;bvm=bv.51773540,d.dmg&amp;psig=AFQjCNGI9JpzIKwTnAk1hKmm99HeLvENAg&amp;ust=1378818881980969" TargetMode="External"/><Relationship Id="rId1" Type="http://schemas.openxmlformats.org/officeDocument/2006/relationships/slideLayout" Target="../slideLayouts/slideLayout2.xml"/><Relationship Id="rId4" Type="http://schemas.openxmlformats.org/officeDocument/2006/relationships/image" Target="../media/image89.gif"/></Relationships>
</file>

<file path=ppt/slides/_rels/slide71.xml.rels><?xml version="1.0" encoding="UTF-8" standalone="yes"?>
<Relationships xmlns="http://schemas.openxmlformats.org/package/2006/relationships"><Relationship Id="rId3" Type="http://schemas.openxmlformats.org/officeDocument/2006/relationships/hyperlink" Target="http://www.google.com/url?sa=i&amp;rct=j&amp;q=tree+shade&amp;source=images&amp;cd=&amp;cad=rja&amp;docid=v7ktrdvYtZb9WM&amp;tbnid=FytCTBMCV6EQxM:&amp;ved=0CAUQjRw&amp;url=http://moegolf.net/2012/08/19/postcard-from-bandon-dunes-day-1/&amp;ei=X7QvUum4JZKK9gS02YDABg&amp;bvm=bv.51773540,d.aWc&amp;psig=AFQjCNGkYUyFbip6DZZGEV_DTBazDh_ulQ&amp;ust=1378944465311637" TargetMode="External"/><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52400"/>
            <a:ext cx="7772400" cy="1470025"/>
          </a:xfrm>
        </p:spPr>
        <p:txBody>
          <a:bodyPr/>
          <a:lstStyle/>
          <a:p>
            <a:r>
              <a:rPr lang="en-US" dirty="0" smtClean="0"/>
              <a:t>Major Factors of </a:t>
            </a:r>
            <a:br>
              <a:rPr lang="en-US" dirty="0" smtClean="0"/>
            </a:br>
            <a:r>
              <a:rPr lang="en-US" b="1" dirty="0" smtClean="0">
                <a:solidFill>
                  <a:schemeClr val="accent2"/>
                </a:solidFill>
              </a:rPr>
              <a:t>Soil</a:t>
            </a:r>
            <a:r>
              <a:rPr lang="en-US" dirty="0" smtClean="0"/>
              <a:t> Formation</a:t>
            </a:r>
            <a:endParaRPr lang="en-US" dirty="0"/>
          </a:p>
        </p:txBody>
      </p:sp>
      <p:pic>
        <p:nvPicPr>
          <p:cNvPr id="1026" name="Picture 2" descr="http://images.fanpop.com/images/image_uploads/severe-weather-weather-250420_1024_768.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 y="1828801"/>
            <a:ext cx="33528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google.com/url?sa=i&amp;source=images&amp;cd=&amp;docid=JWjaZnn6cpj1bM&amp;tbnid=BP-ZgAxmW9fLzM:&amp;ved=0CAUQjBwwAA&amp;url=http%3A%2F%2Fsitemaker.umich.edu%2Fsocio-functional%2FFeatured%2520Objects%2Fda.data%2F000000000000000000000000000000000000000002277527%2Fimage1%2Ffilename&amp;ei=CDMpUsLBIpPU9QTWvYCAAw&amp;psig=AFQjCNH5GY-VmF0TzBUrJPI2hfchUIlkIA&amp;ust=137851815263123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flipH="1">
            <a:off x="6592975" y="1752600"/>
            <a:ext cx="2482509" cy="50291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google.com/url?sa=i&amp;source=images&amp;cd=&amp;docid=w-fv1grldxFQxM&amp;tbnid=qfzde7t2N235nM:&amp;ved=0CAUQjBwwAA&amp;url=http%3A%2F%2Fwww.megalithic.co.uk%2Fa558%2Fa312%2Fgallery%2FEngland%2FWiltshire%2FAvebury%2FSilbury_Hill%2Fsilbury_hill_slope_01.JPG&amp;ei=ZDMpUpGuLIK69gS9_IFQ&amp;psig=AFQjCNHnMWuwaldkN3kxjZlYwbA6XoQn4g&amp;ust=1378518244795670"/>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4343400"/>
            <a:ext cx="3352799" cy="25145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ohio-nature.com/image-files/full-white-oak-lg.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344173" y="4038600"/>
            <a:ext cx="3209027" cy="283464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upload.wikimedia.org/wikipedia/commons/e/ee/Groundhog-Standing2.jp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1" y="0"/>
            <a:ext cx="164151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biologyjunction.com/images/earthw1.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705600" y="0"/>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beg.utexas.edu/mainweb/publications/graphics/granite-400.jpg">
            <a:hlinkClick r:id="rId8"/>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352800" y="1828800"/>
            <a:ext cx="33528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7410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atonls\AppData\Local\Microsoft\Windows\Temporary Internet Files\Content.IE5\S7OL3JN2\phot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8739" y="5687"/>
            <a:ext cx="9275721" cy="46024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eatonls\AppData\Local\Microsoft\Windows\Temporary Internet Files\Content.IE5\MK3P6T1W\photo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6624" y="4608166"/>
            <a:ext cx="1687375" cy="2249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1367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4525963"/>
          </a:xfrm>
        </p:spPr>
        <p:txBody>
          <a:bodyPr>
            <a:normAutofit/>
          </a:bodyPr>
          <a:lstStyle/>
          <a:p>
            <a:pPr marL="571500" indent="-571500">
              <a:buAutoNum type="romanUcPeriod"/>
            </a:pPr>
            <a:r>
              <a:rPr lang="en-US" dirty="0" smtClean="0"/>
              <a:t>Parent Material</a:t>
            </a:r>
          </a:p>
          <a:p>
            <a:pPr marL="514350" indent="-514350">
              <a:buAutoNum type="alphaUcPeriod"/>
            </a:pPr>
            <a:r>
              <a:rPr lang="en-US" dirty="0" smtClean="0"/>
              <a:t>Residual Soils</a:t>
            </a:r>
          </a:p>
          <a:p>
            <a:pPr marL="514350" indent="-514350">
              <a:buAutoNum type="arabicPeriod"/>
            </a:pPr>
            <a:r>
              <a:rPr lang="en-US" dirty="0" smtClean="0"/>
              <a:t>Over Igneous Rocks</a:t>
            </a:r>
          </a:p>
          <a:p>
            <a:r>
              <a:rPr lang="en-US" dirty="0" smtClean="0"/>
              <a:t>Granite (Piedmont and Blue Ridge)</a:t>
            </a:r>
          </a:p>
          <a:p>
            <a:pPr marL="0" indent="0">
              <a:buNone/>
            </a:pPr>
            <a:r>
              <a:rPr lang="en-US" sz="2800" dirty="0" smtClean="0"/>
              <a:t>	Sandy A Horizon</a:t>
            </a:r>
          </a:p>
          <a:p>
            <a:pPr marL="0" indent="0">
              <a:buNone/>
            </a:pPr>
            <a:r>
              <a:rPr lang="en-US" sz="2800" dirty="0"/>
              <a:t>	</a:t>
            </a:r>
            <a:r>
              <a:rPr lang="en-US" sz="2800" dirty="0" smtClean="0"/>
              <a:t>Strong B Horizon</a:t>
            </a:r>
          </a:p>
          <a:p>
            <a:pPr marL="0" indent="0">
              <a:buNone/>
            </a:pPr>
            <a:r>
              <a:rPr lang="en-US" sz="2800" dirty="0" smtClean="0"/>
              <a:t>	</a:t>
            </a:r>
            <a:r>
              <a:rPr lang="en-US" sz="2800" dirty="0" err="1" smtClean="0"/>
              <a:t>Saprolite</a:t>
            </a:r>
            <a:r>
              <a:rPr lang="en-US" sz="2800" dirty="0" smtClean="0"/>
              <a:t> (deep)</a:t>
            </a:r>
          </a:p>
        </p:txBody>
      </p:sp>
      <p:pic>
        <p:nvPicPr>
          <p:cNvPr id="2050" name="Picture 2" descr="http://geogrowers.net/files/handful_geo_tree.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876800" y="2560320"/>
            <a:ext cx="4297680" cy="4297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3575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geobop.org/imagesGW/Pre/Maps/Geological/va.gif"/>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914400" y="379412"/>
            <a:ext cx="7875587" cy="510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1715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lstStyle/>
          <a:p>
            <a:pPr marL="571500" indent="-571500">
              <a:buAutoNum type="romanUcPeriod"/>
            </a:pPr>
            <a:r>
              <a:rPr lang="en-US" dirty="0" smtClean="0"/>
              <a:t>Parent Material</a:t>
            </a:r>
          </a:p>
          <a:p>
            <a:pPr marL="0" indent="0">
              <a:buNone/>
            </a:pPr>
            <a:r>
              <a:rPr lang="en-US" dirty="0" smtClean="0"/>
              <a:t>A. Residual Soils</a:t>
            </a:r>
            <a:endParaRPr lang="en-US" dirty="0"/>
          </a:p>
        </p:txBody>
      </p:sp>
      <p:sp>
        <p:nvSpPr>
          <p:cNvPr id="6" name="TextBox 5"/>
          <p:cNvSpPr txBox="1"/>
          <p:nvPr/>
        </p:nvSpPr>
        <p:spPr>
          <a:xfrm>
            <a:off x="6248400" y="4933890"/>
            <a:ext cx="381000" cy="400110"/>
          </a:xfrm>
          <a:prstGeom prst="rect">
            <a:avLst/>
          </a:prstGeom>
          <a:noFill/>
        </p:spPr>
        <p:txBody>
          <a:bodyPr wrap="square" rtlCol="0">
            <a:spAutoFit/>
          </a:bodyPr>
          <a:lstStyle/>
          <a:p>
            <a:r>
              <a:rPr lang="en-US" sz="2000" b="1" dirty="0" smtClean="0"/>
              <a:t>R</a:t>
            </a:r>
            <a:endParaRPr lang="en-US" sz="2000" b="1" dirty="0"/>
          </a:p>
        </p:txBody>
      </p:sp>
      <p:pic>
        <p:nvPicPr>
          <p:cNvPr id="7170" name="Picture 2" descr="http://www.nicholas.duke.edu/eos/geo41/wea04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255" y="2133600"/>
            <a:ext cx="7833645" cy="4191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05200" y="914400"/>
            <a:ext cx="5642570" cy="1200329"/>
          </a:xfrm>
          <a:prstGeom prst="rect">
            <a:avLst/>
          </a:prstGeom>
          <a:noFill/>
        </p:spPr>
        <p:txBody>
          <a:bodyPr wrap="none" rtlCol="0">
            <a:spAutoFit/>
          </a:bodyPr>
          <a:lstStyle/>
          <a:p>
            <a:r>
              <a:rPr lang="en-US" sz="2400" b="1" i="1" dirty="0" err="1" smtClean="0">
                <a:solidFill>
                  <a:schemeClr val="accent6">
                    <a:lumMod val="50000"/>
                  </a:schemeClr>
                </a:solidFill>
              </a:rPr>
              <a:t>Saprolite</a:t>
            </a:r>
            <a:r>
              <a:rPr lang="en-US" sz="2400" b="1" i="1" dirty="0" smtClean="0">
                <a:solidFill>
                  <a:schemeClr val="accent6">
                    <a:lumMod val="50000"/>
                  </a:schemeClr>
                </a:solidFill>
              </a:rPr>
              <a:t> “rotten rock”</a:t>
            </a:r>
          </a:p>
          <a:p>
            <a:r>
              <a:rPr lang="en-US" sz="2400" b="1" i="1" dirty="0" smtClean="0">
                <a:solidFill>
                  <a:schemeClr val="accent6">
                    <a:lumMod val="50000"/>
                  </a:schemeClr>
                </a:solidFill>
              </a:rPr>
              <a:t>Residuum that has the appearance of rock,</a:t>
            </a:r>
          </a:p>
          <a:p>
            <a:r>
              <a:rPr lang="en-US" sz="2400" b="1" i="1" dirty="0" smtClean="0">
                <a:solidFill>
                  <a:schemeClr val="accent6">
                    <a:lumMod val="50000"/>
                  </a:schemeClr>
                </a:solidFill>
              </a:rPr>
              <a:t>but some properties of soil</a:t>
            </a:r>
            <a:endParaRPr lang="en-US" sz="2400" b="1" i="1" dirty="0">
              <a:solidFill>
                <a:schemeClr val="accent6">
                  <a:lumMod val="50000"/>
                </a:schemeClr>
              </a:solidFill>
            </a:endParaRPr>
          </a:p>
        </p:txBody>
      </p:sp>
    </p:spTree>
    <p:extLst>
      <p:ext uri="{BB962C8B-B14F-4D97-AF65-F5344CB8AC3E}">
        <p14:creationId xmlns:p14="http://schemas.microsoft.com/office/powerpoint/2010/main" val="42204846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mds2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3261"/>
            <a:ext cx="7696200" cy="647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6290937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aton\weathered clast kirtley.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342900"/>
            <a:ext cx="9144000" cy="61706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91452" y="3581400"/>
            <a:ext cx="1611275" cy="646331"/>
          </a:xfrm>
          <a:prstGeom prst="rect">
            <a:avLst/>
          </a:prstGeom>
          <a:noFill/>
        </p:spPr>
        <p:txBody>
          <a:bodyPr wrap="none" rtlCol="0">
            <a:spAutoFit/>
          </a:bodyPr>
          <a:lstStyle/>
          <a:p>
            <a:r>
              <a:rPr lang="en-US" sz="3600" dirty="0" smtClean="0">
                <a:solidFill>
                  <a:srgbClr val="FF0000"/>
                </a:solidFill>
              </a:rPr>
              <a:t>“GRUS”</a:t>
            </a:r>
            <a:endParaRPr lang="en-US" sz="3600" dirty="0">
              <a:solidFill>
                <a:srgbClr val="FF0000"/>
              </a:solidFill>
            </a:endParaRPr>
          </a:p>
        </p:txBody>
      </p:sp>
    </p:spTree>
    <p:extLst>
      <p:ext uri="{BB962C8B-B14F-4D97-AF65-F5344CB8AC3E}">
        <p14:creationId xmlns:p14="http://schemas.microsoft.com/office/powerpoint/2010/main" val="28000762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vbrightwater.files.wordpress.com/2013/11/granite-weather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265920" cy="6949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8270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noAutofit/>
          </a:bodyPr>
          <a:lstStyle/>
          <a:p>
            <a:pPr marL="571500" indent="-571500">
              <a:buAutoNum type="romanUcPeriod"/>
            </a:pPr>
            <a:r>
              <a:rPr lang="en-US" sz="2800" dirty="0" smtClean="0"/>
              <a:t>Parent Material</a:t>
            </a:r>
          </a:p>
          <a:p>
            <a:pPr marL="514350" indent="-514350">
              <a:buAutoNum type="alphaUcPeriod"/>
            </a:pPr>
            <a:r>
              <a:rPr lang="en-US" sz="2800" dirty="0" smtClean="0"/>
              <a:t>Residual Soils</a:t>
            </a:r>
          </a:p>
          <a:p>
            <a:pPr marL="514350" indent="-514350">
              <a:buAutoNum type="arabicPeriod"/>
            </a:pPr>
            <a:r>
              <a:rPr lang="en-US" sz="2800" dirty="0" smtClean="0"/>
              <a:t>Over Igneous Rocks</a:t>
            </a:r>
          </a:p>
          <a:p>
            <a:pPr marL="0" indent="0">
              <a:buNone/>
            </a:pPr>
            <a:r>
              <a:rPr lang="en-US" sz="2800" dirty="0" smtClean="0"/>
              <a:t>Gabbro (Piedmont)</a:t>
            </a:r>
          </a:p>
          <a:p>
            <a:pPr marL="0" indent="0">
              <a:buNone/>
            </a:pPr>
            <a:r>
              <a:rPr lang="en-US" sz="2800" dirty="0"/>
              <a:t>	</a:t>
            </a:r>
            <a:r>
              <a:rPr lang="en-US" sz="2800" dirty="0" smtClean="0"/>
              <a:t>Heavy Clay Soils</a:t>
            </a:r>
          </a:p>
          <a:p>
            <a:pPr marL="0" indent="0">
              <a:buNone/>
            </a:pPr>
            <a:r>
              <a:rPr lang="en-US" sz="2800" dirty="0"/>
              <a:t>	</a:t>
            </a:r>
            <a:r>
              <a:rPr lang="en-US" sz="2800" dirty="0" smtClean="0"/>
              <a:t>Shallow Profiles</a:t>
            </a:r>
          </a:p>
        </p:txBody>
      </p:sp>
    </p:spTree>
    <p:extLst>
      <p:ext uri="{BB962C8B-B14F-4D97-AF65-F5344CB8AC3E}">
        <p14:creationId xmlns:p14="http://schemas.microsoft.com/office/powerpoint/2010/main" val="11676852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geobop.org/imagesGW/Pre/Maps/Geological/va.gif"/>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914400" y="379412"/>
            <a:ext cx="7875587" cy="510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6754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www.tarleton.edu/Departments/range/Mills%2009/098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166" y="244475"/>
            <a:ext cx="8748434" cy="585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2764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2442" y="609600"/>
            <a:ext cx="3137672" cy="452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descr="http://www.2-999-999.ru/files/file/event/Dokuchae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609600"/>
            <a:ext cx="36195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1166812" y="5346700"/>
            <a:ext cx="2262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err="1"/>
              <a:t>Vasily</a:t>
            </a:r>
            <a:r>
              <a:rPr lang="en-US" dirty="0"/>
              <a:t> V. </a:t>
            </a:r>
            <a:r>
              <a:rPr lang="en-US" dirty="0" err="1"/>
              <a:t>Dokuchaev</a:t>
            </a:r>
            <a:endParaRPr lang="en-US" dirty="0"/>
          </a:p>
        </p:txBody>
      </p:sp>
      <p:sp>
        <p:nvSpPr>
          <p:cNvPr id="7" name="TextBox 5"/>
          <p:cNvSpPr txBox="1">
            <a:spLocks noChangeArrowheads="1"/>
          </p:cNvSpPr>
          <p:nvPr/>
        </p:nvSpPr>
        <p:spPr bwMode="auto">
          <a:xfrm>
            <a:off x="6064250" y="5345113"/>
            <a:ext cx="1403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Hans Jenny</a:t>
            </a:r>
          </a:p>
        </p:txBody>
      </p:sp>
    </p:spTree>
    <p:extLst>
      <p:ext uri="{BB962C8B-B14F-4D97-AF65-F5344CB8AC3E}">
        <p14:creationId xmlns:p14="http://schemas.microsoft.com/office/powerpoint/2010/main" val="38546286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cals.uidaho.edu/soilorders/i/Vert_06b.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86200" y="0"/>
            <a:ext cx="5143130" cy="338328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eusoils.jrc.ec.europa.eu/projects/soil_atlas/images/1-39%2033_img_7.jpg">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52900" y="3114675"/>
            <a:ext cx="4991100" cy="37433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tankonyvtar.hu/hu/tartalom/tamop425/0032_talajtan/images/4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32533" cy="6949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4658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albumwar2.com/wp-content/uploads/2013/03/396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2"/>
            <a:ext cx="9144000" cy="5858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6002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828800"/>
            <a:ext cx="8229600" cy="4525963"/>
          </a:xfrm>
        </p:spPr>
        <p:txBody>
          <a:bodyPr>
            <a:normAutofit fontScale="77500" lnSpcReduction="20000"/>
          </a:bodyPr>
          <a:lstStyle/>
          <a:p>
            <a:pPr marL="571500" indent="-571500">
              <a:buAutoNum type="romanUcPeriod"/>
            </a:pPr>
            <a:r>
              <a:rPr lang="en-US" dirty="0" smtClean="0"/>
              <a:t>Parent Material</a:t>
            </a:r>
          </a:p>
          <a:p>
            <a:pPr marL="514350" indent="-514350">
              <a:buAutoNum type="alphaUcPeriod"/>
            </a:pPr>
            <a:r>
              <a:rPr lang="en-US" dirty="0" smtClean="0"/>
              <a:t>Residual Soils</a:t>
            </a:r>
          </a:p>
          <a:p>
            <a:pPr marL="514350" indent="-514350">
              <a:buAutoNum type="arabicPeriod"/>
            </a:pPr>
            <a:r>
              <a:rPr lang="en-US" dirty="0" smtClean="0"/>
              <a:t>Over Igneous Rocks</a:t>
            </a:r>
          </a:p>
          <a:p>
            <a:pPr marL="0" indent="0">
              <a:buNone/>
            </a:pPr>
            <a:r>
              <a:rPr lang="en-US" dirty="0" smtClean="0"/>
              <a:t>Granite (Piedmont and Blue Ridge)</a:t>
            </a:r>
          </a:p>
          <a:p>
            <a:pPr marL="0" indent="0">
              <a:buNone/>
            </a:pPr>
            <a:r>
              <a:rPr lang="en-US" dirty="0" smtClean="0"/>
              <a:t>	Sandy A Horizon</a:t>
            </a:r>
          </a:p>
          <a:p>
            <a:pPr marL="0" indent="0">
              <a:buNone/>
            </a:pPr>
            <a:r>
              <a:rPr lang="en-US" dirty="0" smtClean="0"/>
              <a:t>	</a:t>
            </a:r>
            <a:r>
              <a:rPr lang="en-US" dirty="0" err="1" smtClean="0"/>
              <a:t>Saprolite</a:t>
            </a:r>
            <a:endParaRPr lang="en-US" dirty="0" smtClean="0"/>
          </a:p>
          <a:p>
            <a:pPr marL="0" indent="0">
              <a:buNone/>
            </a:pPr>
            <a:r>
              <a:rPr lang="en-US" dirty="0" smtClean="0"/>
              <a:t>Gabbro (Piedmont)</a:t>
            </a:r>
          </a:p>
          <a:p>
            <a:pPr marL="0" indent="0">
              <a:buNone/>
            </a:pPr>
            <a:r>
              <a:rPr lang="en-US" dirty="0"/>
              <a:t>	</a:t>
            </a:r>
            <a:r>
              <a:rPr lang="en-US" dirty="0" smtClean="0"/>
              <a:t>Heavy Clay Soils</a:t>
            </a:r>
          </a:p>
          <a:p>
            <a:pPr marL="0" indent="0">
              <a:buNone/>
            </a:pPr>
            <a:r>
              <a:rPr lang="en-US" dirty="0"/>
              <a:t>	</a:t>
            </a:r>
            <a:r>
              <a:rPr lang="en-US" dirty="0" smtClean="0"/>
              <a:t>Shallow Profiles</a:t>
            </a:r>
          </a:p>
          <a:p>
            <a:pPr marL="0" indent="0">
              <a:buNone/>
            </a:pPr>
            <a:r>
              <a:rPr lang="en-US" dirty="0" err="1" smtClean="0"/>
              <a:t>Diabase</a:t>
            </a:r>
            <a:r>
              <a:rPr lang="en-US" dirty="0" smtClean="0"/>
              <a:t> (primarily in Mesozoic Basins)</a:t>
            </a:r>
          </a:p>
          <a:p>
            <a:pPr marL="0" indent="0">
              <a:buNone/>
            </a:pPr>
            <a:r>
              <a:rPr lang="en-US" dirty="0"/>
              <a:t>	</a:t>
            </a:r>
            <a:r>
              <a:rPr lang="en-US" dirty="0" smtClean="0"/>
              <a:t>Soils similar to </a:t>
            </a:r>
            <a:r>
              <a:rPr lang="en-US" dirty="0" err="1" smtClean="0"/>
              <a:t>Gabbros</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998377"/>
            <a:ext cx="3048000" cy="2286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6163"/>
            <a:ext cx="3048000" cy="20345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4332536"/>
            <a:ext cx="2514600" cy="247618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97"/>
            <a:ext cx="2353159" cy="17648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3159" y="-36163"/>
            <a:ext cx="2395780" cy="1796835"/>
          </a:xfrm>
          <a:prstGeom prst="rect">
            <a:avLst/>
          </a:prstGeom>
        </p:spPr>
      </p:pic>
      <p:sp>
        <p:nvSpPr>
          <p:cNvPr id="8" name="TextBox 7"/>
          <p:cNvSpPr txBox="1"/>
          <p:nvPr/>
        </p:nvSpPr>
        <p:spPr>
          <a:xfrm>
            <a:off x="6477000" y="152400"/>
            <a:ext cx="1371600" cy="461665"/>
          </a:xfrm>
          <a:prstGeom prst="rect">
            <a:avLst/>
          </a:prstGeom>
          <a:noFill/>
        </p:spPr>
        <p:txBody>
          <a:bodyPr wrap="square" rtlCol="0">
            <a:spAutoFit/>
          </a:bodyPr>
          <a:lstStyle/>
          <a:p>
            <a:r>
              <a:rPr lang="en-US" sz="2400" dirty="0" smtClean="0">
                <a:solidFill>
                  <a:schemeClr val="bg1"/>
                </a:solidFill>
              </a:rPr>
              <a:t>Gabbro</a:t>
            </a:r>
            <a:endParaRPr lang="en-GB" sz="2400" dirty="0">
              <a:solidFill>
                <a:schemeClr val="bg1"/>
              </a:solidFill>
            </a:endParaRPr>
          </a:p>
        </p:txBody>
      </p:sp>
      <p:sp>
        <p:nvSpPr>
          <p:cNvPr id="10" name="TextBox 9"/>
          <p:cNvSpPr txBox="1"/>
          <p:nvPr/>
        </p:nvSpPr>
        <p:spPr>
          <a:xfrm>
            <a:off x="6214820" y="1966694"/>
            <a:ext cx="1371600" cy="461665"/>
          </a:xfrm>
          <a:prstGeom prst="rect">
            <a:avLst/>
          </a:prstGeom>
          <a:noFill/>
        </p:spPr>
        <p:txBody>
          <a:bodyPr wrap="square" rtlCol="0">
            <a:spAutoFit/>
          </a:bodyPr>
          <a:lstStyle/>
          <a:p>
            <a:r>
              <a:rPr lang="en-US" sz="2400" dirty="0" smtClean="0">
                <a:solidFill>
                  <a:schemeClr val="bg1"/>
                </a:solidFill>
              </a:rPr>
              <a:t>Diabase</a:t>
            </a:r>
            <a:endParaRPr lang="en-GB" sz="2400" dirty="0">
              <a:solidFill>
                <a:schemeClr val="bg1"/>
              </a:solidFill>
            </a:endParaRPr>
          </a:p>
        </p:txBody>
      </p:sp>
      <p:sp>
        <p:nvSpPr>
          <p:cNvPr id="11" name="TextBox 10"/>
          <p:cNvSpPr txBox="1"/>
          <p:nvPr/>
        </p:nvSpPr>
        <p:spPr>
          <a:xfrm>
            <a:off x="7162800" y="4627072"/>
            <a:ext cx="1371600" cy="461665"/>
          </a:xfrm>
          <a:prstGeom prst="rect">
            <a:avLst/>
          </a:prstGeom>
          <a:noFill/>
        </p:spPr>
        <p:txBody>
          <a:bodyPr wrap="square" rtlCol="0">
            <a:spAutoFit/>
          </a:bodyPr>
          <a:lstStyle/>
          <a:p>
            <a:r>
              <a:rPr lang="en-US" sz="2400" dirty="0" smtClean="0">
                <a:solidFill>
                  <a:schemeClr val="bg1"/>
                </a:solidFill>
              </a:rPr>
              <a:t>Basalt</a:t>
            </a:r>
            <a:endParaRPr lang="en-GB" sz="2400" dirty="0">
              <a:solidFill>
                <a:schemeClr val="bg1"/>
              </a:solidFill>
            </a:endParaRPr>
          </a:p>
        </p:txBody>
      </p:sp>
    </p:spTree>
    <p:extLst>
      <p:ext uri="{BB962C8B-B14F-4D97-AF65-F5344CB8AC3E}">
        <p14:creationId xmlns:p14="http://schemas.microsoft.com/office/powerpoint/2010/main" val="27072299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normAutofit/>
          </a:bodyPr>
          <a:lstStyle/>
          <a:p>
            <a:pPr marL="571500" indent="-571500">
              <a:buAutoNum type="romanUcPeriod"/>
            </a:pPr>
            <a:r>
              <a:rPr lang="en-US" dirty="0" smtClean="0"/>
              <a:t>Parent Material</a:t>
            </a:r>
          </a:p>
          <a:p>
            <a:pPr marL="514350" indent="-514350">
              <a:buAutoNum type="alphaUcPeriod"/>
            </a:pPr>
            <a:r>
              <a:rPr lang="en-US" dirty="0" smtClean="0"/>
              <a:t>Residual Soils</a:t>
            </a:r>
          </a:p>
          <a:p>
            <a:pPr marL="0" indent="0">
              <a:buNone/>
            </a:pPr>
            <a:r>
              <a:rPr lang="en-US" dirty="0" smtClean="0"/>
              <a:t>2.  Over Sedimentary Rocks</a:t>
            </a:r>
          </a:p>
          <a:p>
            <a:pPr marL="0" indent="0">
              <a:buNone/>
            </a:pPr>
            <a:r>
              <a:rPr lang="en-US" dirty="0" smtClean="0"/>
              <a:t>a. Limestone and Dolomite (Valley and Ridge)</a:t>
            </a:r>
          </a:p>
          <a:p>
            <a:pPr marL="0" indent="0">
              <a:buNone/>
            </a:pPr>
            <a:r>
              <a:rPr lang="en-US" dirty="0"/>
              <a:t>	</a:t>
            </a:r>
            <a:r>
              <a:rPr lang="en-US" dirty="0" smtClean="0"/>
              <a:t>Deep, well drained</a:t>
            </a:r>
          </a:p>
          <a:p>
            <a:pPr marL="0" indent="0">
              <a:buNone/>
            </a:pPr>
            <a:r>
              <a:rPr lang="en-US" dirty="0"/>
              <a:t>	</a:t>
            </a:r>
            <a:r>
              <a:rPr lang="en-US" dirty="0" smtClean="0"/>
              <a:t>Clay-rich, Productive</a:t>
            </a:r>
          </a:p>
          <a:p>
            <a:pPr marL="0" indent="0">
              <a:buNone/>
            </a:pP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87125"/>
            <a:ext cx="3556000" cy="2667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4199652"/>
            <a:ext cx="5435600" cy="2658348"/>
          </a:xfrm>
          <a:prstGeom prst="rect">
            <a:avLst/>
          </a:prstGeom>
        </p:spPr>
      </p:pic>
    </p:spTree>
    <p:extLst>
      <p:ext uri="{BB962C8B-B14F-4D97-AF65-F5344CB8AC3E}">
        <p14:creationId xmlns:p14="http://schemas.microsoft.com/office/powerpoint/2010/main" val="37133801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geobop.org/imagesGW/Pre/Maps/Geological/va.gif"/>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914400" y="379412"/>
            <a:ext cx="7875587" cy="510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6754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724"/>
            <a:ext cx="9199192" cy="630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08059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atonls\AppData\Local\Microsoft\Windows\Temporary Internet Files\Content.IE5\S7OL3JN2\phot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8739" y="1143000"/>
            <a:ext cx="9275721" cy="4602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7425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geobop.org/imagesGW/Pre/Maps/Geological/va.gif"/>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914400" y="379412"/>
            <a:ext cx="7875587" cy="510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2689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normAutofit/>
          </a:bodyPr>
          <a:lstStyle/>
          <a:p>
            <a:pPr marL="571500" indent="-571500">
              <a:buAutoNum type="romanUcPeriod"/>
            </a:pPr>
            <a:r>
              <a:rPr lang="en-US" dirty="0" smtClean="0"/>
              <a:t>Parent Material</a:t>
            </a:r>
          </a:p>
          <a:p>
            <a:pPr marL="514350" indent="-514350">
              <a:buAutoNum type="alphaUcPeriod"/>
            </a:pPr>
            <a:r>
              <a:rPr lang="en-US" dirty="0" smtClean="0"/>
              <a:t>Residual Soils</a:t>
            </a:r>
          </a:p>
          <a:p>
            <a:pPr marL="0" indent="0">
              <a:buNone/>
            </a:pPr>
            <a:r>
              <a:rPr lang="en-US" dirty="0" smtClean="0"/>
              <a:t>2.  Over Sedimentary Rocks</a:t>
            </a:r>
          </a:p>
          <a:p>
            <a:pPr marL="0" indent="0">
              <a:buNone/>
            </a:pPr>
            <a:r>
              <a:rPr lang="en-US" dirty="0" smtClean="0"/>
              <a:t>b. Shale (Valley and Ridge, Appalachian Plateau)</a:t>
            </a:r>
          </a:p>
          <a:p>
            <a:pPr marL="0" indent="0">
              <a:buNone/>
            </a:pPr>
            <a:r>
              <a:rPr lang="en-US" dirty="0"/>
              <a:t>	</a:t>
            </a:r>
            <a:r>
              <a:rPr lang="en-US" dirty="0" smtClean="0"/>
              <a:t>Shallow, Immature</a:t>
            </a:r>
          </a:p>
          <a:p>
            <a:pPr marL="0" indent="0">
              <a:buNone/>
            </a:pPr>
            <a:r>
              <a:rPr lang="en-US" dirty="0"/>
              <a:t>	</a:t>
            </a:r>
            <a:r>
              <a:rPr lang="en-US" dirty="0" smtClean="0"/>
              <a:t>Low Nutrients</a:t>
            </a:r>
          </a:p>
          <a:p>
            <a:pPr marL="0" indent="0">
              <a:buNone/>
            </a:pP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4112378"/>
            <a:ext cx="3619500" cy="2714625"/>
          </a:xfrm>
          <a:prstGeom prst="rect">
            <a:avLst/>
          </a:prstGeom>
        </p:spPr>
      </p:pic>
    </p:spTree>
    <p:extLst>
      <p:ext uri="{BB962C8B-B14F-4D97-AF65-F5344CB8AC3E}">
        <p14:creationId xmlns:p14="http://schemas.microsoft.com/office/powerpoint/2010/main" val="3637928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geobop.org/imagesGW/Pre/Maps/Geological/va.gif"/>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914400" y="379412"/>
            <a:ext cx="7875587" cy="510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2689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2442" y="609600"/>
            <a:ext cx="3137672" cy="452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5"/>
          <p:cNvSpPr txBox="1">
            <a:spLocks noChangeArrowheads="1"/>
          </p:cNvSpPr>
          <p:nvPr/>
        </p:nvSpPr>
        <p:spPr bwMode="auto">
          <a:xfrm>
            <a:off x="6064250" y="5345113"/>
            <a:ext cx="1403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Hans Jenny</a:t>
            </a:r>
          </a:p>
        </p:txBody>
      </p:sp>
      <p:sp>
        <p:nvSpPr>
          <p:cNvPr id="2" name="Rectangle 1"/>
          <p:cNvSpPr/>
          <p:nvPr/>
        </p:nvSpPr>
        <p:spPr>
          <a:xfrm>
            <a:off x="811244" y="1375821"/>
            <a:ext cx="4572000" cy="2031325"/>
          </a:xfrm>
          <a:prstGeom prst="rect">
            <a:avLst/>
          </a:prstGeom>
        </p:spPr>
        <p:txBody>
          <a:bodyPr>
            <a:spAutoFit/>
          </a:bodyPr>
          <a:lstStyle/>
          <a:p>
            <a:r>
              <a:rPr lang="en-US" dirty="0" smtClean="0"/>
              <a:t>S = f(cl, o, r, p, t, ….)</a:t>
            </a:r>
          </a:p>
          <a:p>
            <a:r>
              <a:rPr lang="en-US" dirty="0" smtClean="0"/>
              <a:t>S = soil</a:t>
            </a:r>
          </a:p>
          <a:p>
            <a:r>
              <a:rPr lang="en-US" dirty="0" smtClean="0"/>
              <a:t>cl =  (sometimes c) climate</a:t>
            </a:r>
          </a:p>
          <a:p>
            <a:r>
              <a:rPr lang="en-US" dirty="0" smtClean="0"/>
              <a:t>o = organic  activity</a:t>
            </a:r>
          </a:p>
          <a:p>
            <a:r>
              <a:rPr lang="en-US" dirty="0" smtClean="0"/>
              <a:t>r =  relief</a:t>
            </a:r>
          </a:p>
          <a:p>
            <a:r>
              <a:rPr lang="en-US" dirty="0" smtClean="0"/>
              <a:t>P = </a:t>
            </a:r>
            <a:r>
              <a:rPr lang="en-US" dirty="0"/>
              <a:t>p</a:t>
            </a:r>
            <a:r>
              <a:rPr lang="en-US" dirty="0" smtClean="0"/>
              <a:t>arent  material</a:t>
            </a:r>
          </a:p>
          <a:p>
            <a:r>
              <a:rPr lang="en-US" dirty="0" smtClean="0"/>
              <a:t>t = time</a:t>
            </a:r>
            <a:endParaRPr lang="en-US" dirty="0"/>
          </a:p>
        </p:txBody>
      </p:sp>
    </p:spTree>
    <p:extLst>
      <p:ext uri="{BB962C8B-B14F-4D97-AF65-F5344CB8AC3E}">
        <p14:creationId xmlns:p14="http://schemas.microsoft.com/office/powerpoint/2010/main" val="27541940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724"/>
            <a:ext cx="9199192" cy="630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12875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clic.cses.vt.edu/soils/SoilTax_Field_Trips/Regional%20field%20trip%202001/M1%20shale%20so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514157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clic.cses.vt.edu/soils/SoilTax_Field_Trips/Regional%20field%20trip%202001/m11%20soi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1900" y="3853076"/>
            <a:ext cx="4102100" cy="307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871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normAutofit/>
          </a:bodyPr>
          <a:lstStyle/>
          <a:p>
            <a:pPr marL="571500" indent="-571500">
              <a:buAutoNum type="romanUcPeriod"/>
            </a:pPr>
            <a:r>
              <a:rPr lang="en-US" dirty="0" smtClean="0"/>
              <a:t>Parent Material</a:t>
            </a:r>
          </a:p>
          <a:p>
            <a:pPr marL="514350" indent="-514350">
              <a:buAutoNum type="alphaUcPeriod"/>
            </a:pPr>
            <a:r>
              <a:rPr lang="en-US" dirty="0" smtClean="0"/>
              <a:t>Residual Soils</a:t>
            </a:r>
          </a:p>
          <a:p>
            <a:pPr marL="0" indent="0">
              <a:buNone/>
            </a:pPr>
            <a:r>
              <a:rPr lang="en-US" dirty="0" smtClean="0"/>
              <a:t>2.  Over Sedimentary Rocks</a:t>
            </a:r>
          </a:p>
          <a:p>
            <a:pPr marL="0" indent="0">
              <a:buNone/>
            </a:pPr>
            <a:r>
              <a:rPr lang="en-US" dirty="0" smtClean="0"/>
              <a:t>c. Sandstone (Valley and Ridge, Plateau, and Mesozoic Basins)</a:t>
            </a:r>
          </a:p>
          <a:p>
            <a:pPr marL="0" indent="0">
              <a:buNone/>
            </a:pPr>
            <a:r>
              <a:rPr lang="en-US" dirty="0"/>
              <a:t>	</a:t>
            </a:r>
            <a:r>
              <a:rPr lang="en-US" dirty="0" smtClean="0"/>
              <a:t>Ridge Makers, shallow profiles</a:t>
            </a:r>
          </a:p>
          <a:p>
            <a:pPr marL="0" indent="0">
              <a:buNone/>
            </a:pPr>
            <a:r>
              <a:rPr lang="en-US" dirty="0"/>
              <a:t>	</a:t>
            </a:r>
            <a:r>
              <a:rPr lang="en-US" dirty="0" smtClean="0"/>
              <a:t>Coarse, sandy textures, excessively drained</a:t>
            </a:r>
          </a:p>
          <a:p>
            <a:pPr marL="0" indent="0">
              <a:buNone/>
            </a:pP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800" y="23247"/>
            <a:ext cx="2362200" cy="229330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47158"/>
            <a:ext cx="2895600" cy="1931365"/>
          </a:xfrm>
          <a:prstGeom prst="rect">
            <a:avLst/>
          </a:prstGeom>
        </p:spPr>
      </p:pic>
    </p:spTree>
    <p:extLst>
      <p:ext uri="{BB962C8B-B14F-4D97-AF65-F5344CB8AC3E}">
        <p14:creationId xmlns:p14="http://schemas.microsoft.com/office/powerpoint/2010/main" val="6069448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nrcs.usda.gov/Internet/FSE_MEDIA/nrcs142p2_0475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 y="47556"/>
            <a:ext cx="4505100" cy="681044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swac.umn.edu/classes/soil2125/img/4psen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0"/>
            <a:ext cx="4560934" cy="6810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0335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geobop.org/imagesGW/Pre/Maps/Geological/va.gif"/>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914400" y="379412"/>
            <a:ext cx="7875587" cy="510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2601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normAutofit/>
          </a:bodyPr>
          <a:lstStyle/>
          <a:p>
            <a:pPr marL="571500" indent="-571500">
              <a:buAutoNum type="romanUcPeriod"/>
            </a:pPr>
            <a:r>
              <a:rPr lang="en-US" dirty="0" smtClean="0"/>
              <a:t>Parent Material</a:t>
            </a:r>
          </a:p>
          <a:p>
            <a:pPr marL="514350" indent="-514350">
              <a:buAutoNum type="alphaUcPeriod"/>
            </a:pPr>
            <a:r>
              <a:rPr lang="en-US" dirty="0" smtClean="0"/>
              <a:t>Residual Soils</a:t>
            </a:r>
          </a:p>
          <a:p>
            <a:pPr marL="514350" indent="-514350">
              <a:buAutoNum type="arabicPeriod" startAt="3"/>
            </a:pPr>
            <a:r>
              <a:rPr lang="en-US" dirty="0" smtClean="0"/>
              <a:t>From Coastal Plain Sediments</a:t>
            </a:r>
          </a:p>
          <a:p>
            <a:pPr marL="0" indent="0">
              <a:buNone/>
            </a:pPr>
            <a:r>
              <a:rPr lang="en-US" dirty="0"/>
              <a:t>	</a:t>
            </a:r>
            <a:r>
              <a:rPr lang="en-US" dirty="0" smtClean="0"/>
              <a:t>Wide range of ages</a:t>
            </a:r>
          </a:p>
          <a:p>
            <a:pPr marL="0" indent="0">
              <a:buNone/>
            </a:pPr>
            <a:r>
              <a:rPr lang="en-US" dirty="0"/>
              <a:t>	</a:t>
            </a:r>
            <a:r>
              <a:rPr lang="en-US" dirty="0" smtClean="0"/>
              <a:t>Mostly sandy and friable</a:t>
            </a:r>
            <a:endParaRPr lang="en-US" dirty="0"/>
          </a:p>
        </p:txBody>
      </p:sp>
    </p:spTree>
    <p:extLst>
      <p:ext uri="{BB962C8B-B14F-4D97-AF65-F5344CB8AC3E}">
        <p14:creationId xmlns:p14="http://schemas.microsoft.com/office/powerpoint/2010/main" val="42535700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geobop.org/imagesGW/Pre/Maps/Geological/va.gif"/>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914400" y="379412"/>
            <a:ext cx="7875587" cy="510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2601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lstStyle/>
          <a:p>
            <a:pPr marL="571500" indent="-571500">
              <a:buAutoNum type="romanUcPeriod"/>
            </a:pPr>
            <a:r>
              <a:rPr lang="en-US" dirty="0" smtClean="0"/>
              <a:t>Parent Material</a:t>
            </a:r>
          </a:p>
          <a:p>
            <a:pPr marL="0" indent="0">
              <a:buNone/>
            </a:pPr>
            <a:r>
              <a:rPr lang="en-US" dirty="0"/>
              <a:t>B</a:t>
            </a:r>
            <a:r>
              <a:rPr lang="en-US" dirty="0" smtClean="0"/>
              <a:t>. Transported Soils</a:t>
            </a:r>
            <a:endParaRPr lang="en-US" dirty="0"/>
          </a:p>
        </p:txBody>
      </p:sp>
      <p:sp>
        <p:nvSpPr>
          <p:cNvPr id="6" name="TextBox 5"/>
          <p:cNvSpPr txBox="1"/>
          <p:nvPr/>
        </p:nvSpPr>
        <p:spPr>
          <a:xfrm>
            <a:off x="6248400" y="4933890"/>
            <a:ext cx="381000" cy="400110"/>
          </a:xfrm>
          <a:prstGeom prst="rect">
            <a:avLst/>
          </a:prstGeom>
          <a:noFill/>
        </p:spPr>
        <p:txBody>
          <a:bodyPr wrap="square" rtlCol="0">
            <a:spAutoFit/>
          </a:bodyPr>
          <a:lstStyle/>
          <a:p>
            <a:r>
              <a:rPr lang="en-US" sz="2000" b="1" dirty="0" smtClean="0"/>
              <a:t>R</a:t>
            </a:r>
            <a:endParaRPr lang="en-US" sz="2000" b="1" dirty="0"/>
          </a:p>
        </p:txBody>
      </p:sp>
      <p:pic>
        <p:nvPicPr>
          <p:cNvPr id="8194" name="Picture 2" descr="http://pbisotopes.ess.sunysb.edu/classes/geo101-notes-07/images/water-transport.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266" r="1434" b="6719"/>
          <a:stretch/>
        </p:blipFill>
        <p:spPr bwMode="auto">
          <a:xfrm>
            <a:off x="-12628" y="2255520"/>
            <a:ext cx="9004228" cy="4297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397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lstStyle/>
          <a:p>
            <a:pPr marL="571500" indent="-571500">
              <a:buAutoNum type="romanUcPeriod"/>
            </a:pPr>
            <a:r>
              <a:rPr lang="en-US" dirty="0" smtClean="0"/>
              <a:t>Parent Material</a:t>
            </a:r>
          </a:p>
          <a:p>
            <a:pPr marL="0" indent="0">
              <a:buNone/>
            </a:pPr>
            <a:r>
              <a:rPr lang="en-US" dirty="0"/>
              <a:t>B</a:t>
            </a:r>
            <a:r>
              <a:rPr lang="en-US" dirty="0" smtClean="0"/>
              <a:t>. Transported Soils</a:t>
            </a:r>
            <a:endParaRPr lang="en-US" dirty="0"/>
          </a:p>
        </p:txBody>
      </p:sp>
      <p:sp>
        <p:nvSpPr>
          <p:cNvPr id="6" name="TextBox 5"/>
          <p:cNvSpPr txBox="1"/>
          <p:nvPr/>
        </p:nvSpPr>
        <p:spPr>
          <a:xfrm>
            <a:off x="6248400" y="4933890"/>
            <a:ext cx="381000" cy="400110"/>
          </a:xfrm>
          <a:prstGeom prst="rect">
            <a:avLst/>
          </a:prstGeom>
          <a:noFill/>
        </p:spPr>
        <p:txBody>
          <a:bodyPr wrap="square" rtlCol="0">
            <a:spAutoFit/>
          </a:bodyPr>
          <a:lstStyle/>
          <a:p>
            <a:r>
              <a:rPr lang="en-US" sz="2000" b="1" dirty="0" smtClean="0"/>
              <a:t>R</a:t>
            </a:r>
            <a:endParaRPr lang="en-US" sz="2000" b="1" dirty="0"/>
          </a:p>
        </p:txBody>
      </p:sp>
      <p:pic>
        <p:nvPicPr>
          <p:cNvPr id="9220" name="Picture 4" descr="http://www.teara.govt.nz/files/p17103ns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1828800"/>
            <a:ext cx="307657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ig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19371" y="152400"/>
            <a:ext cx="4948429"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4239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609600"/>
            <a:ext cx="8229600" cy="452596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indent="-571500">
              <a:buFont typeface="Arial" pitchFamily="34" charset="0"/>
              <a:buAutoNum type="romanUcPeriod"/>
            </a:pPr>
            <a:r>
              <a:rPr lang="en-US" dirty="0" smtClean="0"/>
              <a:t>Parent Material</a:t>
            </a:r>
          </a:p>
          <a:p>
            <a:pPr marL="0" indent="0">
              <a:buFont typeface="Arial" pitchFamily="34" charset="0"/>
              <a:buNone/>
            </a:pPr>
            <a:r>
              <a:rPr lang="en-US" dirty="0" smtClean="0"/>
              <a:t>B. Transported Soils</a:t>
            </a:r>
          </a:p>
          <a:p>
            <a:pPr marL="514350" indent="-514350">
              <a:buFont typeface="Arial" pitchFamily="34" charset="0"/>
              <a:buAutoNum type="arabicPeriod"/>
            </a:pPr>
            <a:r>
              <a:rPr lang="en-US" dirty="0" smtClean="0"/>
              <a:t>From Alluvium</a:t>
            </a:r>
          </a:p>
          <a:p>
            <a:pPr marL="514350" indent="-514350">
              <a:buAutoNum type="alphaLcPeriod"/>
            </a:pPr>
            <a:r>
              <a:rPr lang="en-US" dirty="0" smtClean="0"/>
              <a:t>Floodplains </a:t>
            </a:r>
          </a:p>
          <a:p>
            <a:r>
              <a:rPr lang="en-US" dirty="0" smtClean="0"/>
              <a:t>young soils, sandy, </a:t>
            </a:r>
          </a:p>
          <a:p>
            <a:pPr marL="0" indent="0">
              <a:buNone/>
            </a:pPr>
            <a:r>
              <a:rPr lang="en-US" dirty="0"/>
              <a:t>	</a:t>
            </a:r>
            <a:r>
              <a:rPr lang="en-US" dirty="0" smtClean="0"/>
              <a:t>friable</a:t>
            </a:r>
          </a:p>
          <a:p>
            <a:r>
              <a:rPr lang="en-US" dirty="0" smtClean="0"/>
              <a:t>moist, productive</a:t>
            </a:r>
          </a:p>
          <a:p>
            <a:r>
              <a:rPr lang="en-US" dirty="0" smtClean="0"/>
              <a:t>Poor horizon develop-</a:t>
            </a:r>
          </a:p>
          <a:p>
            <a:pPr marL="0" indent="0">
              <a:buNone/>
            </a:pPr>
            <a:r>
              <a:rPr lang="en-US" dirty="0"/>
              <a:t>	</a:t>
            </a:r>
            <a:r>
              <a:rPr lang="en-US" dirty="0" err="1" smtClean="0"/>
              <a:t>ment</a:t>
            </a:r>
            <a:endParaRPr lang="en-US" dirty="0" smtClean="0"/>
          </a:p>
          <a:p>
            <a:pPr marL="0" indent="0">
              <a:buNone/>
            </a:pPr>
            <a:endParaRPr lang="en-US" dirty="0"/>
          </a:p>
          <a:p>
            <a:pPr marL="0" indent="0">
              <a:buNone/>
            </a:pPr>
            <a:endParaRPr lang="en-US" dirty="0"/>
          </a:p>
        </p:txBody>
      </p:sp>
      <p:pic>
        <p:nvPicPr>
          <p:cNvPr id="5122" name="Picture 2" descr="http://www.agry.purdue.edu/soils_judging/manual_unprotected/images/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659464"/>
            <a:ext cx="3810000" cy="481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4087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lstStyle/>
          <a:p>
            <a:pPr marL="0" indent="0">
              <a:buNone/>
            </a:pPr>
            <a:r>
              <a:rPr lang="en-US" dirty="0" smtClean="0"/>
              <a:t>I. Parent Material</a:t>
            </a:r>
            <a:endParaRPr lang="en-US" dirty="0"/>
          </a:p>
        </p:txBody>
      </p:sp>
      <p:pic>
        <p:nvPicPr>
          <p:cNvPr id="4"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6416675" cy="398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67416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D:\Eaton\rhodes floodplain.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439738"/>
            <a:ext cx="9144000" cy="5976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3440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609600"/>
            <a:ext cx="8229600" cy="4525963"/>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indent="-571500">
              <a:buFont typeface="Arial" pitchFamily="34" charset="0"/>
              <a:buAutoNum type="romanUcPeriod"/>
            </a:pPr>
            <a:r>
              <a:rPr lang="en-US" dirty="0" smtClean="0"/>
              <a:t>Parent Material</a:t>
            </a:r>
          </a:p>
          <a:p>
            <a:pPr marL="0" indent="0">
              <a:buFont typeface="Arial" pitchFamily="34" charset="0"/>
              <a:buNone/>
            </a:pPr>
            <a:r>
              <a:rPr lang="en-US" dirty="0" smtClean="0"/>
              <a:t>B. Transported Soils</a:t>
            </a:r>
          </a:p>
          <a:p>
            <a:pPr marL="514350" indent="-514350">
              <a:buFont typeface="Arial" pitchFamily="34" charset="0"/>
              <a:buAutoNum type="arabicPeriod"/>
            </a:pPr>
            <a:r>
              <a:rPr lang="en-US" dirty="0" smtClean="0"/>
              <a:t>From Alluvium</a:t>
            </a:r>
          </a:p>
          <a:p>
            <a:pPr marL="514350" indent="-514350">
              <a:buAutoNum type="alphaLcPeriod"/>
            </a:pPr>
            <a:r>
              <a:rPr lang="en-US" dirty="0" smtClean="0"/>
              <a:t>Floodplains </a:t>
            </a:r>
          </a:p>
          <a:p>
            <a:r>
              <a:rPr lang="en-US" dirty="0" smtClean="0"/>
              <a:t>young soils, sandy</a:t>
            </a:r>
          </a:p>
          <a:p>
            <a:r>
              <a:rPr lang="en-US" dirty="0" smtClean="0"/>
              <a:t>moist, productive</a:t>
            </a:r>
          </a:p>
          <a:p>
            <a:pPr marL="0" indent="0">
              <a:buNone/>
            </a:pPr>
            <a:endParaRPr lang="en-US" dirty="0" smtClean="0"/>
          </a:p>
          <a:p>
            <a:pPr marL="514350" indent="-514350">
              <a:buAutoNum type="alphaLcPeriod" startAt="2"/>
            </a:pPr>
            <a:r>
              <a:rPr lang="en-US" dirty="0" smtClean="0"/>
              <a:t>Terraces</a:t>
            </a:r>
          </a:p>
          <a:p>
            <a:r>
              <a:rPr lang="en-US" dirty="0" smtClean="0"/>
              <a:t>Varying ages and development</a:t>
            </a:r>
          </a:p>
          <a:p>
            <a:r>
              <a:rPr lang="en-US" dirty="0" smtClean="0"/>
              <a:t>Friable, productive</a:t>
            </a:r>
            <a:endParaRPr lang="en-US" dirty="0"/>
          </a:p>
          <a:p>
            <a:pPr marL="0" indent="0">
              <a:buNone/>
            </a:pPr>
            <a:endParaRPr lang="en-US" dirty="0"/>
          </a:p>
        </p:txBody>
      </p:sp>
      <p:pic>
        <p:nvPicPr>
          <p:cNvPr id="6146" name="Picture 2" descr="http://behance.vo.llnwd.net/profiles6/260884/projects/1654680/3c8dacbed26ca9897a0b8039391b416c.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790831" y="106680"/>
            <a:ext cx="3124569" cy="6217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3550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9829" y="0"/>
            <a:ext cx="8229600"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indent="-571500">
              <a:buFont typeface="Arial" pitchFamily="34" charset="0"/>
              <a:buAutoNum type="romanUcPeriod"/>
            </a:pPr>
            <a:r>
              <a:rPr lang="en-US" dirty="0" smtClean="0"/>
              <a:t>Parent Material</a:t>
            </a:r>
          </a:p>
          <a:p>
            <a:pPr marL="0" indent="0">
              <a:buFont typeface="Arial" pitchFamily="34" charset="0"/>
              <a:buNone/>
            </a:pPr>
            <a:r>
              <a:rPr lang="en-US" dirty="0" smtClean="0"/>
              <a:t>B. Transported Soils</a:t>
            </a:r>
          </a:p>
          <a:p>
            <a:pPr marL="0" indent="0">
              <a:buNone/>
            </a:pPr>
            <a:r>
              <a:rPr lang="en-US" dirty="0" smtClean="0"/>
              <a:t>2. From Colluvium</a:t>
            </a:r>
          </a:p>
          <a:p>
            <a:pPr marL="514350" indent="-514350">
              <a:buAutoNum type="alphaLcPeriod"/>
            </a:pPr>
            <a:r>
              <a:rPr lang="en-US" dirty="0" smtClean="0"/>
              <a:t>Base of steep slopes </a:t>
            </a:r>
          </a:p>
          <a:p>
            <a:r>
              <a:rPr lang="en-US" dirty="0" smtClean="0"/>
              <a:t>Thick, moist</a:t>
            </a:r>
          </a:p>
          <a:p>
            <a:r>
              <a:rPr lang="en-US" dirty="0" smtClean="0"/>
              <a:t>Weak profile </a:t>
            </a:r>
          </a:p>
          <a:p>
            <a:pPr marL="0" indent="0">
              <a:buNone/>
            </a:pPr>
            <a:r>
              <a:rPr lang="en-US" dirty="0"/>
              <a:t> </a:t>
            </a:r>
            <a:r>
              <a:rPr lang="en-US" dirty="0" smtClean="0"/>
              <a:t>      development</a:t>
            </a:r>
          </a:p>
          <a:p>
            <a:r>
              <a:rPr lang="en-US" dirty="0" smtClean="0"/>
              <a:t>Productive</a:t>
            </a:r>
          </a:p>
          <a:p>
            <a:pPr marL="0" indent="0">
              <a:buNone/>
            </a:pPr>
            <a:endParaRPr lang="en-US" dirty="0"/>
          </a:p>
          <a:p>
            <a:pPr marL="0" indent="0">
              <a:buNone/>
            </a:pPr>
            <a:endParaRPr lang="en-US" dirty="0"/>
          </a:p>
        </p:txBody>
      </p:sp>
      <p:sp>
        <p:nvSpPr>
          <p:cNvPr id="2" name="Right Triangle 1"/>
          <p:cNvSpPr/>
          <p:nvPr/>
        </p:nvSpPr>
        <p:spPr>
          <a:xfrm>
            <a:off x="381000" y="4971175"/>
            <a:ext cx="1524000" cy="1219200"/>
          </a:xfrm>
          <a:prstGeom prst="r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stCxn id="2" idx="4"/>
          </p:cNvCxnSpPr>
          <p:nvPr/>
        </p:nvCxnSpPr>
        <p:spPr>
          <a:xfrm>
            <a:off x="1905000" y="6190375"/>
            <a:ext cx="1524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2" idx="5"/>
          </p:cNvCxnSpPr>
          <p:nvPr/>
        </p:nvCxnSpPr>
        <p:spPr>
          <a:xfrm>
            <a:off x="1143000" y="5580775"/>
            <a:ext cx="1371600" cy="60960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572" y="3487025"/>
            <a:ext cx="4495800" cy="3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5572" y="-1"/>
            <a:ext cx="4498428" cy="337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1095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ubs.usgs.gov/of/2001/ofr-01-0144/Venezuela/image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4800600" cy="360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s.agr.gc.ca/cansis/taxa/cssc3/fig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100" y="2590800"/>
            <a:ext cx="4191000" cy="45910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eb.unbc.ca/~sanborn/Photo_Galleries/Yukon/Klondike_colluvium_0081.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956" y="3550920"/>
            <a:ext cx="5088444" cy="338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2663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6096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indent="-571500">
              <a:buFont typeface="Arial" pitchFamily="34" charset="0"/>
              <a:buAutoNum type="romanUcPeriod"/>
            </a:pPr>
            <a:r>
              <a:rPr lang="en-US" dirty="0" smtClean="0"/>
              <a:t>Parent Material</a:t>
            </a:r>
          </a:p>
          <a:p>
            <a:pPr marL="0" indent="0">
              <a:buFont typeface="Arial" pitchFamily="34" charset="0"/>
              <a:buNone/>
            </a:pPr>
            <a:r>
              <a:rPr lang="en-US" dirty="0" smtClean="0"/>
              <a:t>B. Transported Soils</a:t>
            </a:r>
          </a:p>
          <a:p>
            <a:pPr marL="0" indent="0">
              <a:buNone/>
            </a:pPr>
            <a:r>
              <a:rPr lang="en-US" dirty="0" smtClean="0"/>
              <a:t>2. From Colluvium</a:t>
            </a:r>
          </a:p>
          <a:p>
            <a:pPr marL="0" indent="0">
              <a:buNone/>
            </a:pPr>
            <a:r>
              <a:rPr lang="en-US" dirty="0" smtClean="0"/>
              <a:t>b. Debris/Alluvial Fans </a:t>
            </a:r>
          </a:p>
          <a:p>
            <a:r>
              <a:rPr lang="en-US" dirty="0" smtClean="0"/>
              <a:t>Thick, moist</a:t>
            </a:r>
          </a:p>
          <a:p>
            <a:r>
              <a:rPr lang="en-US" dirty="0" smtClean="0"/>
              <a:t>Weak profile development</a:t>
            </a:r>
          </a:p>
          <a:p>
            <a:r>
              <a:rPr lang="en-US" dirty="0" smtClean="0"/>
              <a:t>Productive (frequently site of orchards)</a:t>
            </a:r>
          </a:p>
          <a:p>
            <a:pPr marL="0" indent="0">
              <a:buNone/>
            </a:pPr>
            <a:endParaRPr lang="en-US" dirty="0"/>
          </a:p>
          <a:p>
            <a:pPr marL="0" indent="0">
              <a:buNone/>
            </a:pPr>
            <a:endParaRPr lang="en-US" dirty="0"/>
          </a:p>
        </p:txBody>
      </p:sp>
      <p:pic>
        <p:nvPicPr>
          <p:cNvPr id="7170" name="Picture 2" descr="http://pubs.usgs.gov/of/2001/ofr-01-0144/Venezuela/image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7620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102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2" y="0"/>
            <a:ext cx="9176634"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6553200" y="70919"/>
            <a:ext cx="2540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bg1"/>
                </a:solidFill>
              </a:rPr>
              <a:t>Thick, moist</a:t>
            </a:r>
          </a:p>
          <a:p>
            <a:r>
              <a:rPr lang="en-US" dirty="0" smtClean="0">
                <a:solidFill>
                  <a:schemeClr val="bg1"/>
                </a:solidFill>
              </a:rPr>
              <a:t>Productive (frequently site of orchards)</a:t>
            </a:r>
          </a:p>
          <a:p>
            <a:pPr marL="0" indent="0">
              <a:buNone/>
            </a:pPr>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6330363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Eaton\dark hollow debris flow.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0"/>
            <a:ext cx="46085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Eaton\lillard debris flow.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95800" y="3749040"/>
            <a:ext cx="4648905" cy="31089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pubs.usgs.gov/of/2001/ofr-01-0144/Venezuela/image0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3558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76200" y="71437"/>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3. From Aeolian Processes</a:t>
            </a:r>
          </a:p>
          <a:p>
            <a:pPr marL="0" indent="0">
              <a:buNone/>
            </a:pPr>
            <a:r>
              <a:rPr lang="en-US" dirty="0" smtClean="0"/>
              <a:t>Loess </a:t>
            </a:r>
          </a:p>
          <a:p>
            <a:r>
              <a:rPr lang="en-US" dirty="0" smtClean="0"/>
              <a:t>High silt content</a:t>
            </a:r>
          </a:p>
          <a:p>
            <a:r>
              <a:rPr lang="en-US" dirty="0" smtClean="0"/>
              <a:t>Weak-to-moderate profile development</a:t>
            </a:r>
          </a:p>
          <a:p>
            <a:r>
              <a:rPr lang="en-US" dirty="0" smtClean="0"/>
              <a:t>Productive, but highly erosive</a:t>
            </a:r>
          </a:p>
          <a:p>
            <a:pPr marL="0" indent="0">
              <a:buNone/>
            </a:pPr>
            <a:endParaRPr lang="en-US" dirty="0"/>
          </a:p>
          <a:p>
            <a:pPr marL="0" indent="0">
              <a:buNone/>
            </a:pPr>
            <a:endParaRPr lang="en-US" dirty="0"/>
          </a:p>
        </p:txBody>
      </p:sp>
      <p:sp>
        <p:nvSpPr>
          <p:cNvPr id="2" name="AutoShape 2" descr="data:image/jpeg;base64,/9j/4AAQSkZJRgABAQAAAQABAAD/2wCEAAkGBxQTEhUUEhQUFhUXFBUYGBcXFBcUFBQXFxQXFxQXFBQYHCggGBwlHBQXITEhJSkrLi4uFx8zODMsNygtLisBCgoKDg0OGhAQGiwkHCQsLCwsLCwsLCwsLCwsLCwsLCwsLCwsLCwsLCwsLCwsLCwsLCwsLCwsLCwsLCwsLCwsLP/AABEIAK8BIAMBIgACEQEDEQH/xAAbAAACAwEBAQAAAAAAAAAAAAADBAECBQAGB//EADcQAAEEAQIEBAQFBAEFAQAAAAEAAgMRIQQxBRJBURNhcYEGIpGhFDKxwfBCUtHhYiRTcrLxI//EABkBAAMBAQEAAAAAAAAAAAAAAAABAgMEBf/EACARAQEBAQEAAgMBAQEAAAAAAAABEQISITEDQVEioTL/2gAMAwEAAhEDEQA/APowCs0KoVwF5b0au0K6o1ECuJqQrKqlMOXLlwUqcpUKyAhQpKhILKLXKEzWBVrQ11oAgKsEMOVgU4mrLlW1a0ySuXWotASoUWuQEKLXEqLSNxKi1UqEGsSqucuJVSUEglRa5ckbkNFVaQSpCoVcqhCVCWBWBWezXgojdWCpnUVeaeBRWlZ/jojJ053BeKcJXWlvHXeMj3B5pm11oTZFdrwU9GL2utQuTJZcotVc7qkcWtUMwHULM1nEBkArD1eqPf7oFevbKDsQrLxEHECDgr0Gn4yCADv3TwpdbLVZCgkDhYKKECpU2qqskgG6YXtTaUfrmjqgu4o3sUDGhai0m3XsPVWbrGHqEFhm1FpN2vZ3V4dUHbIBhQuBUEoDnKq4qloCxKgOXFVNJBdchPlAG6GdUAmByqOQhqgeq50wU2jGNp4KCZY2kpFIcI7SuZ1YaBUukpLNerudhGjFX6k3hEic7qgMA3XS6kDZOHgsmprBwgP4iRskeIajGN1kO1Byr5iOrj1mj4zeCrScYo9F4+CY826NqNXWN1rjH09HNxZzhgrN1PFH1uslmvwhanUWMbqpyi9GZdeT1SUmsPdKSO6lUawu2VyMr1RnawgpuPWHFILNCCMmiiGDl/KbR8Ca3+HcXc1tWtjTcVNZXi9I4nfZPO1gAU2NJ09QeJu3sJebWl3VeXfrieqvFqj3Swe21NKb3SrtQeiR/GFGZqfqng9D+M5W8QlD/Ed0IzhBabMnmrxSHcWk2P6qXaquqBrf0nEXAU5EdxP0Xn2aixuqMcbQfp6EcVQncX7Lz+okrql/EdunhenpZeKGku/XeeFlGSxhAkkKMK9tr8XfUrmy31WE+croNSb3RYJ23/Hpc7WrPbPhCsFZWNZ0d0xIoFPMkCThHcol9lzuo6yRtooo7JAg7o7HUEDBJdPYwkho+Y5TQlPdFa6tygM+fQ3teyz9Rwwgea33aloCzdVxYBXzqbn7YEMDg8iqU6zRmrvK0ncQYSCQFdmpjK2lrC8x5PnIKnxDdL0Oo07HHAASkmgAyBa0nTG8VmsdeCE5EyhhdJFRukAyOrZP7T9LS6ghFhkBCR8YuxSajpu+SgSmGsd0XSNDfzXlJ6nXdjSXfrCcFGF6h5jh06K/ig7rJZIVLJCng9NUakWudqVnslV3SIwejp1nRd+ItZziQV3idU8L00JJDuCUIvdaiOWwuMiRnYdTSK/VrHMlbK0OoJ3Rg9NTxOYZXOwEg2XKYMopGDV4dR0tHElrOo3YVg9PC0XU97SglpXc60lIE8Ra02a1Vk1qyTamR9hTeYudvTaacluAfVaegaeWz1SGii5gCBhal7ALhr0oIw3uplfy47o0EVDKS4u2wkYhnAygz6gnZLwSNoeSrLMLwngKasv7pCaMu65R+IasUgQ/3WtOWXXyGICAbtBbC8f1Adsp509g4NJcsPQ15FayseoPp5js5Mu1ArdZrCboqxishUlob9VVpaNkL8oyVR0mMAD90EKQ13ZJauKgSMoH4og9kx+YZ6qsxG6y3zXul2Ak5WnNpLOAEM6fl3CrWd5VYPJHjgHdCkdgrtKScoNMsdb7ITSbToZ3RxEKRo8kZ7q1WA9wtAyishc+MEWjRhU42XAqmqaW+iX5sJp0Zws4TEbUixyba7CDUlkoqY9Tmil9QSqRBBaf8VDdMqsAIQXsHdOQrTTZUB7uqq1ymN1qkaMW2FVsIAVw7GEB8yWK17WItY2m7IuifzE7YWAyZxW9ooeRtnqvNsx68aIS2riJCBJq+yA7UONKThJ0oB2QZ5OoO6JrYOY2N0myF3Kcbbd/ZaRNBkAcD3KE48opDiLi7+Wp1JOxWkjK34Ele4CghQuJ3v1QJNTSPpXk7bq/qM9+Rmst1ZI3T7dO1X4fEQCXewSWv1HKSLRunZk2qa5/zcqWmlrCNp32bdkJfiDgDhXP4y6/qhbfmjaaWjSV0+pzlWfPynCpDVDcEhLZ6pXTask4TbtQDgowbqpgbuQrxuaMKI2ZwbQ9Q0g3WEEvKzNhCL89Vd8+yks7YTKhNlHRDlmUvZy+6Wayzumm07G8HBVXQDogh3ZXgkKMGu8GkUO6IrTav4ItB4Seb6IbmUFoGAJWaOt0QqAyWireHeVXwwUxCyhlUkq4UradlokkN7KzIiFSRAAMJaUi01IzCU5Ujr0OhkGaG260jrLGPosLhE3K7Ob3XoNNy74XmdfFexz9AE30pdyF3lnfsmZntOOqOyIAJKKxMAyTthLTyA/lUax12BYzuk44BYJcSqiaY0emDnXSc4lw8PF0LpW00wY2yit1za9kbRjCZwUFFi0AjslaPzE2B/O6DrTsDkFX6qLzGXNrS12cJObU27I6KeJad4rCSgkvB7rWMOrdwczDKXms+6jUCiaQGPyrjLql5XFrqRS7HsramrBVAehVs7FNK42n3ZySkhY6KC52yaWjDPRAC0yQ5tErzkdjdOMnKVhzow+gf5lcJeoUOHM1LE8qZWn2gPGd0rqYXN9O6r4qabqcUchAt0lEU7o2WkpTRxdIsWoTTK0KpUE426obpebqlZdR4bXOPbHmiRVrVglvCHqG5AK89BxWSQhkYAJxYyRfbzXoNb8OSSQfJK4agZHzU14r8jvP/l3PbYzBLv0QndygkC6BNd6CX4JxPxo+Yt5ckVd7ea8e+eYOLJXyhwNEFzhXcEKXOfCQ+Jzg3q2yWg+nmtPLL0+hlS1y8bHxiV1fOfstvgPEHOD2vNuafq07fupvJzppOc4qvhojX9V25SU7T6wMzj/SfZxMOw0X6fuvHwz82L8l6rhkjWbZsVa4u+Mej+Pv029DGeWzv3Tvi4zss9+tAaK2CztRxA0c+gWUlra2Q3q5wbAWK+Qh++FEGptA1kgabtaTlnevjW9JqecU1VA5QLKzNFNTR3QJpyXOt2B9sJzkXv8Abe03E7dy3Xqj6mYAHqvBarijmSGhzcl30c0GsuxjPT0TcXxRHRDi6+mFd/FfuM5+efVej1eo5vb7pOTh7eXmZ16f4WO7jLAC4uxW5Tmk1+NxWCM4yn5sL3z1Uz6Shj3QoNL1WjJIPLzUwXeGff8A0l6HiM3WxAgJd8ZAFjF7rU1LHBwIA5QDbckE4qz3WdxLjAib87W+QzzH0yr5tv0z75k+ahpVcEpDQ8SMjS/l5as7kNA9Sg6fXENJtr7JyDYo5G36LTKxtjWYfJEMYOxpYbuKFos0Be9/ZB0fxQOZwdG44+WiBzH/AJE/lHnn0V+aj1Hp4wWoJduOhWRF8QnbUMDL2dHbgB0D2GyfUH2Keg0wAL43hzXuJ5geZpNZo9Ntkswt/iz3Vi1xmwl9XpXmRjg4BoabFkWTsapDhnDr5SDkix3G6eE0HSgtPdJsmKox1YSz5Kcnha1zqA3JNBYvEeIGU8oFN8/1PZaejAc5oOfmbg7HIwVf4h54m26OONhxbYw47E5IbYwN0QfbV+BdJDy+I1zXOuuxb6g9T/Oqd0WmcziOrleWiORkIYS4ZLWNDsXjIK+caiWNnIXPHztD20HH5SSM4xlpx5Ioli8PxTIOTnLNnc3MGhxxW1EZR5/ap18Zj13xzp9PLyu52jUDALfmbI3+2QjY9ivLQQmiCCQRRFIcesjc2Tw32WM8TYtPykZaSN8/qvVfB3xEJ28kwpwqndHDzHQp/Mhf+r8vE6Wmy8hOLq1oxzfh3Rud/UC1w61eD/O63NdoWCeRwAvxH/8AsUprNOx5AcLNEhP1qLMaMWpDgC02CrmalnsPK1oGMeyFqtbQvH880jlXi0Ic15axw5HNa53MOV3N+WuxHVNQTPaLLSGgD+ptZF3/AJWHAxooeJv2/wAJ2KKN28lf+TSsOo6+b/Dup44GRk3eO6BDxR3htcQXXfYEIY00LhXiAesbkSPhsZ+UaiPHclo9r3Szmfo7e7+0Q680KBBvY1fr6KdTqt+b1HmALwijgbObE8JP/nkIuo4REPzTx7EYdeKzsj/Oj/WAaLi7C2mkXRxa9F8O6HTamCWRssokjjD3EcvKyTlds0tzRZebtYum+GYatskVEf8AcH7q44ExrrjkjBvpLm6I2G+CR7lK+f0qe/3hSDWQMcA1t21xc5znOe4uc3mLnHLjv65XlOJTtdLIYaawEU03Y2BAvzteq1XA2teHGRttuvn7mzj1SWo0IcHNLmEHz7Z3DVrxZPlh3t+KwYdQXAAi6ButgOpI/del+CNM2ZzoucA/0tc8N6gU28k5uh2KQi4U0NIa5g5gAfmdkWHblvdo+iJpuEcj2uZI1pGQQ9wN+zVXVllieNllekHC+Z4MUri0yFp5SCGhsUlmy3/uMaPdPM4TJip5Kp17Xfy8lfLX99+ywoPEYKbKzqTbncxJJJNDqSUzzSPq52jLT8rniqB797yueyunnqfz/rXfwSQuzLLRZfNzD83OABVf22vm3HS4k24l1myd8GgP9L6CWyCv+pbe/wDUQsGf4VjJLnTXZ7H17qvxdeb8l+Xj19R5p+vcNLCOcOcZJedpo0xvh+HgbWTJ9PJTqOQsppbZOasAbVj6rbm+HIQfzk10rH6qknBIenN+n7rad8/pz3jr9vLaumFuLQfxQ8RriMBzSR3AOQvSy8Lh6g+5QDwiHcNP1FLSdxn5ZcmtDnOq6LiR/wAQXWB7JHUO3GaJ29jRI916lvDIhs2vf/Sk6OOstB9aP7InULHmeGawRl5ILrje1ua5XOFNf7brX4bxcANY4Hm2Lru/Mn7eyNJpmXQYB9EJ0bAcD7p2ykYHEwSegA332PQdUWGXmbz7/Lfn0OyTey2EADIOevsp0crmMDSNhXt0SBvg3EOaQVY5ZYxR3ILhePqvZ8fYZIHsAJd4UmOpPhOAHrzELwOh5mSOfsS4EVuCvU6v4rLgOWLlPU82/tSjqfPwvmyfbAj+FXPZGXhwPKRRwQOd1Y6JWDgBdNJDnlY8+l0370fstx/xHKSMDavZX0vGeVzneE0vc7mc66JNVn6D6J70X+Sk3wiWRPczmLuWqB3B39ls8C4KGBtgg8jLB3vlF/e10/xM8sIazlJFXfNXtWVnaf4h1LbJLXA94xj6Jf6p/wCZTvEpw2V47Pd+qz3zf/oD05SPuFna2aR7y4uyTzflFILzIRl5Ho1o/ZV5TrSbqQ8ubsW/Q+ipqdLgNa7muz6DGFnxxu6uP0CJHpzd8xtGEVg1J7LT0+qPVZUOproPoE7HrHeQ9gl1zq+esPmU/b+BR4V0avFbKrNW49a74Ct+Kf1JpRi/US1jB/TnrkoUrwKAB+6FLKb3/wDiXe89z5Kpym9NDTTEnDXCj/ac+YRJJj0cRn6+SzYZSOpUCUk/7R5L20XSNdlwF1v5qnMMoEc17foiibF0PojBoschbkfoP3R4eIuGzhd9Wtv2wlmyk9f0VS84ylh+saTeIyc12bregiM1bwbDA4Hc1nzWR457k577I7XG9/uleYqd3+tiLVdXNx97vYo5mYSaa0Wfb/W6xonnyx7/ALqrNRn0u8de26z8NJ+RqyyXkBu3ej9EnrCTkGt+yEJrGAOle6DNN0BF/T1TnJdd6TPMdyN+ynm7UpdIFXp+61xjaLEa8+6rY7BVr5S4Efv9EmQ7uU5E6M+Fpv8An3QTpxRx9FHM/o6/2Ut5uvU/zZUTmwDcYUtjr+o/VSA7uPNU5nVW3oghGlTaXANblXYSjDEtEEn+1QBcCaSAhkI2UF5pCDj1Vmg2mEPkOFxmKrIwob3UghPEI2V2PKpE4EKXPHZAZTE3GaSsTEdlkmlVBuOasb/zcop1OD2STHX6or48Ad0sPR4nt3JXSUdtkDwxhTZz09EsJMLs3n9VZ56KjWEZGwxX7qCfmq+/ogCRDYgH0/cok4Fi+u1peJpL8nFXjomS3mB2obYzhIxW7eftjzXMeCPlz/OqAJLqvr6Ij4Sbo71jb6oNeMAAZG5xtudkfmuwBRG19Ql4GgmqHmmZgBQux0FbH1Soc6agTXugMdsfqOvqiSgBluN7frhCdvZ67DF7dwlh6K+UHlNYsepI2pBnNkm/OiVJLbGM7j2VOUWebvjqmWqRO5v1xv6eiJtnbyzflnohxOBsVsfqrPzjt17+SYc5/wAwq/IdPND5+o28slcJDvXbqpYMkjH8tBOHoP3UtHf/AB91DnG/IeaqCQ2yAfJMloHj6qJHDN/z2Xda/gUFhANHP2QA5Bt7UqmQGkIyZyM9VLmWmBy72XB5oWhsbYz7Woa4VV7JYBWm1Zj6KEDtSkuTArne6GSCoLwokfQ2QExN3pEfikCGW8jb6I8gsJB//9k=">
            <a:hlinkClick r:id="rId2"/>
          </p:cNvPr>
          <p:cNvSpPr>
            <a:spLocks noChangeAspect="1" noChangeArrowheads="1"/>
          </p:cNvSpPr>
          <p:nvPr/>
        </p:nvSpPr>
        <p:spPr bwMode="auto">
          <a:xfrm>
            <a:off x="155575" y="-1576388"/>
            <a:ext cx="5410200" cy="3295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609" y="3488405"/>
            <a:ext cx="5545391" cy="3369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http://t0.gstatic.com/images?q=tbn:ANd9GcT-y-R0w7Rq-oiNLixVdsewzQE0gyykCGtVFXGavGJEWiYWg1HU">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953000"/>
            <a:ext cx="4108958" cy="191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3112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http://academic.emporia.edu/aberjame/ice/lec01/icegl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9" y="4219574"/>
            <a:ext cx="3316664" cy="2638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uwgb.edu/dutchs/Graphics-Geol/GEOMORPH/CANRETR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5675" y="1143000"/>
            <a:ext cx="5648325" cy="52768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gec.cr.usgs.gov/archive/eolian/images/121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924300"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962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farm5.staticflickr.com/4003/4521925789_dfda378ecb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5594" y="2790825"/>
            <a:ext cx="6096000" cy="4067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gec.cr.usgs.gov/archive/eolian/images/121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24300" cy="4229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76800" y="990600"/>
            <a:ext cx="1584088" cy="369332"/>
          </a:xfrm>
          <a:prstGeom prst="rect">
            <a:avLst/>
          </a:prstGeom>
          <a:noFill/>
        </p:spPr>
        <p:txBody>
          <a:bodyPr wrap="none" rtlCol="0">
            <a:spAutoFit/>
          </a:bodyPr>
          <a:lstStyle/>
          <a:p>
            <a:r>
              <a:rPr lang="en-US" b="1" dirty="0" smtClean="0">
                <a:solidFill>
                  <a:schemeClr val="accent6">
                    <a:lumMod val="50000"/>
                  </a:schemeClr>
                </a:solidFill>
              </a:rPr>
              <a:t>Loess Deposits</a:t>
            </a:r>
            <a:endParaRPr lang="en-US" b="1" dirty="0">
              <a:solidFill>
                <a:schemeClr val="accent6">
                  <a:lumMod val="50000"/>
                </a:schemeClr>
              </a:solidFill>
            </a:endParaRPr>
          </a:p>
        </p:txBody>
      </p:sp>
    </p:spTree>
    <p:extLst>
      <p:ext uri="{BB962C8B-B14F-4D97-AF65-F5344CB8AC3E}">
        <p14:creationId xmlns:p14="http://schemas.microsoft.com/office/powerpoint/2010/main" val="33618080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geobop.org/imagesGW/Pre/Maps/Geological/v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8694086" cy="5638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76200"/>
            <a:ext cx="2887394" cy="584775"/>
          </a:xfrm>
          <a:prstGeom prst="rect">
            <a:avLst/>
          </a:prstGeom>
        </p:spPr>
        <p:txBody>
          <a:bodyPr wrap="none">
            <a:spAutoFit/>
          </a:bodyPr>
          <a:lstStyle/>
          <a:p>
            <a:r>
              <a:rPr lang="en-US" sz="3200" b="1" i="1" dirty="0">
                <a:solidFill>
                  <a:srgbClr val="FF0000"/>
                </a:solidFill>
              </a:rPr>
              <a:t>Parent Material</a:t>
            </a:r>
          </a:p>
        </p:txBody>
      </p:sp>
    </p:spTree>
    <p:extLst>
      <p:ext uri="{BB962C8B-B14F-4D97-AF65-F5344CB8AC3E}">
        <p14:creationId xmlns:p14="http://schemas.microsoft.com/office/powerpoint/2010/main" val="36199565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81800" y="808704"/>
            <a:ext cx="1584088" cy="369332"/>
          </a:xfrm>
          <a:prstGeom prst="rect">
            <a:avLst/>
          </a:prstGeom>
          <a:noFill/>
        </p:spPr>
        <p:txBody>
          <a:bodyPr wrap="none" rtlCol="0">
            <a:spAutoFit/>
          </a:bodyPr>
          <a:lstStyle/>
          <a:p>
            <a:r>
              <a:rPr lang="en-US" b="1" dirty="0" smtClean="0">
                <a:solidFill>
                  <a:schemeClr val="accent6">
                    <a:lumMod val="50000"/>
                  </a:schemeClr>
                </a:solidFill>
              </a:rPr>
              <a:t>Loess Deposits</a:t>
            </a:r>
            <a:endParaRPr lang="en-US" b="1" dirty="0">
              <a:solidFill>
                <a:schemeClr val="accent6">
                  <a:lumMod val="50000"/>
                </a:schemeClr>
              </a:solidFill>
            </a:endParaRPr>
          </a:p>
        </p:txBody>
      </p:sp>
      <p:pic>
        <p:nvPicPr>
          <p:cNvPr id="12290" name="Picture 2" descr="http://gec.cr.usgs.gov/archive/eolian/images/11aN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077200" cy="6158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051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6096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indent="-571500">
              <a:buFont typeface="Arial" pitchFamily="34" charset="0"/>
              <a:buAutoNum type="romanUcPeriod"/>
            </a:pPr>
            <a:r>
              <a:rPr lang="en-US" dirty="0" smtClean="0"/>
              <a:t>Parent Material</a:t>
            </a:r>
          </a:p>
          <a:p>
            <a:pPr marL="0" indent="0">
              <a:buFont typeface="Arial" pitchFamily="34" charset="0"/>
              <a:buNone/>
            </a:pPr>
            <a:r>
              <a:rPr lang="en-US" dirty="0" smtClean="0"/>
              <a:t>B. Transported Soils</a:t>
            </a:r>
          </a:p>
          <a:p>
            <a:pPr marL="0" indent="0">
              <a:buNone/>
            </a:pPr>
            <a:r>
              <a:rPr lang="en-US" dirty="0" smtClean="0"/>
              <a:t>4. From Glacial Processes</a:t>
            </a:r>
          </a:p>
          <a:p>
            <a:pPr marL="0" indent="0">
              <a:buNone/>
            </a:pPr>
            <a:r>
              <a:rPr lang="en-US" dirty="0" smtClean="0"/>
              <a:t>Glacial Till</a:t>
            </a:r>
          </a:p>
          <a:p>
            <a:r>
              <a:rPr lang="en-US" dirty="0" smtClean="0"/>
              <a:t>Highly dependent on mode of deposition</a:t>
            </a:r>
          </a:p>
          <a:p>
            <a:r>
              <a:rPr lang="en-US" dirty="0" smtClean="0"/>
              <a:t>Weak profile development</a:t>
            </a:r>
          </a:p>
          <a:p>
            <a:r>
              <a:rPr lang="en-US" dirty="0" smtClean="0"/>
              <a:t>Often rocky, thin profiles</a:t>
            </a:r>
          </a:p>
          <a:p>
            <a:pPr marL="0" indent="0">
              <a:buNone/>
            </a:pP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1604418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http://academic.emporia.edu/aberjame/ice/lec01/icegl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6979" y="143978"/>
            <a:ext cx="4238625" cy="33718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uwgb.edu/dutchs/Graphics-Geol/GEOMORPH/CANRETR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74" y="1657350"/>
            <a:ext cx="5648325" cy="527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5590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yosemite.ca.us/library/geologic_story_of_yosemite/images/60.jpg">
            <a:hlinkClick r:id="rId2"/>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834" y="80962"/>
            <a:ext cx="5619750" cy="374332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hQSERUTExMWFRUWGCEaGRgYGBwdIBwfHCEfHx4dGyIfHyciICAjGh0eIDAgIycpLSwsIB4yNTEqNSgrLSkBCQoKDgwOGg8PGiwkHyQsLCwsLCwsLCwsLCwsLCwsLCwsLCwsLCwsLCwsLCwsLCwsLCwsLCwsLCwsLCwsLCwsLP/AABEIALYBFQMBIgACEQEDEQH/xAAbAAACAgMBAAAAAAAAAAAAAAAEBQMGAAECB//EADwQAAIBAwMCBAQEBAUDBQEAAAECEQMSIQAEMQVBEyJRYQYycYEUQpGhI1Kx8AczYsHhJILxFRZykqLR/8QAGQEBAQEBAQEAAAAAAAAAAAAAAAECAwQF/8QAKxEBAQACAQMCAwgDAAAAAAAAAAECESEDEjEEYUFx8BMUI1GBocHRBUJi/9oADAMBAAIRAxEAPwCtuCACGgzlVyO3Ecc8/wBdd09yCSIgwJBgHtB++u96ksIGfYxk8+nf9dQmh3AknExJGQJI7jHHr+uvfhlqbfOzxlvahCXVquRJWmufWDrsUfODkTj2z6+39NZQoAvUnGARAMAqJj9TMH10ZQQ3LieCSPrzHMYn011xy3j9e7z54yZfXsJ6psy+22VMOhhi1kA1KfiwQ09hAxPaCfRV+62aFqoC8VWKyZICSqj9YHv/AFtfV9yq7mgOBTtAHBMZ9fT11WenNJJkQZweYJY5+hGvJ07u8vX1JqcJkoBVuIwYIxPlZQ04HEAfv66N2COe2Cq2zyDc0iP0P3+miW2bqoV+yxPOBgD/AOsD7aZeHAp4Mm4xP+rn+/Uc6vfdS+/8Ve2d1nt/MKdrsfO7RNs4PsGB/v8A06lrULaAEzc2e3GdMNnQlsd8H6ENqPfLFOmp7Mf6DXSZTccrhdUBRpR9YJH0GP8Adv20BuaxtQcjzf1j9gBplsVumATi0DmcZ4+uues7cKKYC+YrGOBBiee/cj31v7SY5TbnencsbIP+EaAq7beyA38MQCO8Nn9Mar1M4HrGrL8GVCKG/MWjwx78351WKVVQBOPKMn/f76308vxMv0cerh+HikK6N3+3H4GmYz+LET6BZMdp/wCNCg6P6m4Gz2qdzuHb7BI/2411613MfnHDoY3HLL5UNtSB4kmB4NQfqjDUBTRVBRZVwf8ALIn0LEDPtmPvqFhnWsbvPL9GcpJ08b8/4RWDtrduutaDjOuu9PPMdubdD7vZBs8MOD/sdF9tRtkYj+ulMZZdgKL3sASBBtf2nvHpA9degfEVU1elbeaTuFCAvIABXBJEyePQ5++qJW2bPlGhuxHcen669D6ZUNTob/mK+IpEjBVjdB+snP0xr53qdzKV9f0urhdKFVKrVeJKm0jGfMoaT9ST7Y1feqUxU6VTj8qjjkY5OfSf/E6oloZVqGZixj/8AIj0wSNX3eOR0qkthN9MiZAtwJJnuc+/01587xI9eOt7UH4aUNVoIRNzKnP80LntGedWChSLdMmMpSCn60qx5/7W+2q10Tc2Gi0HDIT2/Nj6cA6tW82Y/Db5Mt4VaoLZ+QMyuDHc5IOcj6a7dbzj8o8/RvGU96rZpwpnsR9+Z/prW3GOPXXdSkSmIgMP2Bx6+uo1qYAWB6Tr3fJ4Pau6sgc4/v8A340PU3DiLUv7GGAj6Xc5nvqalWJif/OsFOHI9v6/3++udx3duuPU7Zca66xv1avTJJWduoIdbSWEDng44gnnUbFQ1pIuiY7weD9OdPNztgQtUgELtLRiRc72D9AGP21Xa/Q0OUmmfVDA/Tjt6a4+n6uWrjjJw16ro4XKZZW8/kL6p07xKNAhPlvWcZyG9/5o7ce2tazb0txRVQV8QsgcFXt8pLBSRbibTjP76zXmvWu7qfGvdOjNTd+EQbtCpIPmGO0A98E9x9dEbKgGYlmYKBJYKScAzjjnvoHo3VjuqlQJTZyJK2sqzkADJB7zmDzntqyrRq02temVMTN4mMQYk4JBx7a4XrWTh6Ps5slr0UWaNNnrM6ySabACMQeRnnn01J0+kBUVWOVaDGShGTJHaD9z6503NRRdJk8kDMQOTEgD27/XQ9dGwfIqW+YU5BLHj5jjBOI9/rJ6jKTSXoY3lJ1CmGrpVYEU2BcA+UwsTaOe0jA7aj2HSKYKMUIpuCadNmh2E8tK2p5iSVkm3MHMLt71REKr4DszeU1CFI9JlicR6xxOpOudbNZUp1qbuUEUlGAWIyYUiSBktAETnOuffXTshg3Ui1IgU2epwhuBU5EO0AkiRJwJM8DXb9QsRAUe5fyhZJA+ptAOM5+ml+08RSg5YqSQwbyxgfktu+7QO5mNSJVDBgVJZVlHZVwZIaBgnImQB29dTvutHZN7ECruHUOhRfKzhQ4lbTP8TBJJPChYOfQ6Q9E63u6zlNxQrNgsjFSs4jN0CJHMzo1N2yG2qzKWJgxNomJJEibRMHmT9p9h1KnVQr5wqkXkgrJIM4MdsSB7Z1ZnZylwngzHVUVW8Oj4EqYZmngxjJiZ5P8Azpb4zJRqsUq1qgUkC0tM/wAx9B9foNL3+IGqMFo0SFFSHchVIyLRDRFwIxjn20Pt6dRat9VwabEwvzERgkmCFF2MH01O63yvbjPBv8F/Ff8A0+8pVl8JmpqFLtF7MHAUeUAEzIBOf31xsenPUgKpa4QOJ7T9h740NU+INvUBo0SjvJlWDAZw0Qpme7emnOz2SVKbAQFCSQDaMQ3MjAIBA+mu2PqMsbuuWXQxympwX1zTpuaQqU2dB5lRpt9pAgwP5SdE9W2xFLZMJhqlUnOCQsAx9MSPbS81QFDeGBLyCvhGc5BJzwOe5PtpuN2Yp4pp4iSAJJyWBJN0GCCTbx5TGun3q3W54u3K+lk3q+ZpyKDLRqGIusAnvLqZHrgE/b20LHpoxaRYms61HdEAuNRjhJEsXMZDE2mO5jW9ruFYmoGLM/e4MRiMQYAgdvrrePrbMrlZ5ccvQTLCYzLwCVNcGiInTjdbamR8rASPldgQfcqPN9DjUNfcKaiKBUtgwbWIAxjGASByR25Gun3/AP5/dzn+O1/t+xXTpkHIx/f/AI1qnbxj6ab7uiSoKMEMgm5QccAGZjP1Pt662ewRmHiVQtPv/DJJxP6/t+mrPXY75iZegutSltKkAQfcSPqex1dfhc3dNr0wMy5OPVRP9++q7sNvRaqZS1Q0K6iCQRzkxg8zAGNc7f44WhUahTQik5w9TzIxPZSMDgRk8H21x6vqZ1PEeno+nvSmtk/UbrKMC2nLEkeoA+/y98av+4oFul0Y7jzfcZj6xqrdRo01oIguaHPlX8shQSxJkgxwBMzpqvX6n4RaKqhVfKpkgkgd/Q94j31zz6mNnH5uuOGUu6pW3SEpGJifTsCB/U/fV53vPUsiXoioB6TTU8f3wdVt+jlkJkgQSAc8GcYAOSSJ/bTh96T4jx/m0RRMZgABJHaRE59+Y116nWxuM1frj+nDp9HKZXc+uf7Vum0o3OCv35/bIOhwJLCDEYOe+f209bpqq7UkloC+YyvMEAFgPqT2iPTUG46QQwCsc5J7D6Rk9pgf8+nD1XT+NefqelzviE9NmAgjnvj7frot0hh3lR3/AL/sjRCdN8aPOQPUgwPcj0j27jWLs5CmQ/liRJ+WFPYdwYie+tTr4ZZTlnLoZ4Y3gw6vvQm12qYuqMZ+iXkf/p9KalWP7/X9tGfEfT6tJab1RASqiIDHyFZLCPWo7An2Gh9nR8StSTsziZ9Of6Z1w6OUxxyy97Xo6mFuWM9oY9a2QepAr06JpqtPzsFm1FPfmGZv199ZpFuuivvq9WuUcoXISFbIuMnHqcfQDWa8mEy7Zw9eVx35/Yr+FPh5blqeKbjhQrEEjsfKZVSfX0P39HqCozFmdSggKMlruDcTPocDGf1TdO3CrtjXCNaflpqkQo4JI5LSMkmZHvDDpPU6702arT8KX8qlSGiBE+aRJmMYj764Olrje17X8NFLhEkk5JZTlQD37ZOia/wz41IVYJC5Kl7RMZAzBMGJOPTUW3qsS5VVYwVuZlJWJ+Vci4loLGYgGO2j97sGrUipcIAPKgBlj3xmYwNGdqxtaa1HBJICiIHdeBMZ/wBUDTan8PhhTNhQcQPm+Y+X5oAJiSBcYjGdQOtHZVVADXGA9V5MhhNtMLiLhB75+2i6+3tDORCsA8gZMYCnNxLXFYHH20W0t6huQjLUVzZkDAF5UgFsFmtBI+v665odKd3JstHLEqTLMQQEUZbImTiR6CdMelbMh0e9VSPlCKYtAvkk9yZIUdznMhz00LUWoyQxEwS0gn04EYjOYnGhvSp9c6Yy7mkgVm8UYJVWAZZPrHyjn/TydY/SnUoAKjhjLGOwjn27/WPXRO56ltttVZ6lUXQFCIxaIJPIHcmT5jJjGMuGoiqAqAsXBBBdhAEH0IE3EGPTHE6GyTf9AdkcGVQRLkEKxPLckkCJ+sDSHrG0qHbFUYIoSSWEEmIg3EG4lh9J99XDq3TdxVVaTBTTgqw9REY79+ZJx20m6vuqNQq0JaKLBpaMXERAFxaVOJn21UlefdEJVkd6jFqjYCgMSZCkGYAFs9/TV6WkagIGR8qiJkGMcAZLftqkbjq1JawFOl5EdSguI8wIJbM85Ansf09QegFsEFnCXM0wkxgZj1kkiOMxpWtkmypR5Fg2taAFgAgxgGOYJmB+bUfUqvirURLS1PyeYHBYnkjgECMeojtqydN2i2NZTJZ3KlqjWhIGWiCxn078zknQFaoXpDwKDk33VSRZjssNE4mWg/XOobBbClSan+HFwwLvyluRcx59R7/ppvuunU6Z29OmLFDFiqsFGBgEfM0sR6D1nGknRtpuD1EFUYIxa8seRwPUSBBxHPtq61dqJZngBRgZYgRgQJM3G7EZI5jTRcipUDgjETHrOYPHvj6/TRBopeFklonggwQc/wDn39NaodUBaKVFwabJLuppiGME+uBOCcg9s6a0qLQ8khTBJk8zngfzcDvnjjTSXKq31TdsRCKoJwLwT5j3UCJ5nJifXQHTkqrf48L+VSRkkYMj1JBOfQ8atW3rrSRnYzbnyIWZsLwD6SPYQcaXbCxnNQ06lpQ2U2+YhcXFQBljiCZIHppo7ghYsrKnJJAzEnGeDOZxjg6rlKsKTtScjxCgnkhYUkgRyYE9hzk6vR2BISECsyqHYO0xcpYKMiDEY5GONIf8QeoUTXdjTk2wGAPbtIwQYA+mkXZSOq+wH/ymXMgGPWAT3kgcd9cdS6h4dC8IVCnhDa2CJIiYH1z5vTT2p0g0qaM1Aq9RSVkDEqWgwcSTxz9M6W7joFwUPUqkSHYIDghlAyFMqvAGZJ9tF2J6TuDV2v4hqUAC5iSFwImOCxHrPHHOl6fEFDb0ylIJ4tR7vOtWpap5ABJHMmT+mmPSvhWtVvVnRFSQitUZjmDMEEQQRm6REYPGbf4R8OqQyK05qSOw4AiZGIn39tE2SdG687MVqhCgBa6nIAHIDThTHHPpppvNzSqYYkycEEiI7gyIg98ffTLYdLdVqAAYz4gukHLELziCBic6pvXNpuaVcwwYOQxBa63BtBn5QfSe2dXWzawdK6kKgJUMQTBLibsnOcT5SZxMzo1dsbbxDC+DDAt2gQDP69tINpWimC6KlqD5mtJYEABZ82Znjg/q6ba3Gy3LQTI4BEAGZ/WMAaaNgeq1lZizNVqWpagDNaAIMc/6VBzMDUfTN1IJFwVRDSQynAYZIxz/AF1LUd2ECnUiCCXBI7g/Ln7R+mgq1FSxUhSw+RI4WBJtEYyf0OnJuJ938T7lTFN6iJ+WwFgZzjzrHPpmdZo7cbdAtMCmiAL8rAiPsOP/ABgazQ3Dir8QU2awUaQKLc0lSFiIPrzP6c50T0/cJXaSKIKiQCAPMswTk5E5jIk6QUUFzAcs8GB3xyQCABgBcRBjOjjS8Moik4NsDmDBg95ggdgJ441GdJOnbi0BH85LRMWhiTEgATEDGBMjTA7xUFki4qYt9RgwPY9vbvGqtvem7p6ynxjRsphQhDErbJ8smJnuR/XNmmduwlSbSFdQ13buwP0kgjkxqljna0PEihY5wGlmIDQZH5p9Cc57iOZer7hKYltzTpQfNOWxMgAAxMjiIgep1Xk61WVopIbFXL9piApY4mcx6RxIGpk+HqVaHrAVapHmtLWyDBC+gBMZ4jQ07p/EC7lmp0ibFNl60yLhBNqn8vbn6kYGm2zLWZUhGOFIWW7mY+nf3GddrsVQItLyAHA7AjuMQBGY9M+mgfiKt/DqIqXMwwbj3IkwInvj686g3U2dJUUUdpT8cPJlbcegtyCRGfX1jS3db4061NGu8RCHYhoBmSRaBAYSolwB2AJM6i6zuKfTtojOQ1WqD/CW1TaZ8zECT2GIkzrzbd/ERSqr0ks7uvAJnGVgnBB7Z1qRdHvxZTsUV6VZzc0Gm1S5l93ZQq5PYT3ycxWXcNyPN6zqxfA+9Qu5q0ryTg3MbSTyFB+YD/8AMx6Frbstvv6Q8O5vEvz8sjIUgYiR6Yx76sXZb0L4I8YrUaqoUkQEDOxMAlYGQQOf7n0aqzUnSnT2rNVqnzF3CxJk2rBwFBM4zOqz8P0Hp7irUFqeLLW0yVAWcgiIAABMge0gaN23TUWq1eHbAUEsxBB4+YmPSeOcDUqHu63y00VyCbmCL5GPBy7A/lGDJ1rbK7AFrnIEXMygMLck2scfbiTnQ9LcXq1vnDJAYkdxbgLwO3lyeO50d8OUatIEVmFS02imhJGPzMxE9wDAjA76jKOt1TwtuPFdQJuJUYlmJAXyk5yMGfpE6h6Z1MvTNTFIeKLrQogFRaOGnzGZPYj10KmyrVHqU9xeqIVqKE8vicm0TDWoCEgicTzOmuzoimGFSS1Q3hSqrA7IArRgQOcRzGNBLvXeobEg2k3ZzMggQFYExg5xnOj6hCUoNQwsSSS5OZxGTJkQMaBNV/DJ5IifyESYMR395gcidS7OCSY8vCoBCqOwGIJOD/SYGqmirqXWStA1FRskBEb52UkeYKPlE4z+kaN2+/SxUqVAtS290EH2hsSbZjEeaNDfEO8NFijhitUGGeFiBwiiCfLPmacxqvbWhSVK1YP4bRh76qkRMGFAujIF0ifSdRdLpt2WpIS4SeYIIjgZzzOBn9dD9RZXWmxLCWgLbloklYIJ7D0iOc5j+F/i2luNspBMBgjFhmR80+pIz9D+h1Gu60gWIZvbygA9h9PaO33rJPvdq7mk1R2FSmTdcflUyLgWAACifNmOc9698RdX89OjVrl0p4ItIW1VBEuVEscZEfWTp7U2Ss1SpLAVAQCSWiMKVg+uYkD/AGGrbaiaFdBTKLixGpgSVzI80ZwJYntjEaNoNhtRX3TE1nKbf+J5QUQAwBEiWUhQCTAwPXTF6wpGqBTD1mQkqvIUHliSFwD+Y483PGq6/UHQinUo02TxFQLf5WBAktaYkSDb2II7aabWh5Nwwi8DyghmVfKoDEXEze7DMCbj2wSmnRajindWk82AssEMfKZCiQIx2wedV7qKJUDOQWhwXa6VUg/Is4LGewGME5046dQRxR80AUh57SAZIbjmBb8x+g7jQXTqN+PFc01LC4IredyDJBHzG6YEGOT20Cbpu0cVLqhqUaCAhqjU5e6ZOIbzWRJAUgke5066cBUp1dwEJaDZTqLbgEi8ryRgYJMwZnOgjSaqaVJSZovUY06lJqZmTDsZjzDsceoxp3tqhcbhmFtMEBJe5n7GCpUCYmAJHvwBVU6gxrO/8V0pU8FVWBjzvJk+gE5+2Zsfw9sqd7MLAFp21HqOJxkwSJIAxzjR/R+l1KiCpTp0lRWLEVFm8TIE3GMySbT21Vfh+lUXeVKW5RXNpckFmHzRaQBBJk4B4I0LR/xVuNuzK1Ni483+X5+IkkgHkz+ms1LstnXuqFKahC3lAJUADsOfr99a0V3t1tuIlQoPCFmbkCABz6Scew1teoVGKOqlFMOtxILSIF3MRyRHPprjZ7c1Jp0k8MEkyxFxMQzW98kGTjnnBJm42tKlXVafiVmYEVXaYVQJU4gATwo+vrrKhadZC58RmhbizlSBA7A9+OBJI5J5MnUuoiogSgTSR4UVSoHosQYMHHb7a4qbqo5tVMKphzABuI4wc85jt76JO1C3tLPdyLjMAmBzOeZnPpoFe42FStZTUFQrDMC6oFAzmQDcfr3yc6ddHoeEjUwDScz8wgZM4PYHOTORkzyNugGUh2YREIIjnlj7AA+8D7725SGCsGa3nHEc/TuOQf20KcUfMFn8nykznETz64z7aD6kBJYK71WhTxAiMkmR3wM9/ec2NVvneAEkS3EmMH17fb11x+LxBMmIuGMgDjPsT7e0aIV9V2ikvKIbRi9buAQLiVjLNge+JInXnJ6HV3BUEqqAMwhLQMi4eXHMASeBr0TqbmosKqNBDEyeV5YmDkSQAJmJxMCMdLHhmngSZiTHOe0cm7sPrqy6aVTo3w0aVSm4LrTtLOCAQwHqZjggwJgd86si9KfcPfTdlVSGhfLyFJBL+5g5AMGJjTXa70FKagJCpF5pgsfrMRnMe2h91u5JMxaBdIkRngEwDgxA7TpsYOhVxXapWMooCoqOIgxMjEmABk5MnE6iplkDU2P8RrhJHygmZgtnt7HMYB0r3gFavYVrLcwKOgKixeZIUiAP9taobI0DUqVNzXqn5YLBIHqYDmQpuBxH/dq8Jyk+EqVenKObhSIVSMBVc4JzjzAoAe/eNWxt+wqqQ3BtQrJAkC6QMASRkyPp2pRp3VabVZZWtEAqwCplDINzZk4MH7zqys2IeQjG+CfmIGMCS0EzABGR3OoUZQ2SfifEZqrWoP4tRxb5vmhBHlAnnHJ4zqCs9KrVp7lQzU0Ul2SoTkHv5iIxkfXEgTyaxqohWFRlCtTIIYk+snAjBEZx9mI6eDQWilSxVYNKqssAICgkREzLGZ/oTwi2WwuvmbKhYiCPW6RAwcTgdz7aZ7rf14iiJfCiboTGDaAROI9MzxpdvumkbW1KlOjTtCio5iFIta2PzHicjGnO1ZUoJa7uSIBty5jBaFGIEyIEaJXnHxl0l1qPUTc1KtakLyvh3kXEACZiDdxbkXemuOvUqlPZKCrLWqQ5CUjIgggM2eIBC9p0zp7+qnWvN5EZDbJi60TPsZJx6asW4oCoDUkyJET2HaABJJPJz9NVratdB2SpRorklGLG4HD1I8RrcSY8oJ4j9bHX6kxKqEAVzapJ5gZIwMKRwM8cdgl2gHmxM3ZGcYE8yYPb1OhN3sw9cGpk05huwnzALBAlmmRx2nUSmdSlexpMCVCAhg3lNsCySfMwgkkwBPfnQvUCPHFoHnU8PMAMOc47iB2nONFtvpoFWw0gHABUsLu5OTcB3iTqFaimVM+UxwTzGZOSDzPfRIR/FBur0lEKEN0eGbTwbs4WCeYEmTmCdC774oqLuUpCk1SnUUMACPORJDSQYCt6n307r0BMsJ7Wkcy35gMt/wDyex0JvdwQ1K1b1kswAChcAAQFAPdgpPaYk6NGi19xarMPDZsKgIbySQAxER9/XMxoKnCqzVUlMsIAFzKSwYcgGYz9PprN9unNJfLSmQz1HZssfyqoHHMEzBH0OuqtwVK98sgK00JkAGQfKQVmc5/8kd7f4hap4PKhGJKtCiWJksQJJPmgz2+ugesjdeIPCqKVUylN6aiLhBm0QoAI5B7ydBbXaw1RmIbwxaDGSGXC+UhcmMx6gepP6k71NoVZ3UMLmCkAgDhfLMzg+wI51QRuNxuKtCkhLAupUiiYyCTcxMCMicWgERPJA2nwtuNqS7blHDgLFvflbT3MmBjufTUy1xtkQEAuzqoJWXGCuWHuFWPuddfFdZt6hVHAG2Iq1T5hOMKlvuD9xJ50Rb+k7h1oIagpw0spFii3sACZwIEn21rVU6pvUpeGjpWeKaxaWESJyFiCZmNZozoXR3kEUKFRKtRWBdhIkCZUcAcxJmMHvoavuf4IoI3nNSXKC4KVtuBccjuRJwGB50s2m+enugFpzTFzGo4uDOZglcSAIAAH9dNae58G5htKQANxdjEzLMYwBnERgnWXRLugwoqlLwqSkSzvJZbZKrIBxaOAYMwTk6K2lN67CPLTUGSwIJM9544i2J5J0n31CpuEqM1tNK6ygUkgKCJN2JmT8uBnRNLe1C/8KoaVMHL+pGICkHE9yDoNbusHZqalS9MhameAM8DMEHHcme40YlIYzMZJH3GYxMg47ye2q7U2tSnuw6U1YtSIueQqm665yCLmI9RAEemH1SiDbe6qEIMyIH2I4zoOK+7Z2poqzI8rMcCCCDFsDH5iZ4A1AtZqavzXueAFAAieRMYETd3njI0bX2oWo81LkCCApxnntmRznA+sENq4TxCtzNBZQ0kM0QS2ZVZlsc40HPUA1jCni4jNuIBloJEkmIJEETrYoKqBWMkAfLIgH1Jzx79+dQdKo7k1Xes9wIgGAAvOEzwR/pA+XnRFcMstJV4CmC3DERbxnnIyc8jVGiB4ZdgoAZQRdHzHGYM98DuedL1Z2JIKpJJaAxmcCMciAft7xozb7UIUU3EscXCTkXAZ+pOc5zrveubv4gLMzZDEnAMSuYAAP0GTEwNAsO1VaiPTVWaYZmLEgQ0n5ioBJH0xyTonq27oU6ZUq9UtItQFhbHfPF2J9ic65o1pRgEtGJqny+UBixWBmARkk5nWVmuRVnmLQRKoQJmByRaDk5/YgPtepVTdtF8YKFDghWAthYvI4iLcjkDOp23aLWDODKoVBPHIlRBgEQP1A51qruAtM1bGJgXfxPLYJEGBly0m2RHr6A06zCobkARiQkgReE+Vp7SsiJkyPTQWajXV0iCoMwtuTA4JmJ7c8d9MOlE/5haQR8sDyd+0yRxzERqujf0aVLxazimDKqASzFlMxE5Hq3EkASZ0X0Tra7hC9PuTlhAH3nmO5/31DR/TUkMTMkg8CFUcTPrP9fbWk3fnDMZLYUegkjAnNwmTA9OBoOgGtBfzYMz3g54jzdoAGhU6mfxACq5AS4LcAJMgjGR2ye3GgqfxhXqPuNtVorDljaQCMyBGYkYI4jnXodGjUgOEcgKQcN5snIP+/wDXjSRNlaoKhVyKgaZzk4uY479pE4E5IrdR/iozMS7NByQYxOZnExxAxzMaoxt9aCMjEYkEQe3ccj39udKtgGD1HcKTUMgE8R2AwAFWO311P8VX1RWFOstEIPFHmnCSREGQSCRJIJIHJjQmy2dXcKheoirbNQrkW9uc8wZ9iNA1R2ckeQrdnPcQonBM3TgcSNSDbsVWnDrOIcz5QSDPJE8xzj30t+EOohkqVaakXPaCSMYBJnMkx7THtprW3b0DWquQWVZQUybkCwpDEnuVAkYmcDRCY1H8Obj4isQCKdpFuLQCREmPNj2idK6G9RQAZYrgSDP2JIiSSAcYMTidM615UblgqCrICuzXFnaJYEnBWGAxH3yTQoeZoAZyAxkCZieJPFwmRww9tFZSbxBcc+UtaiAX4Hcn354HuTpc0unmCq1vJJERJtumB8oB4zH0DXeUmeFZlJjABGSwtAmV/N2xzGku+2QqErUDvYCPDUYwoJ9IF2ZntOqglaqFVAtYBoERHsRz3Hb0I0TXqEU3wpOMEk4JgzB5wO+PvoTa7WKSKtIqImApH6gdyZET650YNowUNWXyFfNKx3jBMAscevr6agC6ikUr+GQq0kYJ4IBnAAnJzkemjaHUCBKi0FZiAIYiAvmkzkxjvqDrngqtOzx3MyFcsQzHkgCZjHrx+sdJ3sUMWWCb1gD5sx9SscCR5c+tDGtDGRVZUEKoCE/KomTHM9u37DWgae3IyKkyBMi7iRJg4MQPtrNA6Xp9KjC/iaYBgwqsQL88jiTGW9+J0h67valSm1KhUFytEhQQwAwDePUZ+uZ0v+NOsVlHgKynxRLLTEZBN1uSbZ8oM5tOBA00+EPGq7crapcgliRaEsiGqECSefLmROJnTQV9b6fV6cPGbdo1QkeJQWIIJz8oAUj2n9Dptteo+IoFLzh4M8ED3yOcrwY0F8QLt6ijIDcNYGZvEUkCmpN3IaAbeBJMxqToXRfwxlqrsGmQ0kyCpEqBasxMkzleOdKGjUwjuDJuUqAucgwJPoMj1yYHMMej9PNZqanygEyVBAtEnE8kwBMesYOYOkbUOzutMoQLA5IJJ5kAEQLWB5Bk/U6aqj0y9V6iqqnyrOQYEyIkiZJPeY9zChfi3ZJtmpkElahKkEwAT3Jjgzn7HUdHaySpwvzECQAYyZx9geOfob1bpg3kBmYqCv5gvbJyCc5gc4/SXqjsxVdugZC01ixICgYySckcxEHvqsykfS9749SqpWRSuLvbCrEwODJAHp2JHE6aJubia7p4oTApmfM0eUEtAAAIMGTkCSRpntqNhttUIUJczEsYAEcGcD9OdK+p1npUDVDW1auUB/KFQ8A8cMxLHI5jA0kNq5SW2oniEGvUEhfKLZNzDAwAG4EnB4iNG7fZF6k2gAeQrmarO2PyzaJn05JjR+z6N+d3D1ibriDCgqoI5zxaMDnjGt9RNOhYzi1JguTGFzI5JuxCjOG9tF2UVKcgqxlqjsrIguEAxBaIUXQIzJ9sAjqYdaFtOQQAigAH5sDgcgkcA49dTbLbuanjN/DpoAYVIU3iWKjJsA7jLGTnRm82Eq94YqD5ACxODF54ODmB6GBOi7eZPtt7WtpkKbcEkmCZBlgPSf07cate86XKIGVWqFbgZ4JAg4JKiRxMmYxo1emuNyFNoUIQyFCASTAuYMBwwwDHHpGuam6VWtDqxowkqfzZ/lgekGPpnSqjfpV6oalINfMKbWCwSZa7zHHlwMn66FGzp7ZZVaSW1IqGnTnj8sk5CzBIETOcas34dadPxGe0flj8x5Nk5YyIBIydBGkKQNU3DCjzTMfyiRNxJLQoyTGomwWzdi10+UgmDE/thRHYA/1mHe7hEKFmUI2LcyWkN39VJyQYgffintmotgv4bsTFp8pJ+vlljGQIM/zaY7nNGKiVDCw0wSfyxlsktj099FD1upg0CaaqzQQPNKyBwD7Yk+2ottTV6pfcNUap4VoSmPKCMBVLSBME5Hr6jQtPdsKVqIKSISqowgk/lj0lsfvMZ042NGjSHiMoFuJAJZjOBiT5TMD340ShuguzI6shUIk1DVItJPuDjyrJxohulOdrZRYi4KGMGSqEYA/LIkQOB9dZ0va2+MiKbHql5MMTkifUIIBzkwTI403p1V/i+LVtCwVujzArPlHcCY49ORqoV9E2CI9So7SC2MCBUb+UiAYOAIxB7a6oUaEu7wQXiGI80tAhe47+w1Lut21SmlaklV6jDFIkIAIJPzCRgHIAzHJOua3UVYsFpXEU5sRZ9QokEkksMQBg6CaijVq5CC5RdIIFpJUrJMcWk4JgnmcxXa9RzUfwkFQJDKQcFl+ZDIgWjOAQCB3OmdLdONovibd/Eas11MMtoQfLPyiB6DsDOpmelRilK0yyixOL8Z7QZKwT6x7aK29rOihgL0umAFCI0siyYXkeY5iPfQfXabHbvUtNQW48OMg/SJU4xzo+jt3qspPlUoIDACyCTELlix+n6DUdFagfw3tJButqKrOLjIIAMKc88gAcagrXT+rmuEREqI/nDJ5lSnOJMmXJyPucc6c9V6duKtUNU3NRlUrUEMkQboDQMDkAGcajopZ4iPWebyGMtOfmA4gZkhcD+oCdYLRSLBVU8OxglcArkTGGk+vfVB+22QqXPUZQVVmFoIMgkJzySYmPrnnXK7cITYfPdclMiVCgfKYjt2gz/VvtD8gPcQxHYEQQcmMH19dc7zpJBqNcqBCSxgAkCIUTLHBEAfvOjO1fbcCmSteoviclaTrCiBEm8ZOe2Nb0s6p4d1/4Zqoc3K0B8QsZBx9DxrNVvRn/AO2g43deq1lRJdShhbSosnBMEiZ5weJ1D/h/1Op47U0F9OqQGkC6IOcYtnBkxx66uPTtqFSuaQuqV+XZQV/NIAOTBBHHNx9dUPoFGptOoMKyOVBNMMoIUsw8mYjPvxz21Wdn/SfhlXq1XVQ63qilXMAhgzkkCSwUQCPXk6ddW2wtr01WVZSIAAyCS8kkcyODgnJ0923h0qBtKp5i0UxAJPeYyYIk+uk/XerihRSpTST4kG4QYgGcdyQP0jWdJtz0pvCeD5aZBCC65i4Ec92w2In19NHdU2HiU3T/ACqcZh7SR6d5k5I7kCffVLbBkp1Bm3zKQk5I4E/LmSTjmMkmVW76qd23hUiLQLmOcjGYH5g3bAwB30DPboRSVackSZqMSxge3cm6LoAGj6gCrYRJHzDgEtGPeC0x241LsqaqaageYQhPYBZxH7RyTzxOudw1zGmhyWiUUeWeZ9PNJ/T30Z2H6ptyaYZZvR1YhQQJBk8gmRjscAwNDdZqNUq06CgArNQ5MwqnBxAn0PMe+itozBbWYgIwRmLAsV+bMCBiAYjE540Ed7Ue96VIkAmKZFge4wJkZIEf1PpqqS9N6gtGbjNR2U1FNTgDAtgySy8k4Bn1016t0p6il6tpptCJRCEquD5uJYrHPEZzAGh6HTRS3AdKNNmlmNbk2xLBVmWcsSATjjTzc712plpiUlRb8vHqRJHfjnRaDLVBz5gFKoiwpYr8pxFq+kT82TjXa7RrW8zu1YyvmwMA2COBPMk8MdBbtWBYBAKbAUjc0EeVcDi5ZksMkx6abk2KFOVpgMz8ASP0gAg5Pb66iBK2ye6+mIKEAuzWgKB5jnsDPp++knTuu0zUZqEOKRCny+QqQYcTksGle2CTwTovqu2/6daVUgiuwQMYEkCQTABMGSAABk476V1ugU9q3hURezEeMzH5aarktOBJJIHONGoh3HWmfrCUXp2eW0KvAYAn7Bpyc4jiNG7ep4irvK9O1jbCAk+GkEKc4BALEnGGGAdQ0ukUxWG6pmq9SAikuArKwIZgYE2rOF7jTbqHTaKbQG26kIQKADgeUSzkAkZzkkj6aFKOr7sVXSnSAsrpDWFjLNgmRMAkwWxkdsaYbumqIoZWJsuVQoCiyfrie0RJHOielUVWjTWmGgQr2xCooJJJIkqDiMGTProJt8alYGCp8OAvzFVY4xIADx7mQZjUFd+CalSqjucgVMCz+ZpKkW2iVYjnIkQMab1ptqVLgtgNqKEhTwLQASBjvJJnQ/xJunWKG3RiqPFQqWUnAJiGEx3gYIEemotvRRa5LM9QVUDOzMWCyDAiMGRPIiRqqc7awCWP5IK8XKcfxDjBGYEemtBnZ3VBaqpmJGQCIkQcYMe3pGgKq1KdB3Z76iXMfL5QI7LIBgFVE+8DGpek0nY00c3TRDEgxe0A+ZhgAGZAmcknI0RLvOn02qLWUIWQZJAJIYFYM8C6Ynv9tTUmFNLqAMuPmZgLnJNo7tI5xAgd8aj3CDw1QSqllLFAFwQpMkgmIkED0OedG1qykCnTimkK/iOuQqfMJuxcBEdgT9NEZ0HotZ6hu8KEMhTcwgflM5JLtfMdz6zqOr067cLRuIal8zi0mxvMORKgkMISB3PtCnXTt6oTbKWuy92Ra0EOSO7cgHOoOl1HNevVr1FUVoXELCrOcz/NgD1znGqnIvf7oUhSZmtpU7g1oAuWAAzECT6wCe/oToXfbVF+VKjvWqKQEhb8eUkzxHcasqKhpFR5VVCpZh2HlypUYPMRkai39TxPLTUmw5ZsAkRnkE4x7f0htT+m9NG5pbjBimHBUMpAYAggkkDJGSO0YzpDsNrS3beKzJZhiWuAQlYtkwotAHDcj31eU8FmNKkqxWuLhfLi3EECM+5xJ1RtxSG2p1tuqn+LUNlMEsBGQCTjJ8wBPoY1WtnNH4mp1VenTdklZVqcFrRB8pjDkwOO4z3036h1UUWVLC6BQCx+dnIBx5QvMAtPMemVXRvhk1GFNCoqNTFSqfLwIkSRAYvAwB3nR/Tt1TDsHYmohljErwzE5kRKlYE9sY1Cq/1Hqr0AinbsEIJQA0uJjPpxx/xrNWCnsK+/o0alNzSQJ5RNITJMk45kf3nWa1uIM6sreVUqrQpQSWJzaxxA5IOFAHv9NKvj3p71KxqUqLZp23HAVgxM+g8oIJMASe/Ngo9Qo1QSjCqytYwYeUCbpjGAc3E8LjnQW+3lKtt66XhmBsBCl5EhjAAAksTngfbUBi9RljSRGJooZnA8QgRxMx2AkCI5jQuy6O5QvXWHqAhTUtZsklZEgCFFxbBn0jMnTGoUdyy0S5UqB4hTBAAJUH+YkTn0Ojt31lDdTWxqhA8haAWiDdHMD+nvogjpPTFXb0kR3Kxghzkk555GDB9I1BteljZoLJczIBPBfygXCIlrRxiT9s23WriGYAiGNq3NMDMCBn6x82pG3pIRakkM5USRm0AgsBAJMH2mBnUOR+0ZVK0DAkG0cSB8xU4PJgn76xahWu6VD5Ba6woxwIJ9SQft9I1zSpq1RKj+Z0WVHdQR+gkHRxrIHzBYiR/29/351UCijNRrhCQpiYzJljjuY7k8nHJ2+3hhUa8vTQwAWtmCJCCe08ycxpRvdzWqdSQUlZqIpwTBtMgnnv5oGjtz1EM7Ulucny1CpAs7WyOGzkD199ReSLadHrHeeOXZgy/IxLDkGDkAR8wEYxnnTPrlzUkZSAabKWukl0Vhcq29yTPGSO2j6u5sqWdymCIgTiCJuxiDEc6rfxNudxVpCntbVA8xqM0ZXn5hxx6zPodFnNMX3ZvVkMTJPHBxz2yAZ749NDfDfTwWNPLoDJNRpiARJMcR659MahofEPg/9RuFUrVW2mihQFYGJJ+WYklie4A0F8U/HVNqC2Uaiu5xeLQy4lZ9CCM9sai8u+s1adWu1OmwqqrX4QBQxgku+Z4mTHJ9dGKRuaLKEpta0EtkETkzPHefT1nNX3vUg1MLTp0hTZMKXYSScyF4AnLH0bIjVo6f06rTWmy1KS3CCYJ48vlHAChSFLd4xjSr4d7vpm8rrSNGqEpqotDpggqQzHIyZJkeuNddV6PTqUlTcVEIEgA3ET+a3M/fOmX/AKulGhTpioZyLj5iSOc8TngcCOMaEFJHNxa4/wCoydNJsGu2tohaAggjloAXg4P/ABjVR2vUKzsUp1fBN7KzC0NYJIERMEMc/wCnnXoXhBVJEHGvNuvuErk0+Zkkevp6fbVhKM6bRVKzhBVDGQ5LGTcqy4J/mJPExmNFV6Ibw9uMq7EERloEheIxEZJ4iOTqq1vi5rGpcOGBUp6ENcp95IIjiNR9O+KCRTV2YOlQFWCrCgBhIwCD5snJMTyBq6aeg0tqtFko1SorWeYXyfMADgAZPvHOBidRbXdpMhSB6Ipc+WQZjAFylRPJnHrVtoKT1a7o6hgvmr11Z1LEj/LEyCTjIMASInLVtszvR8IUaauoUmiG8xIJmbRnEwfUY1EPq9K9aLk1A9YpIdiAg+Y4UCOIzjgaC2e58RHWATSbw2J+UlBIGSZE54EmeOdMdvRUGpDBmVrSBmMDy+sXHt9jzpb8TpWq1wiozK1NbUDW24YEtnLH0kcZ0RNuaNJcURFeuMVAZiGAYuWPAAnAyOO2gRt0fdVa3iMdvUWFMOovgSR2TICzBzA9dR9HKCqK7kKXKooJHkKggKAJ/KpwMcfUPqtcslOlRVKVOiynz4DWm4AehkTJk86qUz6FvVq7cOqmLouqEzkAE5+XLEDQ6O7zaJnCknBCiJYnCieRiYzM676YGp+I9Srdd589j8oi7tEZP6Rozb7hGc91GWUc8AKAB6/N2BnRlrpOwanTUQoZZRmiGhSQIAkdyee/EnVT+MOkMvhmQxLFqjurNBEEFYwMK0Tj9J1dKG4Pz1lRGBJEZgZk/W2JMeuk9XqlFw6i5rU8wKsGYkkwS/vAkH+mhFb3VB4qikqksuJXyzhgmcY5P76k6P0QbcrXZhKqQ9MYUmb8mJOew5yPbRG1rVap8Pw2p+VljnMjLE2qJmOfX6aiqbBqlRUKio+KhBg55nv9fXUb9h34bbNIqmm1pNtzAQGzH5cjuMx663qv0uoU/Eqio5cB4X+GBEcxJ4OD/Y1vQ0tW56QalNkQBPEYKSuJAAA4HyyTiRgD7RdK6YlBR5GDO1s/zQTBHMAgY7yRpbtuqO2wp/NTLmzM/Kt0sZN0RGJzx6nTbe9OG7spGrbTKrDD2CxB7sTMDiD66rIn/wBEgSZn8zAmecZmYHoOdb2nTbQXVCC6w2IYgm604B9smP30P1TqaCr4AqXs5sVLJEgjnMGI/wBzpr0vcVEkE3ljgTkdjEnAWPvHrqCLeBiQoQj1I9TGBH39vTXVXpZQAtUClSCSYGZwJ92jA5gDRNLqjMFKnBYzJGIa2f1/fUS7M1Ki1KrkhHLKCcEqO/qF+aTAJjnRByqHOPkIPmI/Yes/pjSxdwwJAUsBdLeYAspFoUclYJ80Zj7aITqIc3plLTngEduc3EzjjUBNrXNUJ8hCKYGcST2kADP1jOg3tKFQk1Xr4MNaoiABEKfrHaT21FtttTp1CEWZ8SoxWD5oQQn6iTECD9hendap1CUpkuKZtJUCCWJICmTmRcSMRPfRxrimCQUBIUKOQgwpPuBETxz9yoNluqUq7NTQkvDDgimCc5zAnv3+mk/TepXvL3utwAphRJHmKkx8sxOcxoSpWrMarmmlar4rJTQslqFZgwDyFnLZ+XjEyfjFp1kqPVF6Aqir8oW2Gu8pEA5uPtEzo1IA6szbthdCGSly1FYQhn+GsGABAZpzb340t3PTqb7tFSkxRFhQotBMHHmukGopjHdjwNPendU28VPxFaAVNg8QEuFZgSsriZHu30Goul/ElMValLa0T4m4tp0XOckkPcwGPKRngARqr4ItyH227RFqBQanh2L2Q2k5OJYnIEZ9tejbd3Bm2Ya2QcmBESAYEscif20l33RlSqgdQyu0l7S7FlPlsBUqqm0KTkn1kjTWnuFVJvlQ/C5WGzaQO8EScc5xqM2l+726vTIqVlQLVyFdWgMQFUEjNxORHGpPwoDsaeAW8t0gECJtOSQAQJ9ce+hOq1RSprTQlTaWZrTJcHy4HZip+wA4Giq+2ZAlYkGoXFKne7BVLAYKgczPljmONXRtrrtCsqQKtJC8wCWEwJIBj07xmD6aon/s3fV0vBpqp7B8nv8AUYzJjTPdVqtbd1N5JFDbE+fiSFjyhiAW9p+2QNP+ndXpfh6tZLlVqItupks9ZYQmVhWliBgnEdjqaa3qcKd0z/DLcO38N0BBAySYjkyMdjqHedJpLXelSY303Do6+a4qAXxAiHEr2zE41Y/hrqNQ7Y7ajWsqsGaoWDEqJIMkwKa4GBJMjHOgKXwbRWNxUruaCyHIFpYgkELOQGnEqee+tbQTtRROwDMq+FeatsXSTgT5RzUxGcCOOW5rtSp0GUBSKfhpt1WAuQHZ25m4xC5MmBk6V/DnX6Nai8rCUV+VYUKLmhAI5YW+Y5Ma5+JuoVVpQAFBtdTMgAKCJOeSYE5wTA5ENHm3qhAKjtdVaqVVFIALNGTx8tvEwoDc6Gp7ceOazk/xMkmSVIMuCfVSTkGSAVGJ1N0TbgOz+d1ex0khgSSJt7oDIic8EDOh/hnqNFam9vp+JUjxbAsLEHyCeIySDgkk9jMCjqNN921f8PRYUqSCxilpZhkNwJgSRzMx3waPiADcIBUVTM4m5nECROAB5gOMScartT4wqJRa9jT8V4Wkpi6kxw1w5CwVH2zGnvRvhd69Nd2aRQjzUkJBvEQGJMWGwJHeVJwDmnzO6+9HhCQ87imbYeWZkYRLEnESRgCAfuv2vUN9So+YIKz1A38RgDawnygLaQYECTnEYjRfRulXMQgHiKvhrUquJtUkA2gkx3Mc+XjMmU/+nVq1VmJ2+A4DVLjA8qLHucz5ftoy01IUKdJKzfxavyhm85duGyREYwYEg50o6nvTTC1CaieIzNcHDSCCFKKSAQsgTB/adB7HdX1vxdZLmcHwzVqG6Wa0MEVfKqKeLSRMg6H+Lto9Y7e2jUZ0YK9UN2uaFWmWHlYZljJ9tFWNq5psihUqG75nZVeoFVuwOGu8x5JkcACNfgKW3ur7yuqFyHCW5EgykTBUyDETjnQiL8lR2IamwUBweSQCVBgGWUesDXG36Um43V24pM6FJyCxJxg5xmOwj9xBSeodXpNH4WhTeJDsVe4nsWC+USOI99b1bqvwqC7Mu0FG48Wscfl4MDGe3zR21mrtrcA7jr9NeoWIPEpVKYQkkm4mSxz2mQRiR241a6u1NYK7XLTvlVX+WCqiIAQdpkdgCNU/4f6PT2qeLA3G4cEJGFAbErGQbiJfAAmNWLaO7banT3C3Fag+VmKmyYZvYETGePfNZo1NtS2ytuDDVGQklRJEzi5uM5LQBg4jkrY1iygmF8gEKZ5F0fWGBI55nQe/29xFRnqWYVAICzMs5BHzRgCDzjkaG+MNnSJ2xNVIsttZhZTAyLvzMxOCoP1McxDLc7/w38OmqgARzJJYwST2CtEgZjPppgqiltmepUVQoaGHBE4aCfTgZzHJnVFpdYFRhDeJTUyXtCq8sT4a97SJkwcd+Dovr/WK52yVlQJ4bSyMAIQiABg8yI9DM8aL2tVPit2LLSpFBcILoZPeAoPAEmTiT2nEHW0artK1apXVjTYIgAW0S3mUQTLwnrxPY6rG2G56hWMAmFLWiQoBAyTMAExknP6DXo7dERVoUgiItJZsp3Eu5AJ7fLIxOTC8DReIh6f01NrQWsfDAqsiFxLBqjGCAScgN3xkEyNH0KFKmtWruQnh02kXDEqJVVzBCySWybjA4111ToQWmjVEUhBCBjctMkH8hMEloz6nR+06fRanT3O6qoaaAlQQEQmT52BYz7Djv6QZ2o+06kGrbjeVaYSi4CIMK5NTBKjAF4TJ9hz3zqe2rbkOHK0hWsCCWAg/IoVVAxaCB6yMxpF8QfF1Orvag8MVabYRSp8sGVIHoe5iQOPQ3Kn1BGoNWJtsUgZksVUxhcnmIntzzpWvcJ1z4dp/g0RbaYvpjxGulbaZvLEA+pUDiRjTWpvdvWqKE8ibcr4XgqVV2JKxeozAIuC+pzAJ0lf4rDNt4VTaxe+IwMCRnNxJHHHvibbVLC5OFZyTTDVPzA+ITM/MY8ojgAehF2sHUdylXxHZDKKgpAowUBsY9CZtMzAI99QlyiNRp0zb3thcqVtAgg/cle0zOkm66qf4JBKJTnMRcLgBJGF7TyffOgfwSVtw9T8XUoCmLkWYuEwYkznHYkgx20TR38V1VpuJeildgsFheysPlIAxbmMSRHfOt9U2lOttlhMLVFQuRGAASfNDEsxgnHBM6N+MfhTY1Np4rYrBRUvBuckw0QxhgeACMfrpR0vafj9jcrkfxGNRCzCXkEq9wJgjNvHm9tU4K9z4TbaKVNalOjXZeCWqsRlrmfEjsoJkcCBp11PcvV2+02zjwkfylGAhUQKQC18CFAjkkz3xoCrSq0l86LTZbhQUCaa+e7xHIiDkcEn/AEknTnpvi1F8AmXWkvEMBdJuH5xLD+b0PIGoONjtdrtaJqo7EOFV2KfOVJYkcTc5C2riAsjW16T+KpVqjqXp1f8ALuBKqpwWYkgK3EADy2LETlz1Toqogao7lrAt/JXCzkmASQPsMeuk/UN+1bbna7gvZ2Wmyq1oMAFpYFQI7icaqb2qW6+GG29fcU0Wl4NVFgzdYuPPBI84EkFhEsD6aYb5tvtduFZ1qtTXyoWJEgMAGE5gsYiIx6DRb9OWoqs0gAgMgJBZUMJfUJuMcjPMcabdep7aubhSgMZa4DzWiB6zAJg6jW1K6FvjuUHhsDVUgLQRSDAX+JUIugAXEXDmOBiHVekEo+L4L1aztCUlQ+ECDm+Vtn5gATgAam2HRdtTqBkpqhH5goBj7DE4400/GmBd5ivyXZA+3E+h/rqbGb/pO3r06T1qQS1JSlCkJcCAD2OIOMTqDqXWKtfbGnQpGmQbZbCwMSvc47fvo3ZKahtUEu3LFsKvrEGTPbA0R1KmqUytMzUBiTwPrj/bSbrN1Fd+Hfhl6C+NWrEhgAaVO0kExySZH0HYase7YGmy0y6qwCMLrZ98CZ9TOk9fbvY9V2MJmA0YEEL2x+vb11rabo1aXldDgZDD64+Yg+pzq6pcoH23UCKvhkXKqzE5jg/TnB/pqen8SttjC+YtmAFYDE5ng5jnnGtfgacsxcEhiA2DEYYLHm5n6kak8BWpAoLqgMOeMGcx6z2J++nbTuxoGn1HxCWKt5iZb3PuCf20x2nVKtJTYQsnmASfaT29tDtRVHtbyesQY7/2NciP5jj5fv8A8ay1uVLV6jXcyXp//T/nWajWqmQ2CP79db03TtjXxC1PYIDVapUNR2aVEYLC6mBcAAQSJ5iB76qm1+Pmq79C6RSdlUoDwLhnkAkmASe0xrNZrd8JjN8jP8QOr1tw60UIUZYZIi0x2Hrpf1b4fr1qrURVUiiQksCJBLA4E/mRu+Rb76zWaw2b7Xo/4OpUosxdKPhrIwSSVJP2BwDMGfXSD42rVXp+O9QhC/hpRWbQicXE8nzDt66zWavxSeBn+Gu5csy3mwE/wwqhTMAlubvmIAIxCkEcatA2xLMysxq1NzdLthL5BC4Mi2cYyZ7azWat8o11asAiXTdUYoCI9pJJyMAjy+p+gXiqaipdhASqUxlYSSS08zxbxxnWtZqLHHQemAvfTVUYBlWosK/l8rEELKkqAeTyw40Z4h21NVJ8VlYiXAhirTkehOT9tZrNQ+I3o3wUaqtuLlENMSSCwGSRHAU2qJx+2s2lPxagNoJfNMuSRaxt8yiIIhuCZkZ5Gs1mqzvyrPXuoDd7qlSpNUFGnRYFXMZhgYVCBFo4xJ551ZNtvraSmmFBYrYSvyz2EEYMRJJgEwO2s1mtF4GbelUob+ruKrK9yeVVBFgaCADMYCETA5PqRpZtFq0am5qtVB8eoGZVWM5Agkn1z9NZrNZvCzmLu+3pUdo1VlL2oxJPze4B7CRqp/4cfGyVKG4DUbPA85KAS4YtkzHmERM5xrNZqszmU26L/iAu6rjbrSILkgMzDsATIAPrpvuPgwMxY1St2LUUQI7ep1vWaTkznb4Abvoa7SK0iqqkeVlAycA/afTQfxHv6Z2jV6dJb2EJcIhmNsmOwOf01rWaa0zLvSHabqiqBvDLH/UZ/wCP21xW3FxYlEGPKFHHefcxjOs1ms100c/DqhQSBJaOfQdv6/tof4ipB6yJS8rZJJiDMe3II51rWa3PDlfJZuatKtRZK1LxFU4Fx+knOTqDZdNVU8LbqtJicHMBjGSO+dZrNa8BKK5o03SBNMuDBkYJbEx6+g0+2+2sUQcuQZzzH7Y9NZrNbtZD9S2L1S1r2sAak/8Ax7DvxrApZxGGwO/PY+3bjWazXLN0wR1JVip5HJ1ms1msOj//2Q==">
            <a:hlinkClick r:id="rId4"/>
          </p:cNvPr>
          <p:cNvSpPr>
            <a:spLocks noChangeAspect="1" noChangeArrowheads="1"/>
          </p:cNvSpPr>
          <p:nvPr/>
        </p:nvSpPr>
        <p:spPr bwMode="auto">
          <a:xfrm>
            <a:off x="155575" y="-1790700"/>
            <a:ext cx="57150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jpeg;base64,/9j/4AAQSkZJRgABAQAAAQABAAD/2wCEAAkGBhQSERUTExMWFRUWGCEaGRgYGBwdIBwfHCEfHx4dGyIfHyciICAjGh0eIDAgIycpLSwsIB4yNTEqNSgrLSkBCQoKDgwOGg8PGiwkHyQsLCwsLCwsLCwsLCwsLCwsLCwsLCwsLCwsLCwsLCwsLCwsLCwsLCwsLCwsLCwsLCwsLP/AABEIALYBFQMBIgACEQEDEQH/xAAbAAACAgMBAAAAAAAAAAAAAAAEBQMGAAECB//EADwQAAIBAwMCBAQEBAUDBQEAAAECEQMSIQAEMQVBEyJRYQYycYEUQpGhI1Kx8AczYsHhJILxFRZykqLR/8QAGQEBAQEBAQEAAAAAAAAAAAAAAAECAwQF/8QAKxEBAQACAQMCAwgDAAAAAAAAAAECESEDEjEEYUFx8BMUI1GBocHRBUJi/9oADAMBAAIRAxEAPwCtuCACGgzlVyO3Ecc8/wBdd09yCSIgwJBgHtB++u96ksIGfYxk8+nf9dQmh3AknExJGQJI7jHHr+uvfhlqbfOzxlvahCXVquRJWmufWDrsUfODkTj2z6+39NZQoAvUnGARAMAqJj9TMH10ZQQ3LieCSPrzHMYn011xy3j9e7z54yZfXsJ6psy+22VMOhhi1kA1KfiwQ09hAxPaCfRV+62aFqoC8VWKyZICSqj9YHv/AFtfV9yq7mgOBTtAHBMZ9fT11WenNJJkQZweYJY5+hGvJ07u8vX1JqcJkoBVuIwYIxPlZQ04HEAfv66N2COe2Cq2zyDc0iP0P3+miW2bqoV+yxPOBgD/AOsD7aZeHAp4Mm4xP+rn+/Uc6vfdS+/8Ve2d1nt/MKdrsfO7RNs4PsGB/v8A06lrULaAEzc2e3GdMNnQlsd8H6ENqPfLFOmp7Mf6DXSZTccrhdUBRpR9YJH0GP8Adv20BuaxtQcjzf1j9gBplsVumATi0DmcZ4+uues7cKKYC+YrGOBBiee/cj31v7SY5TbnencsbIP+EaAq7beyA38MQCO8Nn9Mar1M4HrGrL8GVCKG/MWjwx78351WKVVQBOPKMn/f76308vxMv0cerh+HikK6N3+3H4GmYz+LET6BZMdp/wCNCg6P6m4Gz2qdzuHb7BI/2411613MfnHDoY3HLL5UNtSB4kmB4NQfqjDUBTRVBRZVwf8ALIn0LEDPtmPvqFhnWsbvPL9GcpJ08b8/4RWDtrduutaDjOuu9PPMdubdD7vZBs8MOD/sdF9tRtkYj+ulMZZdgKL3sASBBtf2nvHpA9degfEVU1elbeaTuFCAvIABXBJEyePQ5++qJW2bPlGhuxHcen669D6ZUNTob/mK+IpEjBVjdB+snP0xr53qdzKV9f0urhdKFVKrVeJKm0jGfMoaT9ST7Y1feqUxU6VTj8qjjkY5OfSf/E6oloZVqGZixj/8AIj0wSNX3eOR0qkthN9MiZAtwJJnuc+/01587xI9eOt7UH4aUNVoIRNzKnP80LntGedWChSLdMmMpSCn60qx5/7W+2q10Tc2Gi0HDIT2/Nj6cA6tW82Y/Db5Mt4VaoLZ+QMyuDHc5IOcj6a7dbzj8o8/RvGU96rZpwpnsR9+Z/prW3GOPXXdSkSmIgMP2Bx6+uo1qYAWB6Tr3fJ4Pau6sgc4/v8A340PU3DiLUv7GGAj6Xc5nvqalWJif/OsFOHI9v6/3++udx3duuPU7Zca66xv1avTJJWduoIdbSWEDng44gnnUbFQ1pIuiY7weD9OdPNztgQtUgELtLRiRc72D9AGP21Xa/Q0OUmmfVDA/Tjt6a4+n6uWrjjJw16ro4XKZZW8/kL6p07xKNAhPlvWcZyG9/5o7ce2tazb0txRVQV8QsgcFXt8pLBSRbibTjP76zXmvWu7qfGvdOjNTd+EQbtCpIPmGO0A98E9x9dEbKgGYlmYKBJYKScAzjjnvoHo3VjuqlQJTZyJK2sqzkADJB7zmDzntqyrRq02temVMTN4mMQYk4JBx7a4XrWTh6Ps5slr0UWaNNnrM6ySabACMQeRnnn01J0+kBUVWOVaDGShGTJHaD9z6503NRRdJk8kDMQOTEgD27/XQ9dGwfIqW+YU5BLHj5jjBOI9/rJ6jKTSXoY3lJ1CmGrpVYEU2BcA+UwsTaOe0jA7aj2HSKYKMUIpuCadNmh2E8tK2p5iSVkm3MHMLt71REKr4DszeU1CFI9JlicR6xxOpOudbNZUp1qbuUEUlGAWIyYUiSBktAETnOuffXTshg3Ui1IgU2epwhuBU5EO0AkiRJwJM8DXb9QsRAUe5fyhZJA+ptAOM5+ml+08RSg5YqSQwbyxgfktu+7QO5mNSJVDBgVJZVlHZVwZIaBgnImQB29dTvutHZN7ECruHUOhRfKzhQ4lbTP8TBJJPChYOfQ6Q9E63u6zlNxQrNgsjFSs4jN0CJHMzo1N2yG2qzKWJgxNomJJEibRMHmT9p9h1KnVQr5wqkXkgrJIM4MdsSB7Z1ZnZylwngzHVUVW8Oj4EqYZmngxjJiZ5P8Azpb4zJRqsUq1qgUkC0tM/wAx9B9foNL3+IGqMFo0SFFSHchVIyLRDRFwIxjn20Pt6dRat9VwabEwvzERgkmCFF2MH01O63yvbjPBv8F/Ff8A0+8pVl8JmpqFLtF7MHAUeUAEzIBOf31xsenPUgKpa4QOJ7T9h740NU+INvUBo0SjvJlWDAZw0Qpme7emnOz2SVKbAQFCSQDaMQ3MjAIBA+mu2PqMsbuuWXQxympwX1zTpuaQqU2dB5lRpt9pAgwP5SdE9W2xFLZMJhqlUnOCQsAx9MSPbS81QFDeGBLyCvhGc5BJzwOe5PtpuN2Yp4pp4iSAJJyWBJN0GCCTbx5TGun3q3W54u3K+lk3q+ZpyKDLRqGIusAnvLqZHrgE/b20LHpoxaRYms61HdEAuNRjhJEsXMZDE2mO5jW9ruFYmoGLM/e4MRiMQYAgdvrrePrbMrlZ5ccvQTLCYzLwCVNcGiInTjdbamR8rASPldgQfcqPN9DjUNfcKaiKBUtgwbWIAxjGASByR25Gun3/AP5/dzn+O1/t+xXTpkHIx/f/AI1qnbxj6ab7uiSoKMEMgm5QccAGZjP1Pt662ewRmHiVQtPv/DJJxP6/t+mrPXY75iZegutSltKkAQfcSPqex1dfhc3dNr0wMy5OPVRP9++q7sNvRaqZS1Q0K6iCQRzkxg8zAGNc7f44WhUahTQik5w9TzIxPZSMDgRk8H21x6vqZ1PEeno+nvSmtk/UbrKMC2nLEkeoA+/y98av+4oFul0Y7jzfcZj6xqrdRo01oIguaHPlX8shQSxJkgxwBMzpqvX6n4RaKqhVfKpkgkgd/Q94j31zz6mNnH5uuOGUu6pW3SEpGJifTsCB/U/fV53vPUsiXoioB6TTU8f3wdVt+jlkJkgQSAc8GcYAOSSJ/bTh96T4jx/m0RRMZgABJHaRE59+Y116nWxuM1frj+nDp9HKZXc+uf7Vum0o3OCv35/bIOhwJLCDEYOe+f209bpqq7UkloC+YyvMEAFgPqT2iPTUG46QQwCsc5J7D6Rk9pgf8+nD1XT+NefqelzviE9NmAgjnvj7frot0hh3lR3/AL/sjRCdN8aPOQPUgwPcj0j27jWLs5CmQ/liRJ+WFPYdwYie+tTr4ZZTlnLoZ4Y3gw6vvQm12qYuqMZ+iXkf/p9KalWP7/X9tGfEfT6tJab1RASqiIDHyFZLCPWo7An2Gh9nR8StSTsziZ9Of6Z1w6OUxxyy97Xo6mFuWM9oY9a2QepAr06JpqtPzsFm1FPfmGZv199ZpFuuivvq9WuUcoXISFbIuMnHqcfQDWa8mEy7Zw9eVx35/Yr+FPh5blqeKbjhQrEEjsfKZVSfX0P39HqCozFmdSggKMlruDcTPocDGf1TdO3CrtjXCNaflpqkQo4JI5LSMkmZHvDDpPU6702arT8KX8qlSGiBE+aRJmMYj764Olrje17X8NFLhEkk5JZTlQD37ZOia/wz41IVYJC5Kl7RMZAzBMGJOPTUW3qsS5VVYwVuZlJWJ+Vci4loLGYgGO2j97sGrUipcIAPKgBlj3xmYwNGdqxtaa1HBJICiIHdeBMZ/wBUDTan8PhhTNhQcQPm+Y+X5oAJiSBcYjGdQOtHZVVADXGA9V5MhhNtMLiLhB75+2i6+3tDORCsA8gZMYCnNxLXFYHH20W0t6huQjLUVzZkDAF5UgFsFmtBI+v665odKd3JstHLEqTLMQQEUZbImTiR6CdMelbMh0e9VSPlCKYtAvkk9yZIUdznMhz00LUWoyQxEwS0gn04EYjOYnGhvSp9c6Yy7mkgVm8UYJVWAZZPrHyjn/TydY/SnUoAKjhjLGOwjn27/WPXRO56ltttVZ6lUXQFCIxaIJPIHcmT5jJjGMuGoiqAqAsXBBBdhAEH0IE3EGPTHE6GyTf9AdkcGVQRLkEKxPLckkCJ+sDSHrG0qHbFUYIoSSWEEmIg3EG4lh9J99XDq3TdxVVaTBTTgqw9REY79+ZJx20m6vuqNQq0JaKLBpaMXERAFxaVOJn21UlefdEJVkd6jFqjYCgMSZCkGYAFs9/TV6WkagIGR8qiJkGMcAZLftqkbjq1JawFOl5EdSguI8wIJbM85Ansf09QegFsEFnCXM0wkxgZj1kkiOMxpWtkmypR5Fg2taAFgAgxgGOYJmB+bUfUqvirURLS1PyeYHBYnkjgECMeojtqydN2i2NZTJZ3KlqjWhIGWiCxn078zknQFaoXpDwKDk33VSRZjssNE4mWg/XOobBbClSan+HFwwLvyluRcx59R7/ppvuunU6Z29OmLFDFiqsFGBgEfM0sR6D1nGknRtpuD1EFUYIxa8seRwPUSBBxHPtq61dqJZngBRgZYgRgQJM3G7EZI5jTRcipUDgjETHrOYPHvj6/TRBopeFklonggwQc/wDn39NaodUBaKVFwabJLuppiGME+uBOCcg9s6a0qLQ8khTBJk8zngfzcDvnjjTSXKq31TdsRCKoJwLwT5j3UCJ5nJifXQHTkqrf48L+VSRkkYMj1JBOfQ8atW3rrSRnYzbnyIWZsLwD6SPYQcaXbCxnNQ06lpQ2U2+YhcXFQBljiCZIHppo7ghYsrKnJJAzEnGeDOZxjg6rlKsKTtScjxCgnkhYUkgRyYE9hzk6vR2BISECsyqHYO0xcpYKMiDEY5GONIf8QeoUTXdjTk2wGAPbtIwQYA+mkXZSOq+wH/ymXMgGPWAT3kgcd9cdS6h4dC8IVCnhDa2CJIiYH1z5vTT2p0g0qaM1Aq9RSVkDEqWgwcSTxz9M6W7joFwUPUqkSHYIDghlAyFMqvAGZJ9tF2J6TuDV2v4hqUAC5iSFwImOCxHrPHHOl6fEFDb0ylIJ4tR7vOtWpap5ABJHMmT+mmPSvhWtVvVnRFSQitUZjmDMEEQQRm6REYPGbf4R8OqQyK05qSOw4AiZGIn39tE2SdG687MVqhCgBa6nIAHIDThTHHPpppvNzSqYYkycEEiI7gyIg98ffTLYdLdVqAAYz4gukHLELziCBic6pvXNpuaVcwwYOQxBa63BtBn5QfSe2dXWzawdK6kKgJUMQTBLibsnOcT5SZxMzo1dsbbxDC+DDAt2gQDP69tINpWimC6KlqD5mtJYEABZ82Znjg/q6ba3Gy3LQTI4BEAGZ/WMAaaNgeq1lZizNVqWpagDNaAIMc/6VBzMDUfTN1IJFwVRDSQynAYZIxz/AF1LUd2ECnUiCCXBI7g/Ln7R+mgq1FSxUhSw+RI4WBJtEYyf0OnJuJ938T7lTFN6iJ+WwFgZzjzrHPpmdZo7cbdAtMCmiAL8rAiPsOP/ABgazQ3Dir8QU2awUaQKLc0lSFiIPrzP6c50T0/cJXaSKIKiQCAPMswTk5E5jIk6QUUFzAcs8GB3xyQCABgBcRBjOjjS8Moik4NsDmDBg95ggdgJ441GdJOnbi0BH85LRMWhiTEgATEDGBMjTA7xUFki4qYt9RgwPY9vbvGqtvem7p6ynxjRsphQhDErbJ8smJnuR/XNmmduwlSbSFdQ13buwP0kgjkxqljna0PEihY5wGlmIDQZH5p9Cc57iOZer7hKYltzTpQfNOWxMgAAxMjiIgep1Xk61WVopIbFXL9piApY4mcx6RxIGpk+HqVaHrAVapHmtLWyDBC+gBMZ4jQ07p/EC7lmp0ibFNl60yLhBNqn8vbn6kYGm2zLWZUhGOFIWW7mY+nf3GddrsVQItLyAHA7AjuMQBGY9M+mgfiKt/DqIqXMwwbj3IkwInvj686g3U2dJUUUdpT8cPJlbcegtyCRGfX1jS3db4061NGu8RCHYhoBmSRaBAYSolwB2AJM6i6zuKfTtojOQ1WqD/CW1TaZ8zECT2GIkzrzbd/ERSqr0ks7uvAJnGVgnBB7Z1qRdHvxZTsUV6VZzc0Gm1S5l93ZQq5PYT3ycxWXcNyPN6zqxfA+9Qu5q0ryTg3MbSTyFB+YD/8AMx6Frbstvv6Q8O5vEvz8sjIUgYiR6Yx76sXZb0L4I8YrUaqoUkQEDOxMAlYGQQOf7n0aqzUnSnT2rNVqnzF3CxJk2rBwFBM4zOqz8P0Hp7irUFqeLLW0yVAWcgiIAABMge0gaN23TUWq1eHbAUEsxBB4+YmPSeOcDUqHu63y00VyCbmCL5GPBy7A/lGDJ1rbK7AFrnIEXMygMLck2scfbiTnQ9LcXq1vnDJAYkdxbgLwO3lyeO50d8OUatIEVmFS02imhJGPzMxE9wDAjA76jKOt1TwtuPFdQJuJUYlmJAXyk5yMGfpE6h6Z1MvTNTFIeKLrQogFRaOGnzGZPYj10KmyrVHqU9xeqIVqKE8vicm0TDWoCEgicTzOmuzoimGFSS1Q3hSqrA7IArRgQOcRzGNBLvXeobEg2k3ZzMggQFYExg5xnOj6hCUoNQwsSSS5OZxGTJkQMaBNV/DJ5IifyESYMR395gcidS7OCSY8vCoBCqOwGIJOD/SYGqmirqXWStA1FRskBEb52UkeYKPlE4z+kaN2+/SxUqVAtS290EH2hsSbZjEeaNDfEO8NFijhitUGGeFiBwiiCfLPmacxqvbWhSVK1YP4bRh76qkRMGFAujIF0ifSdRdLpt2WpIS4SeYIIjgZzzOBn9dD9RZXWmxLCWgLbloklYIJ7D0iOc5j+F/i2luNspBMBgjFhmR80+pIz9D+h1Gu60gWIZvbygA9h9PaO33rJPvdq7mk1R2FSmTdcflUyLgWAACifNmOc9698RdX89OjVrl0p4ItIW1VBEuVEscZEfWTp7U2Ss1SpLAVAQCSWiMKVg+uYkD/AGGrbaiaFdBTKLixGpgSVzI80ZwJYntjEaNoNhtRX3TE1nKbf+J5QUQAwBEiWUhQCTAwPXTF6wpGqBTD1mQkqvIUHliSFwD+Y483PGq6/UHQinUo02TxFQLf5WBAktaYkSDb2II7aabWh5Nwwi8DyghmVfKoDEXEze7DMCbj2wSmnRajindWk82AssEMfKZCiQIx2wedV7qKJUDOQWhwXa6VUg/Is4LGewGME5046dQRxR80AUh57SAZIbjmBb8x+g7jQXTqN+PFc01LC4IredyDJBHzG6YEGOT20Cbpu0cVLqhqUaCAhqjU5e6ZOIbzWRJAUgke5066cBUp1dwEJaDZTqLbgEi8ryRgYJMwZnOgjSaqaVJSZovUY06lJqZmTDsZjzDsceoxp3tqhcbhmFtMEBJe5n7GCpUCYmAJHvwBVU6gxrO/8V0pU8FVWBjzvJk+gE5+2Zsfw9sqd7MLAFp21HqOJxkwSJIAxzjR/R+l1KiCpTp0lRWLEVFm8TIE3GMySbT21Vfh+lUXeVKW5RXNpckFmHzRaQBBJk4B4I0LR/xVuNuzK1Ni483+X5+IkkgHkz+ms1LstnXuqFKahC3lAJUADsOfr99a0V3t1tuIlQoPCFmbkCABz6Scew1teoVGKOqlFMOtxILSIF3MRyRHPprjZ7c1Jp0k8MEkyxFxMQzW98kGTjnnBJm42tKlXVafiVmYEVXaYVQJU4gATwo+vrrKhadZC58RmhbizlSBA7A9+OBJI5J5MnUuoiogSgTSR4UVSoHosQYMHHb7a4qbqo5tVMKphzABuI4wc85jt76JO1C3tLPdyLjMAmBzOeZnPpoFe42FStZTUFQrDMC6oFAzmQDcfr3yc6ddHoeEjUwDScz8wgZM4PYHOTORkzyNugGUh2YREIIjnlj7AA+8D7725SGCsGa3nHEc/TuOQf20KcUfMFn8nykznETz64z7aD6kBJYK71WhTxAiMkmR3wM9/ec2NVvneAEkS3EmMH17fb11x+LxBMmIuGMgDjPsT7e0aIV9V2ikvKIbRi9buAQLiVjLNge+JInXnJ6HV3BUEqqAMwhLQMi4eXHMASeBr0TqbmosKqNBDEyeV5YmDkSQAJmJxMCMdLHhmngSZiTHOe0cm7sPrqy6aVTo3w0aVSm4LrTtLOCAQwHqZjggwJgd86si9KfcPfTdlVSGhfLyFJBL+5g5AMGJjTXa70FKagJCpF5pgsfrMRnMe2h91u5JMxaBdIkRngEwDgxA7TpsYOhVxXapWMooCoqOIgxMjEmABk5MnE6iplkDU2P8RrhJHygmZgtnt7HMYB0r3gFavYVrLcwKOgKixeZIUiAP9taobI0DUqVNzXqn5YLBIHqYDmQpuBxH/dq8Jyk+EqVenKObhSIVSMBVc4JzjzAoAe/eNWxt+wqqQ3BtQrJAkC6QMASRkyPp2pRp3VabVZZWtEAqwCplDINzZk4MH7zqys2IeQjG+CfmIGMCS0EzABGR3OoUZQ2SfifEZqrWoP4tRxb5vmhBHlAnnHJ4zqCs9KrVp7lQzU0Ul2SoTkHv5iIxkfXEgTyaxqohWFRlCtTIIYk+snAjBEZx9mI6eDQWilSxVYNKqssAICgkREzLGZ/oTwi2WwuvmbKhYiCPW6RAwcTgdz7aZ7rf14iiJfCiboTGDaAROI9MzxpdvumkbW1KlOjTtCio5iFIta2PzHicjGnO1ZUoJa7uSIBty5jBaFGIEyIEaJXnHxl0l1qPUTc1KtakLyvh3kXEACZiDdxbkXemuOvUqlPZKCrLWqQ5CUjIgggM2eIBC9p0zp7+qnWvN5EZDbJi60TPsZJx6asW4oCoDUkyJET2HaABJJPJz9NVratdB2SpRorklGLG4HD1I8RrcSY8oJ4j9bHX6kxKqEAVzapJ5gZIwMKRwM8cdgl2gHmxM3ZGcYE8yYPb1OhN3sw9cGpk05huwnzALBAlmmRx2nUSmdSlexpMCVCAhg3lNsCySfMwgkkwBPfnQvUCPHFoHnU8PMAMOc47iB2nONFtvpoFWw0gHABUsLu5OTcB3iTqFaimVM+UxwTzGZOSDzPfRIR/FBur0lEKEN0eGbTwbs4WCeYEmTmCdC774oqLuUpCk1SnUUMACPORJDSQYCt6n307r0BMsJ7Wkcy35gMt/wDyex0JvdwQ1K1b1kswAChcAAQFAPdgpPaYk6NGi19xarMPDZsKgIbySQAxER9/XMxoKnCqzVUlMsIAFzKSwYcgGYz9PprN9unNJfLSmQz1HZssfyqoHHMEzBH0OuqtwVK98sgK00JkAGQfKQVmc5/8kd7f4hap4PKhGJKtCiWJksQJJPmgz2+ugesjdeIPCqKVUylN6aiLhBm0QoAI5B7ydBbXaw1RmIbwxaDGSGXC+UhcmMx6gepP6k71NoVZ3UMLmCkAgDhfLMzg+wI51QRuNxuKtCkhLAupUiiYyCTcxMCMicWgERPJA2nwtuNqS7blHDgLFvflbT3MmBjufTUy1xtkQEAuzqoJWXGCuWHuFWPuddfFdZt6hVHAG2Iq1T5hOMKlvuD9xJ50Rb+k7h1oIagpw0spFii3sACZwIEn21rVU6pvUpeGjpWeKaxaWESJyFiCZmNZozoXR3kEUKFRKtRWBdhIkCZUcAcxJmMHvoavuf4IoI3nNSXKC4KVtuBccjuRJwGB50s2m+enugFpzTFzGo4uDOZglcSAIAAH9dNae58G5htKQANxdjEzLMYwBnERgnWXRLugwoqlLwqSkSzvJZbZKrIBxaOAYMwTk6K2lN67CPLTUGSwIJM9544i2J5J0n31CpuEqM1tNK6ygUkgKCJN2JmT8uBnRNLe1C/8KoaVMHL+pGICkHE9yDoNbusHZqalS9MhameAM8DMEHHcme40YlIYzMZJH3GYxMg47ye2q7U2tSnuw6U1YtSIueQqm665yCLmI9RAEemH1SiDbe6qEIMyIH2I4zoOK+7Z2poqzI8rMcCCCDFsDH5iZ4A1AtZqavzXueAFAAieRMYETd3njI0bX2oWo81LkCCApxnntmRznA+sENq4TxCtzNBZQ0kM0QS2ZVZlsc40HPUA1jCni4jNuIBloJEkmIJEETrYoKqBWMkAfLIgH1Jzx79+dQdKo7k1Xes9wIgGAAvOEzwR/pA+XnRFcMstJV4CmC3DERbxnnIyc8jVGiB4ZdgoAZQRdHzHGYM98DuedL1Z2JIKpJJaAxmcCMciAft7xozb7UIUU3EscXCTkXAZ+pOc5zrveubv4gLMzZDEnAMSuYAAP0GTEwNAsO1VaiPTVWaYZmLEgQ0n5ioBJH0xyTonq27oU6ZUq9UtItQFhbHfPF2J9ic65o1pRgEtGJqny+UBixWBmARkk5nWVmuRVnmLQRKoQJmByRaDk5/YgPtepVTdtF8YKFDghWAthYvI4iLcjkDOp23aLWDODKoVBPHIlRBgEQP1A51qruAtM1bGJgXfxPLYJEGBly0m2RHr6A06zCobkARiQkgReE+Vp7SsiJkyPTQWajXV0iCoMwtuTA4JmJ7c8d9MOlE/5haQR8sDyd+0yRxzERqujf0aVLxazimDKqASzFlMxE5Hq3EkASZ0X0Tra7hC9PuTlhAH3nmO5/31DR/TUkMTMkg8CFUcTPrP9fbWk3fnDMZLYUegkjAnNwmTA9OBoOgGtBfzYMz3g54jzdoAGhU6mfxACq5AS4LcAJMgjGR2ye3GgqfxhXqPuNtVorDljaQCMyBGYkYI4jnXodGjUgOEcgKQcN5snIP+/wDXjSRNlaoKhVyKgaZzk4uY479pE4E5IrdR/iozMS7NByQYxOZnExxAxzMaoxt9aCMjEYkEQe3ccj39udKtgGD1HcKTUMgE8R2AwAFWO311P8VX1RWFOstEIPFHmnCSREGQSCRJIJIHJjQmy2dXcKheoirbNQrkW9uc8wZ9iNA1R2ckeQrdnPcQonBM3TgcSNSDbsVWnDrOIcz5QSDPJE8xzj30t+EOohkqVaakXPaCSMYBJnMkx7THtprW3b0DWquQWVZQUybkCwpDEnuVAkYmcDRCY1H8Obj4isQCKdpFuLQCREmPNj2idK6G9RQAZYrgSDP2JIiSSAcYMTidM615UblgqCrICuzXFnaJYEnBWGAxH3yTQoeZoAZyAxkCZieJPFwmRww9tFZSbxBcc+UtaiAX4Hcn354HuTpc0unmCq1vJJERJtumB8oB4zH0DXeUmeFZlJjABGSwtAmV/N2xzGku+2QqErUDvYCPDUYwoJ9IF2ZntOqglaqFVAtYBoERHsRz3Hb0I0TXqEU3wpOMEk4JgzB5wO+PvoTa7WKSKtIqImApH6gdyZET650YNowUNWXyFfNKx3jBMAscevr6agC6ikUr+GQq0kYJ4IBnAAnJzkemjaHUCBKi0FZiAIYiAvmkzkxjvqDrngqtOzx3MyFcsQzHkgCZjHrx+sdJ3sUMWWCb1gD5sx9SscCR5c+tDGtDGRVZUEKoCE/KomTHM9u37DWgae3IyKkyBMi7iRJg4MQPtrNA6Xp9KjC/iaYBgwqsQL88jiTGW9+J0h67valSm1KhUFytEhQQwAwDePUZ+uZ0v+NOsVlHgKynxRLLTEZBN1uSbZ8oM5tOBA00+EPGq7crapcgliRaEsiGqECSefLmROJnTQV9b6fV6cPGbdo1QkeJQWIIJz8oAUj2n9Dptteo+IoFLzh4M8ED3yOcrwY0F8QLt6ijIDcNYGZvEUkCmpN3IaAbeBJMxqToXRfwxlqrsGmQ0kyCpEqBasxMkzleOdKGjUwjuDJuUqAucgwJPoMj1yYHMMej9PNZqanygEyVBAtEnE8kwBMesYOYOkbUOzutMoQLA5IJJ5kAEQLWB5Bk/U6aqj0y9V6iqqnyrOQYEyIkiZJPeY9zChfi3ZJtmpkElahKkEwAT3Jjgzn7HUdHaySpwvzECQAYyZx9geOfob1bpg3kBmYqCv5gvbJyCc5gc4/SXqjsxVdugZC01ixICgYySckcxEHvqsykfS9749SqpWRSuLvbCrEwODJAHp2JHE6aJubia7p4oTApmfM0eUEtAAAIMGTkCSRpntqNhttUIUJczEsYAEcGcD9OdK+p1npUDVDW1auUB/KFQ8A8cMxLHI5jA0kNq5SW2oniEGvUEhfKLZNzDAwAG4EnB4iNG7fZF6k2gAeQrmarO2PyzaJn05JjR+z6N+d3D1ibriDCgqoI5zxaMDnjGt9RNOhYzi1JguTGFzI5JuxCjOG9tF2UVKcgqxlqjsrIguEAxBaIUXQIzJ9sAjqYdaFtOQQAigAH5sDgcgkcA49dTbLbuanjN/DpoAYVIU3iWKjJsA7jLGTnRm82Eq94YqD5ACxODF54ODmB6GBOi7eZPtt7WtpkKbcEkmCZBlgPSf07cate86XKIGVWqFbgZ4JAg4JKiRxMmYxo1emuNyFNoUIQyFCASTAuYMBwwwDHHpGuam6VWtDqxowkqfzZ/lgekGPpnSqjfpV6oalINfMKbWCwSZa7zHHlwMn66FGzp7ZZVaSW1IqGnTnj8sk5CzBIETOcas34dadPxGe0flj8x5Nk5YyIBIydBGkKQNU3DCjzTMfyiRNxJLQoyTGomwWzdi10+UgmDE/thRHYA/1mHe7hEKFmUI2LcyWkN39VJyQYgffintmotgv4bsTFp8pJ+vlljGQIM/zaY7nNGKiVDCw0wSfyxlsktj099FD1upg0CaaqzQQPNKyBwD7Yk+2ottTV6pfcNUap4VoSmPKCMBVLSBME5Hr6jQtPdsKVqIKSISqowgk/lj0lsfvMZ042NGjSHiMoFuJAJZjOBiT5TMD340ShuguzI6shUIk1DVItJPuDjyrJxohulOdrZRYi4KGMGSqEYA/LIkQOB9dZ0va2+MiKbHql5MMTkifUIIBzkwTI403p1V/i+LVtCwVujzArPlHcCY49ORqoV9E2CI9So7SC2MCBUb+UiAYOAIxB7a6oUaEu7wQXiGI80tAhe47+w1Lut21SmlaklV6jDFIkIAIJPzCRgHIAzHJOua3UVYsFpXEU5sRZ9QokEkksMQBg6CaijVq5CC5RdIIFpJUrJMcWk4JgnmcxXa9RzUfwkFQJDKQcFl+ZDIgWjOAQCB3OmdLdONovibd/Eas11MMtoQfLPyiB6DsDOpmelRilK0yyixOL8Z7QZKwT6x7aK29rOihgL0umAFCI0siyYXkeY5iPfQfXabHbvUtNQW48OMg/SJU4xzo+jt3qspPlUoIDACyCTELlix+n6DUdFagfw3tJButqKrOLjIIAMKc88gAcagrXT+rmuEREqI/nDJ5lSnOJMmXJyPucc6c9V6duKtUNU3NRlUrUEMkQboDQMDkAGcajopZ4iPWebyGMtOfmA4gZkhcD+oCdYLRSLBVU8OxglcArkTGGk+vfVB+22QqXPUZQVVmFoIMgkJzySYmPrnnXK7cITYfPdclMiVCgfKYjt2gz/VvtD8gPcQxHYEQQcmMH19dc7zpJBqNcqBCSxgAkCIUTLHBEAfvOjO1fbcCmSteoviclaTrCiBEm8ZOe2Nb0s6p4d1/4Zqoc3K0B8QsZBx9DxrNVvRn/AO2g43deq1lRJdShhbSosnBMEiZ5weJ1D/h/1Op47U0F9OqQGkC6IOcYtnBkxx66uPTtqFSuaQuqV+XZQV/NIAOTBBHHNx9dUPoFGptOoMKyOVBNMMoIUsw8mYjPvxz21Wdn/SfhlXq1XVQ63qilXMAhgzkkCSwUQCPXk6ddW2wtr01WVZSIAAyCS8kkcyODgnJ0923h0qBtKp5i0UxAJPeYyYIk+uk/XerihRSpTST4kG4QYgGcdyQP0jWdJtz0pvCeD5aZBCC65i4Ec92w2In19NHdU2HiU3T/ACqcZh7SR6d5k5I7kCffVLbBkp1Bm3zKQk5I4E/LmSTjmMkmVW76qd23hUiLQLmOcjGYH5g3bAwB30DPboRSVackSZqMSxge3cm6LoAGj6gCrYRJHzDgEtGPeC0x241LsqaqaageYQhPYBZxH7RyTzxOudw1zGmhyWiUUeWeZ9PNJ/T30Z2H6ptyaYZZvR1YhQQJBk8gmRjscAwNDdZqNUq06CgArNQ5MwqnBxAn0PMe+itozBbWYgIwRmLAsV+bMCBiAYjE540Ed7Ue96VIkAmKZFge4wJkZIEf1PpqqS9N6gtGbjNR2U1FNTgDAtgySy8k4Bn1016t0p6il6tpptCJRCEquD5uJYrHPEZzAGh6HTRS3AdKNNmlmNbk2xLBVmWcsSATjjTzc712plpiUlRb8vHqRJHfjnRaDLVBz5gFKoiwpYr8pxFq+kT82TjXa7RrW8zu1YyvmwMA2COBPMk8MdBbtWBYBAKbAUjc0EeVcDi5ZksMkx6abk2KFOVpgMz8ASP0gAg5Pb66iBK2ye6+mIKEAuzWgKB5jnsDPp++knTuu0zUZqEOKRCny+QqQYcTksGle2CTwTovqu2/6daVUgiuwQMYEkCQTABMGSAABk476V1ugU9q3hURezEeMzH5aarktOBJJIHONGoh3HWmfrCUXp2eW0KvAYAn7Bpyc4jiNG7ep4irvK9O1jbCAk+GkEKc4BALEnGGGAdQ0ukUxWG6pmq9SAikuArKwIZgYE2rOF7jTbqHTaKbQG26kIQKADgeUSzkAkZzkkj6aFKOr7sVXSnSAsrpDWFjLNgmRMAkwWxkdsaYbumqIoZWJsuVQoCiyfrie0RJHOielUVWjTWmGgQr2xCooJJJIkqDiMGTProJt8alYGCp8OAvzFVY4xIADx7mQZjUFd+CalSqjucgVMCz+ZpKkW2iVYjnIkQMab1ptqVLgtgNqKEhTwLQASBjvJJnQ/xJunWKG3RiqPFQqWUnAJiGEx3gYIEemotvRRa5LM9QVUDOzMWCyDAiMGRPIiRqqc7awCWP5IK8XKcfxDjBGYEemtBnZ3VBaqpmJGQCIkQcYMe3pGgKq1KdB3Z76iXMfL5QI7LIBgFVE+8DGpek0nY00c3TRDEgxe0A+ZhgAGZAmcknI0RLvOn02qLWUIWQZJAJIYFYM8C6Ynv9tTUmFNLqAMuPmZgLnJNo7tI5xAgd8aj3CDw1QSqllLFAFwQpMkgmIkED0OedG1qykCnTimkK/iOuQqfMJuxcBEdgT9NEZ0HotZ6hu8KEMhTcwgflM5JLtfMdz6zqOr067cLRuIal8zi0mxvMORKgkMISB3PtCnXTt6oTbKWuy92Ra0EOSO7cgHOoOl1HNevVr1FUVoXELCrOcz/NgD1znGqnIvf7oUhSZmtpU7g1oAuWAAzECT6wCe/oToXfbVF+VKjvWqKQEhb8eUkzxHcasqKhpFR5VVCpZh2HlypUYPMRkai39TxPLTUmw5ZsAkRnkE4x7f0htT+m9NG5pbjBimHBUMpAYAggkkDJGSO0YzpDsNrS3beKzJZhiWuAQlYtkwotAHDcj31eU8FmNKkqxWuLhfLi3EECM+5xJ1RtxSG2p1tuqn+LUNlMEsBGQCTjJ8wBPoY1WtnNH4mp1VenTdklZVqcFrRB8pjDkwOO4z3036h1UUWVLC6BQCx+dnIBx5QvMAtPMemVXRvhk1GFNCoqNTFSqfLwIkSRAYvAwB3nR/Tt1TDsHYmohljErwzE5kRKlYE9sY1Cq/1Hqr0AinbsEIJQA0uJjPpxx/xrNWCnsK+/o0alNzSQJ5RNITJMk45kf3nWa1uIM6sreVUqrQpQSWJzaxxA5IOFAHv9NKvj3p71KxqUqLZp23HAVgxM+g8oIJMASe/Ngo9Qo1QSjCqytYwYeUCbpjGAc3E8LjnQW+3lKtt66XhmBsBCl5EhjAAAksTngfbUBi9RljSRGJooZnA8QgRxMx2AkCI5jQuy6O5QvXWHqAhTUtZsklZEgCFFxbBn0jMnTGoUdyy0S5UqB4hTBAAJUH+YkTn0Ojt31lDdTWxqhA8haAWiDdHMD+nvogjpPTFXb0kR3Kxghzkk555GDB9I1BteljZoLJczIBPBfygXCIlrRxiT9s23WriGYAiGNq3NMDMCBn6x82pG3pIRakkM5USRm0AgsBAJMH2mBnUOR+0ZVK0DAkG0cSB8xU4PJgn76xahWu6VD5Ba6woxwIJ9SQft9I1zSpq1RKj+Z0WVHdQR+gkHRxrIHzBYiR/29/351UCijNRrhCQpiYzJljjuY7k8nHJ2+3hhUa8vTQwAWtmCJCCe08ycxpRvdzWqdSQUlZqIpwTBtMgnnv5oGjtz1EM7Ulucny1CpAs7WyOGzkD199ReSLadHrHeeOXZgy/IxLDkGDkAR8wEYxnnTPrlzUkZSAabKWukl0Vhcq29yTPGSO2j6u5sqWdymCIgTiCJuxiDEc6rfxNudxVpCntbVA8xqM0ZXn5hxx6zPodFnNMX3ZvVkMTJPHBxz2yAZ749NDfDfTwWNPLoDJNRpiARJMcR659MahofEPg/9RuFUrVW2mihQFYGJJ+WYklie4A0F8U/HVNqC2Uaiu5xeLQy4lZ9CCM9sai8u+s1adWu1OmwqqrX4QBQxgku+Z4mTHJ9dGKRuaLKEpta0EtkETkzPHefT1nNX3vUg1MLTp0hTZMKXYSScyF4AnLH0bIjVo6f06rTWmy1KS3CCYJ48vlHAChSFLd4xjSr4d7vpm8rrSNGqEpqotDpggqQzHIyZJkeuNddV6PTqUlTcVEIEgA3ET+a3M/fOmX/AKulGhTpioZyLj5iSOc8TngcCOMaEFJHNxa4/wCoydNJsGu2tohaAggjloAXg4P/ABjVR2vUKzsUp1fBN7KzC0NYJIERMEMc/wCnnXoXhBVJEHGvNuvuErk0+Zkkevp6fbVhKM6bRVKzhBVDGQ5LGTcqy4J/mJPExmNFV6Ibw9uMq7EERloEheIxEZJ4iOTqq1vi5rGpcOGBUp6ENcp95IIjiNR9O+KCRTV2YOlQFWCrCgBhIwCD5snJMTyBq6aeg0tqtFko1SorWeYXyfMADgAZPvHOBidRbXdpMhSB6Ipc+WQZjAFylRPJnHrVtoKT1a7o6hgvmr11Z1LEj/LEyCTjIMASInLVtszvR8IUaauoUmiG8xIJmbRnEwfUY1EPq9K9aLk1A9YpIdiAg+Y4UCOIzjgaC2e58RHWATSbw2J+UlBIGSZE54EmeOdMdvRUGpDBmVrSBmMDy+sXHt9jzpb8TpWq1wiozK1NbUDW24YEtnLH0kcZ0RNuaNJcURFeuMVAZiGAYuWPAAnAyOO2gRt0fdVa3iMdvUWFMOovgSR2TICzBzA9dR9HKCqK7kKXKooJHkKggKAJ/KpwMcfUPqtcslOlRVKVOiynz4DWm4AehkTJk86qUz6FvVq7cOqmLouqEzkAE5+XLEDQ6O7zaJnCknBCiJYnCieRiYzM676YGp+I9Srdd589j8oi7tEZP6Rozb7hGc91GWUc8AKAB6/N2BnRlrpOwanTUQoZZRmiGhSQIAkdyee/EnVT+MOkMvhmQxLFqjurNBEEFYwMK0Tj9J1dKG4Pz1lRGBJEZgZk/W2JMeuk9XqlFw6i5rU8wKsGYkkwS/vAkH+mhFb3VB4qikqksuJXyzhgmcY5P76k6P0QbcrXZhKqQ9MYUmb8mJOew5yPbRG1rVap8Pw2p+VljnMjLE2qJmOfX6aiqbBqlRUKio+KhBg55nv9fXUb9h34bbNIqmm1pNtzAQGzH5cjuMx663qv0uoU/Eqio5cB4X+GBEcxJ4OD/Y1vQ0tW56QalNkQBPEYKSuJAAA4HyyTiRgD7RdK6YlBR5GDO1s/zQTBHMAgY7yRpbtuqO2wp/NTLmzM/Kt0sZN0RGJzx6nTbe9OG7spGrbTKrDD2CxB7sTMDiD66rIn/wBEgSZn8zAmecZmYHoOdb2nTbQXVCC6w2IYgm604B9smP30P1TqaCr4AqXs5sVLJEgjnMGI/wBzpr0vcVEkE3ljgTkdjEnAWPvHrqCLeBiQoQj1I9TGBH39vTXVXpZQAtUClSCSYGZwJ92jA5gDRNLqjMFKnBYzJGIa2f1/fUS7M1Ki1KrkhHLKCcEqO/qF+aTAJjnRByqHOPkIPmI/Yes/pjSxdwwJAUsBdLeYAspFoUclYJ80Zj7aITqIc3plLTngEduc3EzjjUBNrXNUJ8hCKYGcST2kADP1jOg3tKFQk1Xr4MNaoiABEKfrHaT21FtttTp1CEWZ8SoxWD5oQQn6iTECD9hendap1CUpkuKZtJUCCWJICmTmRcSMRPfRxrimCQUBIUKOQgwpPuBETxz9yoNluqUq7NTQkvDDgimCc5zAnv3+mk/TepXvL3utwAphRJHmKkx8sxOcxoSpWrMarmmlar4rJTQslqFZgwDyFnLZ+XjEyfjFp1kqPVF6Aqir8oW2Gu8pEA5uPtEzo1IA6szbthdCGSly1FYQhn+GsGABAZpzb340t3PTqb7tFSkxRFhQotBMHHmukGopjHdjwNPendU28VPxFaAVNg8QEuFZgSsriZHu30Goul/ElMValLa0T4m4tp0XOckkPcwGPKRngARqr4ItyH227RFqBQanh2L2Q2k5OJYnIEZ9tejbd3Bm2Ya2QcmBESAYEscif20l33RlSqgdQyu0l7S7FlPlsBUqqm0KTkn1kjTWnuFVJvlQ/C5WGzaQO8EScc5xqM2l+726vTIqVlQLVyFdWgMQFUEjNxORHGpPwoDsaeAW8t0gECJtOSQAQJ9ce+hOq1RSprTQlTaWZrTJcHy4HZip+wA4Giq+2ZAlYkGoXFKne7BVLAYKgczPljmONXRtrrtCsqQKtJC8wCWEwJIBj07xmD6aon/s3fV0vBpqp7B8nv8AUYzJjTPdVqtbd1N5JFDbE+fiSFjyhiAW9p+2QNP+ndXpfh6tZLlVqItupks9ZYQmVhWliBgnEdjqaa3qcKd0z/DLcO38N0BBAySYjkyMdjqHedJpLXelSY303Do6+a4qAXxAiHEr2zE41Y/hrqNQ7Y7ajWsqsGaoWDEqJIMkwKa4GBJMjHOgKXwbRWNxUruaCyHIFpYgkELOQGnEqee+tbQTtRROwDMq+FeatsXSTgT5RzUxGcCOOW5rtSp0GUBSKfhpt1WAuQHZ25m4xC5MmBk6V/DnX6Nai8rCUV+VYUKLmhAI5YW+Y5Ma5+JuoVVpQAFBtdTMgAKCJOeSYE5wTA5ENHm3qhAKjtdVaqVVFIALNGTx8tvEwoDc6Gp7ceOazk/xMkmSVIMuCfVSTkGSAVGJ1N0TbgOz+d1ex0khgSSJt7oDIic8EDOh/hnqNFam9vp+JUjxbAsLEHyCeIySDgkk9jMCjqNN921f8PRYUqSCxilpZhkNwJgSRzMx3waPiADcIBUVTM4m5nECROAB5gOMScartT4wqJRa9jT8V4Wkpi6kxw1w5CwVH2zGnvRvhd69Nd2aRQjzUkJBvEQGJMWGwJHeVJwDmnzO6+9HhCQ87imbYeWZkYRLEnESRgCAfuv2vUN9So+YIKz1A38RgDawnygLaQYECTnEYjRfRulXMQgHiKvhrUquJtUkA2gkx3Mc+XjMmU/+nVq1VmJ2+A4DVLjA8qLHucz5ftoy01IUKdJKzfxavyhm85duGyREYwYEg50o6nvTTC1CaieIzNcHDSCCFKKSAQsgTB/adB7HdX1vxdZLmcHwzVqG6Wa0MEVfKqKeLSRMg6H+Lto9Y7e2jUZ0YK9UN2uaFWmWHlYZljJ9tFWNq5psihUqG75nZVeoFVuwOGu8x5JkcACNfgKW3ur7yuqFyHCW5EgykTBUyDETjnQiL8lR2IamwUBweSQCVBgGWUesDXG36Um43V24pM6FJyCxJxg5xmOwj9xBSeodXpNH4WhTeJDsVe4nsWC+USOI99b1bqvwqC7Mu0FG48Wscfl4MDGe3zR21mrtrcA7jr9NeoWIPEpVKYQkkm4mSxz2mQRiR241a6u1NYK7XLTvlVX+WCqiIAQdpkdgCNU/4f6PT2qeLA3G4cEJGFAbErGQbiJfAAmNWLaO7banT3C3Fag+VmKmyYZvYETGePfNZo1NtS2ytuDDVGQklRJEzi5uM5LQBg4jkrY1iygmF8gEKZ5F0fWGBI55nQe/29xFRnqWYVAICzMs5BHzRgCDzjkaG+MNnSJ2xNVIsttZhZTAyLvzMxOCoP1McxDLc7/w38OmqgARzJJYwST2CtEgZjPppgqiltmepUVQoaGHBE4aCfTgZzHJnVFpdYFRhDeJTUyXtCq8sT4a97SJkwcd+Dovr/WK52yVlQJ4bSyMAIQiABg8yI9DM8aL2tVPit2LLSpFBcILoZPeAoPAEmTiT2nEHW0artK1apXVjTYIgAW0S3mUQTLwnrxPY6rG2G56hWMAmFLWiQoBAyTMAExknP6DXo7dERVoUgiItJZsp3Eu5AJ7fLIxOTC8DReIh6f01NrQWsfDAqsiFxLBqjGCAScgN3xkEyNH0KFKmtWruQnh02kXDEqJVVzBCySWybjA4111ToQWmjVEUhBCBjctMkH8hMEloz6nR+06fRanT3O6qoaaAlQQEQmT52BYz7Djv6QZ2o+06kGrbjeVaYSi4CIMK5NTBKjAF4TJ9hz3zqe2rbkOHK0hWsCCWAg/IoVVAxaCB6yMxpF8QfF1Orvag8MVabYRSp8sGVIHoe5iQOPQ3Kn1BGoNWJtsUgZksVUxhcnmIntzzpWvcJ1z4dp/g0RbaYvpjxGulbaZvLEA+pUDiRjTWpvdvWqKE8ibcr4XgqVV2JKxeozAIuC+pzAJ0lf4rDNt4VTaxe+IwMCRnNxJHHHvibbVLC5OFZyTTDVPzA+ITM/MY8ojgAehF2sHUdylXxHZDKKgpAowUBsY9CZtMzAI99QlyiNRp0zb3thcqVtAgg/cle0zOkm66qf4JBKJTnMRcLgBJGF7TyffOgfwSVtw9T8XUoCmLkWYuEwYkznHYkgx20TR38V1VpuJeildgsFheysPlIAxbmMSRHfOt9U2lOttlhMLVFQuRGAASfNDEsxgnHBM6N+MfhTY1Np4rYrBRUvBuckw0QxhgeACMfrpR0vafj9jcrkfxGNRCzCXkEq9wJgjNvHm9tU4K9z4TbaKVNalOjXZeCWqsRlrmfEjsoJkcCBp11PcvV2+02zjwkfylGAhUQKQC18CFAjkkz3xoCrSq0l86LTZbhQUCaa+e7xHIiDkcEn/AEknTnpvi1F8AmXWkvEMBdJuH5xLD+b0PIGoONjtdrtaJqo7EOFV2KfOVJYkcTc5C2riAsjW16T+KpVqjqXp1f8ALuBKqpwWYkgK3EADy2LETlz1Toqogao7lrAt/JXCzkmASQPsMeuk/UN+1bbna7gvZ2Wmyq1oMAFpYFQI7icaqb2qW6+GG29fcU0Wl4NVFgzdYuPPBI84EkFhEsD6aYb5tvtduFZ1qtTXyoWJEgMAGE5gsYiIx6DRb9OWoqs0gAgMgJBZUMJfUJuMcjPMcabdep7aubhSgMZa4DzWiB6zAJg6jW1K6FvjuUHhsDVUgLQRSDAX+JUIugAXEXDmOBiHVekEo+L4L1aztCUlQ+ECDm+Vtn5gATgAam2HRdtTqBkpqhH5goBj7DE4400/GmBd5ivyXZA+3E+h/rqbGb/pO3r06T1qQS1JSlCkJcCAD2OIOMTqDqXWKtfbGnQpGmQbZbCwMSvc47fvo3ZKahtUEu3LFsKvrEGTPbA0R1KmqUytMzUBiTwPrj/bSbrN1Fd+Hfhl6C+NWrEhgAaVO0kExySZH0HYase7YGmy0y6qwCMLrZ98CZ9TOk9fbvY9V2MJmA0YEEL2x+vb11rabo1aXldDgZDD64+Yg+pzq6pcoH23UCKvhkXKqzE5jg/TnB/pqen8SttjC+YtmAFYDE5ng5jnnGtfgacsxcEhiA2DEYYLHm5n6kak8BWpAoLqgMOeMGcx6z2J++nbTuxoGn1HxCWKt5iZb3PuCf20x2nVKtJTYQsnmASfaT29tDtRVHtbyesQY7/2NciP5jj5fv8A8ay1uVLV6jXcyXp//T/nWajWqmQ2CP79db03TtjXxC1PYIDVapUNR2aVEYLC6mBcAAQSJ5iB76qm1+Pmq79C6RSdlUoDwLhnkAkmASe0xrNZrd8JjN8jP8QOr1tw60UIUZYZIi0x2Hrpf1b4fr1qrURVUiiQksCJBLA4E/mRu+Rb76zWaw2b7Xo/4OpUosxdKPhrIwSSVJP2BwDMGfXSD42rVXp+O9QhC/hpRWbQicXE8nzDt66zWavxSeBn+Gu5csy3mwE/wwqhTMAlubvmIAIxCkEcatA2xLMysxq1NzdLthL5BC4Mi2cYyZ7azWat8o11asAiXTdUYoCI9pJJyMAjy+p+gXiqaipdhASqUxlYSSS08zxbxxnWtZqLHHQemAvfTVUYBlWosK/l8rEELKkqAeTyw40Z4h21NVJ8VlYiXAhirTkehOT9tZrNQ+I3o3wUaqtuLlENMSSCwGSRHAU2qJx+2s2lPxagNoJfNMuSRaxt8yiIIhuCZkZ5Gs1mqzvyrPXuoDd7qlSpNUFGnRYFXMZhgYVCBFo4xJ551ZNtvraSmmFBYrYSvyz2EEYMRJJgEwO2s1mtF4GbelUob+ruKrK9yeVVBFgaCADMYCETA5PqRpZtFq0am5qtVB8eoGZVWM5Agkn1z9NZrNZvCzmLu+3pUdo1VlL2oxJPze4B7CRqp/4cfGyVKG4DUbPA85KAS4YtkzHmERM5xrNZqszmU26L/iAu6rjbrSILkgMzDsATIAPrpvuPgwMxY1St2LUUQI7ep1vWaTkznb4Abvoa7SK0iqqkeVlAycA/afTQfxHv6Z2jV6dJb2EJcIhmNsmOwOf01rWaa0zLvSHabqiqBvDLH/UZ/wCP21xW3FxYlEGPKFHHefcxjOs1ms100c/DqhQSBJaOfQdv6/tof4ipB6yJS8rZJJiDMe3II51rWa3PDlfJZuatKtRZK1LxFU4Fx+knOTqDZdNVU8LbqtJicHMBjGSO+dZrNa8BKK5o03SBNMuDBkYJbEx6+g0+2+2sUQcuQZzzH7Y9NZrNbtZD9S2L1S1r2sAak/8Ax7DvxrApZxGGwO/PY+3bjWazXLN0wR1JVip5HJ1ms1msOj//2Q==">
            <a:hlinkClick r:id="rId4"/>
          </p:cNvPr>
          <p:cNvSpPr>
            <a:spLocks noChangeAspect="1" noChangeArrowheads="1"/>
          </p:cNvSpPr>
          <p:nvPr/>
        </p:nvSpPr>
        <p:spPr bwMode="auto">
          <a:xfrm>
            <a:off x="307975" y="-1638300"/>
            <a:ext cx="57150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data:image/jpeg;base64,/9j/4AAQSkZJRgABAQAAAQABAAD/2wCEAAkGBhQSERUTExMWFRUWGCEaGRgYGBwdIBwfHCEfHx4dGyIfHyciICAjGh0eIDAgIycpLSwsIB4yNTEqNSgrLSkBCQoKDgwOGg8PGiwkHyQsLCwsLCwsLCwsLCwsLCwsLCwsLCwsLCwsLCwsLCwsLCwsLCwsLCwsLCwsLCwsLCwsLP/AABEIALYBFQMBIgACEQEDEQH/xAAbAAACAgMBAAAAAAAAAAAAAAAEBQMGAAECB//EADwQAAIBAwMCBAQEBAUDBQEAAAECEQMSIQAEMQVBEyJRYQYycYEUQpGhI1Kx8AczYsHhJILxFRZykqLR/8QAGQEBAQEBAQEAAAAAAAAAAAAAAAECAwQF/8QAKxEBAQACAQMCAwgDAAAAAAAAAAECESEDEjEEYUFx8BMUI1GBocHRBUJi/9oADAMBAAIRAxEAPwCtuCACGgzlVyO3Ecc8/wBdd09yCSIgwJBgHtB++u96ksIGfYxk8+nf9dQmh3AknExJGQJI7jHHr+uvfhlqbfOzxlvahCXVquRJWmufWDrsUfODkTj2z6+39NZQoAvUnGARAMAqJj9TMH10ZQQ3LieCSPrzHMYn011xy3j9e7z54yZfXsJ6psy+22VMOhhi1kA1KfiwQ09hAxPaCfRV+62aFqoC8VWKyZICSqj9YHv/AFtfV9yq7mgOBTtAHBMZ9fT11WenNJJkQZweYJY5+hGvJ07u8vX1JqcJkoBVuIwYIxPlZQ04HEAfv66N2COe2Cq2zyDc0iP0P3+miW2bqoV+yxPOBgD/AOsD7aZeHAp4Mm4xP+rn+/Uc6vfdS+/8Ve2d1nt/MKdrsfO7RNs4PsGB/v8A06lrULaAEzc2e3GdMNnQlsd8H6ENqPfLFOmp7Mf6DXSZTccrhdUBRpR9YJH0GP8Adv20BuaxtQcjzf1j9gBplsVumATi0DmcZ4+uues7cKKYC+YrGOBBiee/cj31v7SY5TbnencsbIP+EaAq7beyA38MQCO8Nn9Mar1M4HrGrL8GVCKG/MWjwx78351WKVVQBOPKMn/f76308vxMv0cerh+HikK6N3+3H4GmYz+LET6BZMdp/wCNCg6P6m4Gz2qdzuHb7BI/2411613MfnHDoY3HLL5UNtSB4kmB4NQfqjDUBTRVBRZVwf8ALIn0LEDPtmPvqFhnWsbvPL9GcpJ08b8/4RWDtrduutaDjOuu9PPMdubdD7vZBs8MOD/sdF9tRtkYj+ulMZZdgKL3sASBBtf2nvHpA9degfEVU1elbeaTuFCAvIABXBJEyePQ5++qJW2bPlGhuxHcen669D6ZUNTob/mK+IpEjBVjdB+snP0xr53qdzKV9f0urhdKFVKrVeJKm0jGfMoaT9ST7Y1feqUxU6VTj8qjjkY5OfSf/E6oloZVqGZixj/8AIj0wSNX3eOR0qkthN9MiZAtwJJnuc+/01587xI9eOt7UH4aUNVoIRNzKnP80LntGedWChSLdMmMpSCn60qx5/7W+2q10Tc2Gi0HDIT2/Nj6cA6tW82Y/Db5Mt4VaoLZ+QMyuDHc5IOcj6a7dbzj8o8/RvGU96rZpwpnsR9+Z/prW3GOPXXdSkSmIgMP2Bx6+uo1qYAWB6Tr3fJ4Pau6sgc4/v8A340PU3DiLUv7GGAj6Xc5nvqalWJif/OsFOHI9v6/3++udx3duuPU7Zca66xv1avTJJWduoIdbSWEDng44gnnUbFQ1pIuiY7weD9OdPNztgQtUgELtLRiRc72D9AGP21Xa/Q0OUmmfVDA/Tjt6a4+n6uWrjjJw16ro4XKZZW8/kL6p07xKNAhPlvWcZyG9/5o7ce2tazb0txRVQV8QsgcFXt8pLBSRbibTjP76zXmvWu7qfGvdOjNTd+EQbtCpIPmGO0A98E9x9dEbKgGYlmYKBJYKScAzjjnvoHo3VjuqlQJTZyJK2sqzkADJB7zmDzntqyrRq02temVMTN4mMQYk4JBx7a4XrWTh6Ps5slr0UWaNNnrM6ySabACMQeRnnn01J0+kBUVWOVaDGShGTJHaD9z6503NRRdJk8kDMQOTEgD27/XQ9dGwfIqW+YU5BLHj5jjBOI9/rJ6jKTSXoY3lJ1CmGrpVYEU2BcA+UwsTaOe0jA7aj2HSKYKMUIpuCadNmh2E8tK2p5iSVkm3MHMLt71REKr4DszeU1CFI9JlicR6xxOpOudbNZUp1qbuUEUlGAWIyYUiSBktAETnOuffXTshg3Ui1IgU2epwhuBU5EO0AkiRJwJM8DXb9QsRAUe5fyhZJA+ptAOM5+ml+08RSg5YqSQwbyxgfktu+7QO5mNSJVDBgVJZVlHZVwZIaBgnImQB29dTvutHZN7ECruHUOhRfKzhQ4lbTP8TBJJPChYOfQ6Q9E63u6zlNxQrNgsjFSs4jN0CJHMzo1N2yG2qzKWJgxNomJJEibRMHmT9p9h1KnVQr5wqkXkgrJIM4MdsSB7Z1ZnZylwngzHVUVW8Oj4EqYZmngxjJiZ5P8Azpb4zJRqsUq1qgUkC0tM/wAx9B9foNL3+IGqMFo0SFFSHchVIyLRDRFwIxjn20Pt6dRat9VwabEwvzERgkmCFF2MH01O63yvbjPBv8F/Ff8A0+8pVl8JmpqFLtF7MHAUeUAEzIBOf31xsenPUgKpa4QOJ7T9h740NU+INvUBo0SjvJlWDAZw0Qpme7emnOz2SVKbAQFCSQDaMQ3MjAIBA+mu2PqMsbuuWXQxympwX1zTpuaQqU2dB5lRpt9pAgwP5SdE9W2xFLZMJhqlUnOCQsAx9MSPbS81QFDeGBLyCvhGc5BJzwOe5PtpuN2Yp4pp4iSAJJyWBJN0GCCTbx5TGun3q3W54u3K+lk3q+ZpyKDLRqGIusAnvLqZHrgE/b20LHpoxaRYms61HdEAuNRjhJEsXMZDE2mO5jW9ruFYmoGLM/e4MRiMQYAgdvrrePrbMrlZ5ccvQTLCYzLwCVNcGiInTjdbamR8rASPldgQfcqPN9DjUNfcKaiKBUtgwbWIAxjGASByR25Gun3/AP5/dzn+O1/t+xXTpkHIx/f/AI1qnbxj6ab7uiSoKMEMgm5QccAGZjP1Pt662ewRmHiVQtPv/DJJxP6/t+mrPXY75iZegutSltKkAQfcSPqex1dfhc3dNr0wMy5OPVRP9++q7sNvRaqZS1Q0K6iCQRzkxg8zAGNc7f44WhUahTQik5w9TzIxPZSMDgRk8H21x6vqZ1PEeno+nvSmtk/UbrKMC2nLEkeoA+/y98av+4oFul0Y7jzfcZj6xqrdRo01oIguaHPlX8shQSxJkgxwBMzpqvX6n4RaKqhVfKpkgkgd/Q94j31zz6mNnH5uuOGUu6pW3SEpGJifTsCB/U/fV53vPUsiXoioB6TTU8f3wdVt+jlkJkgQSAc8GcYAOSSJ/bTh96T4jx/m0RRMZgABJHaRE59+Y116nWxuM1frj+nDp9HKZXc+uf7Vum0o3OCv35/bIOhwJLCDEYOe+f209bpqq7UkloC+YyvMEAFgPqT2iPTUG46QQwCsc5J7D6Rk9pgf8+nD1XT+NefqelzviE9NmAgjnvj7frot0hh3lR3/AL/sjRCdN8aPOQPUgwPcj0j27jWLs5CmQ/liRJ+WFPYdwYie+tTr4ZZTlnLoZ4Y3gw6vvQm12qYuqMZ+iXkf/p9KalWP7/X9tGfEfT6tJab1RASqiIDHyFZLCPWo7An2Gh9nR8StSTsziZ9Of6Z1w6OUxxyy97Xo6mFuWM9oY9a2QepAr06JpqtPzsFm1FPfmGZv199ZpFuuivvq9WuUcoXISFbIuMnHqcfQDWa8mEy7Zw9eVx35/Yr+FPh5blqeKbjhQrEEjsfKZVSfX0P39HqCozFmdSggKMlruDcTPocDGf1TdO3CrtjXCNaflpqkQo4JI5LSMkmZHvDDpPU6702arT8KX8qlSGiBE+aRJmMYj764Olrje17X8NFLhEkk5JZTlQD37ZOia/wz41IVYJC5Kl7RMZAzBMGJOPTUW3qsS5VVYwVuZlJWJ+Vci4loLGYgGO2j97sGrUipcIAPKgBlj3xmYwNGdqxtaa1HBJICiIHdeBMZ/wBUDTan8PhhTNhQcQPm+Y+X5oAJiSBcYjGdQOtHZVVADXGA9V5MhhNtMLiLhB75+2i6+3tDORCsA8gZMYCnNxLXFYHH20W0t6huQjLUVzZkDAF5UgFsFmtBI+v665odKd3JstHLEqTLMQQEUZbImTiR6CdMelbMh0e9VSPlCKYtAvkk9yZIUdznMhz00LUWoyQxEwS0gn04EYjOYnGhvSp9c6Yy7mkgVm8UYJVWAZZPrHyjn/TydY/SnUoAKjhjLGOwjn27/WPXRO56ltttVZ6lUXQFCIxaIJPIHcmT5jJjGMuGoiqAqAsXBBBdhAEH0IE3EGPTHE6GyTf9AdkcGVQRLkEKxPLckkCJ+sDSHrG0qHbFUYIoSSWEEmIg3EG4lh9J99XDq3TdxVVaTBTTgqw9REY79+ZJx20m6vuqNQq0JaKLBpaMXERAFxaVOJn21UlefdEJVkd6jFqjYCgMSZCkGYAFs9/TV6WkagIGR8qiJkGMcAZLftqkbjq1JawFOl5EdSguI8wIJbM85Ansf09QegFsEFnCXM0wkxgZj1kkiOMxpWtkmypR5Fg2taAFgAgxgGOYJmB+bUfUqvirURLS1PyeYHBYnkjgECMeojtqydN2i2NZTJZ3KlqjWhIGWiCxn078zknQFaoXpDwKDk33VSRZjssNE4mWg/XOobBbClSan+HFwwLvyluRcx59R7/ppvuunU6Z29OmLFDFiqsFGBgEfM0sR6D1nGknRtpuD1EFUYIxa8seRwPUSBBxHPtq61dqJZngBRgZYgRgQJM3G7EZI5jTRcipUDgjETHrOYPHvj6/TRBopeFklonggwQc/wDn39NaodUBaKVFwabJLuppiGME+uBOCcg9s6a0qLQ8khTBJk8zngfzcDvnjjTSXKq31TdsRCKoJwLwT5j3UCJ5nJifXQHTkqrf48L+VSRkkYMj1JBOfQ8atW3rrSRnYzbnyIWZsLwD6SPYQcaXbCxnNQ06lpQ2U2+YhcXFQBljiCZIHppo7ghYsrKnJJAzEnGeDOZxjg6rlKsKTtScjxCgnkhYUkgRyYE9hzk6vR2BISECsyqHYO0xcpYKMiDEY5GONIf8QeoUTXdjTk2wGAPbtIwQYA+mkXZSOq+wH/ymXMgGPWAT3kgcd9cdS6h4dC8IVCnhDa2CJIiYH1z5vTT2p0g0qaM1Aq9RSVkDEqWgwcSTxz9M6W7joFwUPUqkSHYIDghlAyFMqvAGZJ9tF2J6TuDV2v4hqUAC5iSFwImOCxHrPHHOl6fEFDb0ylIJ4tR7vOtWpap5ABJHMmT+mmPSvhWtVvVnRFSQitUZjmDMEEQQRm6REYPGbf4R8OqQyK05qSOw4AiZGIn39tE2SdG687MVqhCgBa6nIAHIDThTHHPpppvNzSqYYkycEEiI7gyIg98ffTLYdLdVqAAYz4gukHLELziCBic6pvXNpuaVcwwYOQxBa63BtBn5QfSe2dXWzawdK6kKgJUMQTBLibsnOcT5SZxMzo1dsbbxDC+DDAt2gQDP69tINpWimC6KlqD5mtJYEABZ82Znjg/q6ba3Gy3LQTI4BEAGZ/WMAaaNgeq1lZizNVqWpagDNaAIMc/6VBzMDUfTN1IJFwVRDSQynAYZIxz/AF1LUd2ECnUiCCXBI7g/Ln7R+mgq1FSxUhSw+RI4WBJtEYyf0OnJuJ938T7lTFN6iJ+WwFgZzjzrHPpmdZo7cbdAtMCmiAL8rAiPsOP/ABgazQ3Dir8QU2awUaQKLc0lSFiIPrzP6c50T0/cJXaSKIKiQCAPMswTk5E5jIk6QUUFzAcs8GB3xyQCABgBcRBjOjjS8Moik4NsDmDBg95ggdgJ441GdJOnbi0BH85LRMWhiTEgATEDGBMjTA7xUFki4qYt9RgwPY9vbvGqtvem7p6ynxjRsphQhDErbJ8smJnuR/XNmmduwlSbSFdQ13buwP0kgjkxqljna0PEihY5wGlmIDQZH5p9Cc57iOZer7hKYltzTpQfNOWxMgAAxMjiIgep1Xk61WVopIbFXL9piApY4mcx6RxIGpk+HqVaHrAVapHmtLWyDBC+gBMZ4jQ07p/EC7lmp0ibFNl60yLhBNqn8vbn6kYGm2zLWZUhGOFIWW7mY+nf3GddrsVQItLyAHA7AjuMQBGY9M+mgfiKt/DqIqXMwwbj3IkwInvj686g3U2dJUUUdpT8cPJlbcegtyCRGfX1jS3db4061NGu8RCHYhoBmSRaBAYSolwB2AJM6i6zuKfTtojOQ1WqD/CW1TaZ8zECT2GIkzrzbd/ERSqr0ks7uvAJnGVgnBB7Z1qRdHvxZTsUV6VZzc0Gm1S5l93ZQq5PYT3ycxWXcNyPN6zqxfA+9Qu5q0ryTg3MbSTyFB+YD/8AMx6Frbstvv6Q8O5vEvz8sjIUgYiR6Yx76sXZb0L4I8YrUaqoUkQEDOxMAlYGQQOf7n0aqzUnSnT2rNVqnzF3CxJk2rBwFBM4zOqz8P0Hp7irUFqeLLW0yVAWcgiIAABMge0gaN23TUWq1eHbAUEsxBB4+YmPSeOcDUqHu63y00VyCbmCL5GPBy7A/lGDJ1rbK7AFrnIEXMygMLck2scfbiTnQ9LcXq1vnDJAYkdxbgLwO3lyeO50d8OUatIEVmFS02imhJGPzMxE9wDAjA76jKOt1TwtuPFdQJuJUYlmJAXyk5yMGfpE6h6Z1MvTNTFIeKLrQogFRaOGnzGZPYj10KmyrVHqU9xeqIVqKE8vicm0TDWoCEgicTzOmuzoimGFSS1Q3hSqrA7IArRgQOcRzGNBLvXeobEg2k3ZzMggQFYExg5xnOj6hCUoNQwsSSS5OZxGTJkQMaBNV/DJ5IifyESYMR395gcidS7OCSY8vCoBCqOwGIJOD/SYGqmirqXWStA1FRskBEb52UkeYKPlE4z+kaN2+/SxUqVAtS290EH2hsSbZjEeaNDfEO8NFijhitUGGeFiBwiiCfLPmacxqvbWhSVK1YP4bRh76qkRMGFAujIF0ifSdRdLpt2WpIS4SeYIIjgZzzOBn9dD9RZXWmxLCWgLbloklYIJ7D0iOc5j+F/i2luNspBMBgjFhmR80+pIz9D+h1Gu60gWIZvbygA9h9PaO33rJPvdq7mk1R2FSmTdcflUyLgWAACifNmOc9698RdX89OjVrl0p4ItIW1VBEuVEscZEfWTp7U2Ss1SpLAVAQCSWiMKVg+uYkD/AGGrbaiaFdBTKLixGpgSVzI80ZwJYntjEaNoNhtRX3TE1nKbf+J5QUQAwBEiWUhQCTAwPXTF6wpGqBTD1mQkqvIUHliSFwD+Y483PGq6/UHQinUo02TxFQLf5WBAktaYkSDb2II7aabWh5Nwwi8DyghmVfKoDEXEze7DMCbj2wSmnRajindWk82AssEMfKZCiQIx2wedV7qKJUDOQWhwXa6VUg/Is4LGewGME5046dQRxR80AUh57SAZIbjmBb8x+g7jQXTqN+PFc01LC4IredyDJBHzG6YEGOT20Cbpu0cVLqhqUaCAhqjU5e6ZOIbzWRJAUgke5066cBUp1dwEJaDZTqLbgEi8ryRgYJMwZnOgjSaqaVJSZovUY06lJqZmTDsZjzDsceoxp3tqhcbhmFtMEBJe5n7GCpUCYmAJHvwBVU6gxrO/8V0pU8FVWBjzvJk+gE5+2Zsfw9sqd7MLAFp21HqOJxkwSJIAxzjR/R+l1KiCpTp0lRWLEVFm8TIE3GMySbT21Vfh+lUXeVKW5RXNpckFmHzRaQBBJk4B4I0LR/xVuNuzK1Ni483+X5+IkkgHkz+ms1LstnXuqFKahC3lAJUADsOfr99a0V3t1tuIlQoPCFmbkCABz6Scew1teoVGKOqlFMOtxILSIF3MRyRHPprjZ7c1Jp0k8MEkyxFxMQzW98kGTjnnBJm42tKlXVafiVmYEVXaYVQJU4gATwo+vrrKhadZC58RmhbizlSBA7A9+OBJI5J5MnUuoiogSgTSR4UVSoHosQYMHHb7a4qbqo5tVMKphzABuI4wc85jt76JO1C3tLPdyLjMAmBzOeZnPpoFe42FStZTUFQrDMC6oFAzmQDcfr3yc6ddHoeEjUwDScz8wgZM4PYHOTORkzyNugGUh2YREIIjnlj7AA+8D7725SGCsGa3nHEc/TuOQf20KcUfMFn8nykznETz64z7aD6kBJYK71WhTxAiMkmR3wM9/ec2NVvneAEkS3EmMH17fb11x+LxBMmIuGMgDjPsT7e0aIV9V2ikvKIbRi9buAQLiVjLNge+JInXnJ6HV3BUEqqAMwhLQMi4eXHMASeBr0TqbmosKqNBDEyeV5YmDkSQAJmJxMCMdLHhmngSZiTHOe0cm7sPrqy6aVTo3w0aVSm4LrTtLOCAQwHqZjggwJgd86si9KfcPfTdlVSGhfLyFJBL+5g5AMGJjTXa70FKagJCpF5pgsfrMRnMe2h91u5JMxaBdIkRngEwDgxA7TpsYOhVxXapWMooCoqOIgxMjEmABk5MnE6iplkDU2P8RrhJHygmZgtnt7HMYB0r3gFavYVrLcwKOgKixeZIUiAP9taobI0DUqVNzXqn5YLBIHqYDmQpuBxH/dq8Jyk+EqVenKObhSIVSMBVc4JzjzAoAe/eNWxt+wqqQ3BtQrJAkC6QMASRkyPp2pRp3VabVZZWtEAqwCplDINzZk4MH7zqys2IeQjG+CfmIGMCS0EzABGR3OoUZQ2SfifEZqrWoP4tRxb5vmhBHlAnnHJ4zqCs9KrVp7lQzU0Ul2SoTkHv5iIxkfXEgTyaxqohWFRlCtTIIYk+snAjBEZx9mI6eDQWilSxVYNKqssAICgkREzLGZ/oTwi2WwuvmbKhYiCPW6RAwcTgdz7aZ7rf14iiJfCiboTGDaAROI9MzxpdvumkbW1KlOjTtCio5iFIta2PzHicjGnO1ZUoJa7uSIBty5jBaFGIEyIEaJXnHxl0l1qPUTc1KtakLyvh3kXEACZiDdxbkXemuOvUqlPZKCrLWqQ5CUjIgggM2eIBC9p0zp7+qnWvN5EZDbJi60TPsZJx6asW4oCoDUkyJET2HaABJJPJz9NVratdB2SpRorklGLG4HD1I8RrcSY8oJ4j9bHX6kxKqEAVzapJ5gZIwMKRwM8cdgl2gHmxM3ZGcYE8yYPb1OhN3sw9cGpk05huwnzALBAlmmRx2nUSmdSlexpMCVCAhg3lNsCySfMwgkkwBPfnQvUCPHFoHnU8PMAMOc47iB2nONFtvpoFWw0gHABUsLu5OTcB3iTqFaimVM+UxwTzGZOSDzPfRIR/FBur0lEKEN0eGbTwbs4WCeYEmTmCdC774oqLuUpCk1SnUUMACPORJDSQYCt6n307r0BMsJ7Wkcy35gMt/wDyex0JvdwQ1K1b1kswAChcAAQFAPdgpPaYk6NGi19xarMPDZsKgIbySQAxER9/XMxoKnCqzVUlMsIAFzKSwYcgGYz9PprN9unNJfLSmQz1HZssfyqoHHMEzBH0OuqtwVK98sgK00JkAGQfKQVmc5/8kd7f4hap4PKhGJKtCiWJksQJJPmgz2+ugesjdeIPCqKVUylN6aiLhBm0QoAI5B7ydBbXaw1RmIbwxaDGSGXC+UhcmMx6gepP6k71NoVZ3UMLmCkAgDhfLMzg+wI51QRuNxuKtCkhLAupUiiYyCTcxMCMicWgERPJA2nwtuNqS7blHDgLFvflbT3MmBjufTUy1xtkQEAuzqoJWXGCuWHuFWPuddfFdZt6hVHAG2Iq1T5hOMKlvuD9xJ50Rb+k7h1oIagpw0spFii3sACZwIEn21rVU6pvUpeGjpWeKaxaWESJyFiCZmNZozoXR3kEUKFRKtRWBdhIkCZUcAcxJmMHvoavuf4IoI3nNSXKC4KVtuBccjuRJwGB50s2m+enugFpzTFzGo4uDOZglcSAIAAH9dNae58G5htKQANxdjEzLMYwBnERgnWXRLugwoqlLwqSkSzvJZbZKrIBxaOAYMwTk6K2lN67CPLTUGSwIJM9544i2J5J0n31CpuEqM1tNK6ygUkgKCJN2JmT8uBnRNLe1C/8KoaVMHL+pGICkHE9yDoNbusHZqalS9MhameAM8DMEHHcme40YlIYzMZJH3GYxMg47ye2q7U2tSnuw6U1YtSIueQqm665yCLmI9RAEemH1SiDbe6qEIMyIH2I4zoOK+7Z2poqzI8rMcCCCDFsDH5iZ4A1AtZqavzXueAFAAieRMYETd3njI0bX2oWo81LkCCApxnntmRznA+sENq4TxCtzNBZQ0kM0QS2ZVZlsc40HPUA1jCni4jNuIBloJEkmIJEETrYoKqBWMkAfLIgH1Jzx79+dQdKo7k1Xes9wIgGAAvOEzwR/pA+XnRFcMstJV4CmC3DERbxnnIyc8jVGiB4ZdgoAZQRdHzHGYM98DuedL1Z2JIKpJJaAxmcCMciAft7xozb7UIUU3EscXCTkXAZ+pOc5zrveubv4gLMzZDEnAMSuYAAP0GTEwNAsO1VaiPTVWaYZmLEgQ0n5ioBJH0xyTonq27oU6ZUq9UtItQFhbHfPF2J9ic65o1pRgEtGJqny+UBixWBmARkk5nWVmuRVnmLQRKoQJmByRaDk5/YgPtepVTdtF8YKFDghWAthYvI4iLcjkDOp23aLWDODKoVBPHIlRBgEQP1A51qruAtM1bGJgXfxPLYJEGBly0m2RHr6A06zCobkARiQkgReE+Vp7SsiJkyPTQWajXV0iCoMwtuTA4JmJ7c8d9MOlE/5haQR8sDyd+0yRxzERqujf0aVLxazimDKqASzFlMxE5Hq3EkASZ0X0Tra7hC9PuTlhAH3nmO5/31DR/TUkMTMkg8CFUcTPrP9fbWk3fnDMZLYUegkjAnNwmTA9OBoOgGtBfzYMz3g54jzdoAGhU6mfxACq5AS4LcAJMgjGR2ye3GgqfxhXqPuNtVorDljaQCMyBGYkYI4jnXodGjUgOEcgKQcN5snIP+/wDXjSRNlaoKhVyKgaZzk4uY479pE4E5IrdR/iozMS7NByQYxOZnExxAxzMaoxt9aCMjEYkEQe3ccj39udKtgGD1HcKTUMgE8R2AwAFWO311P8VX1RWFOstEIPFHmnCSREGQSCRJIJIHJjQmy2dXcKheoirbNQrkW9uc8wZ9iNA1R2ckeQrdnPcQonBM3TgcSNSDbsVWnDrOIcz5QSDPJE8xzj30t+EOohkqVaakXPaCSMYBJnMkx7THtprW3b0DWquQWVZQUybkCwpDEnuVAkYmcDRCY1H8Obj4isQCKdpFuLQCREmPNj2idK6G9RQAZYrgSDP2JIiSSAcYMTidM615UblgqCrICuzXFnaJYEnBWGAxH3yTQoeZoAZyAxkCZieJPFwmRww9tFZSbxBcc+UtaiAX4Hcn354HuTpc0unmCq1vJJERJtumB8oB4zH0DXeUmeFZlJjABGSwtAmV/N2xzGku+2QqErUDvYCPDUYwoJ9IF2ZntOqglaqFVAtYBoERHsRz3Hb0I0TXqEU3wpOMEk4JgzB5wO+PvoTa7WKSKtIqImApH6gdyZET650YNowUNWXyFfNKx3jBMAscevr6agC6ikUr+GQq0kYJ4IBnAAnJzkemjaHUCBKi0FZiAIYiAvmkzkxjvqDrngqtOzx3MyFcsQzHkgCZjHrx+sdJ3sUMWWCb1gD5sx9SscCR5c+tDGtDGRVZUEKoCE/KomTHM9u37DWgae3IyKkyBMi7iRJg4MQPtrNA6Xp9KjC/iaYBgwqsQL88jiTGW9+J0h67valSm1KhUFytEhQQwAwDePUZ+uZ0v+NOsVlHgKynxRLLTEZBN1uSbZ8oM5tOBA00+EPGq7crapcgliRaEsiGqECSefLmROJnTQV9b6fV6cPGbdo1QkeJQWIIJz8oAUj2n9Dptteo+IoFLzh4M8ED3yOcrwY0F8QLt6ijIDcNYGZvEUkCmpN3IaAbeBJMxqToXRfwxlqrsGmQ0kyCpEqBasxMkzleOdKGjUwjuDJuUqAucgwJPoMj1yYHMMej9PNZqanygEyVBAtEnE8kwBMesYOYOkbUOzutMoQLA5IJJ5kAEQLWB5Bk/U6aqj0y9V6iqqnyrOQYEyIkiZJPeY9zChfi3ZJtmpkElahKkEwAT3Jjgzn7HUdHaySpwvzECQAYyZx9geOfob1bpg3kBmYqCv5gvbJyCc5gc4/SXqjsxVdugZC01ixICgYySckcxEHvqsykfS9749SqpWRSuLvbCrEwODJAHp2JHE6aJubia7p4oTApmfM0eUEtAAAIMGTkCSRpntqNhttUIUJczEsYAEcGcD9OdK+p1npUDVDW1auUB/KFQ8A8cMxLHI5jA0kNq5SW2oniEGvUEhfKLZNzDAwAG4EnB4iNG7fZF6k2gAeQrmarO2PyzaJn05JjR+z6N+d3D1ibriDCgqoI5zxaMDnjGt9RNOhYzi1JguTGFzI5JuxCjOG9tF2UVKcgqxlqjsrIguEAxBaIUXQIzJ9sAjqYdaFtOQQAigAH5sDgcgkcA49dTbLbuanjN/DpoAYVIU3iWKjJsA7jLGTnRm82Eq94YqD5ACxODF54ODmB6GBOi7eZPtt7WtpkKbcEkmCZBlgPSf07cate86XKIGVWqFbgZ4JAg4JKiRxMmYxo1emuNyFNoUIQyFCASTAuYMBwwwDHHpGuam6VWtDqxowkqfzZ/lgekGPpnSqjfpV6oalINfMKbWCwSZa7zHHlwMn66FGzp7ZZVaSW1IqGnTnj8sk5CzBIETOcas34dadPxGe0flj8x5Nk5YyIBIydBGkKQNU3DCjzTMfyiRNxJLQoyTGomwWzdi10+UgmDE/thRHYA/1mHe7hEKFmUI2LcyWkN39VJyQYgffintmotgv4bsTFp8pJ+vlljGQIM/zaY7nNGKiVDCw0wSfyxlsktj099FD1upg0CaaqzQQPNKyBwD7Yk+2ottTV6pfcNUap4VoSmPKCMBVLSBME5Hr6jQtPdsKVqIKSISqowgk/lj0lsfvMZ042NGjSHiMoFuJAJZjOBiT5TMD340ShuguzI6shUIk1DVItJPuDjyrJxohulOdrZRYi4KGMGSqEYA/LIkQOB9dZ0va2+MiKbHql5MMTkifUIIBzkwTI403p1V/i+LVtCwVujzArPlHcCY49ORqoV9E2CI9So7SC2MCBUb+UiAYOAIxB7a6oUaEu7wQXiGI80tAhe47+w1Lut21SmlaklV6jDFIkIAIJPzCRgHIAzHJOua3UVYsFpXEU5sRZ9QokEkksMQBg6CaijVq5CC5RdIIFpJUrJMcWk4JgnmcxXa9RzUfwkFQJDKQcFl+ZDIgWjOAQCB3OmdLdONovibd/Eas11MMtoQfLPyiB6DsDOpmelRilK0yyixOL8Z7QZKwT6x7aK29rOihgL0umAFCI0siyYXkeY5iPfQfXabHbvUtNQW48OMg/SJU4xzo+jt3qspPlUoIDACyCTELlix+n6DUdFagfw3tJButqKrOLjIIAMKc88gAcagrXT+rmuEREqI/nDJ5lSnOJMmXJyPucc6c9V6duKtUNU3NRlUrUEMkQboDQMDkAGcajopZ4iPWebyGMtOfmA4gZkhcD+oCdYLRSLBVU8OxglcArkTGGk+vfVB+22QqXPUZQVVmFoIMgkJzySYmPrnnXK7cITYfPdclMiVCgfKYjt2gz/VvtD8gPcQxHYEQQcmMH19dc7zpJBqNcqBCSxgAkCIUTLHBEAfvOjO1fbcCmSteoviclaTrCiBEm8ZOe2Nb0s6p4d1/4Zqoc3K0B8QsZBx9DxrNVvRn/AO2g43deq1lRJdShhbSosnBMEiZ5weJ1D/h/1Op47U0F9OqQGkC6IOcYtnBkxx66uPTtqFSuaQuqV+XZQV/NIAOTBBHHNx9dUPoFGptOoMKyOVBNMMoIUsw8mYjPvxz21Wdn/SfhlXq1XVQ63qilXMAhgzkkCSwUQCPXk6ddW2wtr01WVZSIAAyCS8kkcyODgnJ0923h0qBtKp5i0UxAJPeYyYIk+uk/XerihRSpTST4kG4QYgGcdyQP0jWdJtz0pvCeD5aZBCC65i4Ec92w2In19NHdU2HiU3T/ACqcZh7SR6d5k5I7kCffVLbBkp1Bm3zKQk5I4E/LmSTjmMkmVW76qd23hUiLQLmOcjGYH5g3bAwB30DPboRSVackSZqMSxge3cm6LoAGj6gCrYRJHzDgEtGPeC0x241LsqaqaageYQhPYBZxH7RyTzxOudw1zGmhyWiUUeWeZ9PNJ/T30Z2H6ptyaYZZvR1YhQQJBk8gmRjscAwNDdZqNUq06CgArNQ5MwqnBxAn0PMe+itozBbWYgIwRmLAsV+bMCBiAYjE540Ed7Ue96VIkAmKZFge4wJkZIEf1PpqqS9N6gtGbjNR2U1FNTgDAtgySy8k4Bn1016t0p6il6tpptCJRCEquD5uJYrHPEZzAGh6HTRS3AdKNNmlmNbk2xLBVmWcsSATjjTzc712plpiUlRb8vHqRJHfjnRaDLVBz5gFKoiwpYr8pxFq+kT82TjXa7RrW8zu1YyvmwMA2COBPMk8MdBbtWBYBAKbAUjc0EeVcDi5ZksMkx6abk2KFOVpgMz8ASP0gAg5Pb66iBK2ye6+mIKEAuzWgKB5jnsDPp++knTuu0zUZqEOKRCny+QqQYcTksGle2CTwTovqu2/6daVUgiuwQMYEkCQTABMGSAABk476V1ugU9q3hURezEeMzH5aarktOBJJIHONGoh3HWmfrCUXp2eW0KvAYAn7Bpyc4jiNG7ep4irvK9O1jbCAk+GkEKc4BALEnGGGAdQ0ukUxWG6pmq9SAikuArKwIZgYE2rOF7jTbqHTaKbQG26kIQKADgeUSzkAkZzkkj6aFKOr7sVXSnSAsrpDWFjLNgmRMAkwWxkdsaYbumqIoZWJsuVQoCiyfrie0RJHOielUVWjTWmGgQr2xCooJJJIkqDiMGTProJt8alYGCp8OAvzFVY4xIADx7mQZjUFd+CalSqjucgVMCz+ZpKkW2iVYjnIkQMab1ptqVLgtgNqKEhTwLQASBjvJJnQ/xJunWKG3RiqPFQqWUnAJiGEx3gYIEemotvRRa5LM9QVUDOzMWCyDAiMGRPIiRqqc7awCWP5IK8XKcfxDjBGYEemtBnZ3VBaqpmJGQCIkQcYMe3pGgKq1KdB3Z76iXMfL5QI7LIBgFVE+8DGpek0nY00c3TRDEgxe0A+ZhgAGZAmcknI0RLvOn02qLWUIWQZJAJIYFYM8C6Ynv9tTUmFNLqAMuPmZgLnJNo7tI5xAgd8aj3CDw1QSqllLFAFwQpMkgmIkED0OedG1qykCnTimkK/iOuQqfMJuxcBEdgT9NEZ0HotZ6hu8KEMhTcwgflM5JLtfMdz6zqOr067cLRuIal8zi0mxvMORKgkMISB3PtCnXTt6oTbKWuy92Ra0EOSO7cgHOoOl1HNevVr1FUVoXELCrOcz/NgD1znGqnIvf7oUhSZmtpU7g1oAuWAAzECT6wCe/oToXfbVF+VKjvWqKQEhb8eUkzxHcasqKhpFR5VVCpZh2HlypUYPMRkai39TxPLTUmw5ZsAkRnkE4x7f0htT+m9NG5pbjBimHBUMpAYAggkkDJGSO0YzpDsNrS3beKzJZhiWuAQlYtkwotAHDcj31eU8FmNKkqxWuLhfLi3EECM+5xJ1RtxSG2p1tuqn+LUNlMEsBGQCTjJ8wBPoY1WtnNH4mp1VenTdklZVqcFrRB8pjDkwOO4z3036h1UUWVLC6BQCx+dnIBx5QvMAtPMemVXRvhk1GFNCoqNTFSqfLwIkSRAYvAwB3nR/Tt1TDsHYmohljErwzE5kRKlYE9sY1Cq/1Hqr0AinbsEIJQA0uJjPpxx/xrNWCnsK+/o0alNzSQJ5RNITJMk45kf3nWa1uIM6sreVUqrQpQSWJzaxxA5IOFAHv9NKvj3p71KxqUqLZp23HAVgxM+g8oIJMASe/Ngo9Qo1QSjCqytYwYeUCbpjGAc3E8LjnQW+3lKtt66XhmBsBCl5EhjAAAksTngfbUBi9RljSRGJooZnA8QgRxMx2AkCI5jQuy6O5QvXWHqAhTUtZsklZEgCFFxbBn0jMnTGoUdyy0S5UqB4hTBAAJUH+YkTn0Ojt31lDdTWxqhA8haAWiDdHMD+nvogjpPTFXb0kR3Kxghzkk555GDB9I1BteljZoLJczIBPBfygXCIlrRxiT9s23WriGYAiGNq3NMDMCBn6x82pG3pIRakkM5USRm0AgsBAJMH2mBnUOR+0ZVK0DAkG0cSB8xU4PJgn76xahWu6VD5Ba6woxwIJ9SQft9I1zSpq1RKj+Z0WVHdQR+gkHRxrIHzBYiR/29/351UCijNRrhCQpiYzJljjuY7k8nHJ2+3hhUa8vTQwAWtmCJCCe08ycxpRvdzWqdSQUlZqIpwTBtMgnnv5oGjtz1EM7Ulucny1CpAs7WyOGzkD199ReSLadHrHeeOXZgy/IxLDkGDkAR8wEYxnnTPrlzUkZSAabKWukl0Vhcq29yTPGSO2j6u5sqWdymCIgTiCJuxiDEc6rfxNudxVpCntbVA8xqM0ZXn5hxx6zPodFnNMX3ZvVkMTJPHBxz2yAZ749NDfDfTwWNPLoDJNRpiARJMcR659MahofEPg/9RuFUrVW2mihQFYGJJ+WYklie4A0F8U/HVNqC2Uaiu5xeLQy4lZ9CCM9sai8u+s1adWu1OmwqqrX4QBQxgku+Z4mTHJ9dGKRuaLKEpta0EtkETkzPHefT1nNX3vUg1MLTp0hTZMKXYSScyF4AnLH0bIjVo6f06rTWmy1KS3CCYJ48vlHAChSFLd4xjSr4d7vpm8rrSNGqEpqotDpggqQzHIyZJkeuNddV6PTqUlTcVEIEgA3ET+a3M/fOmX/AKulGhTpioZyLj5iSOc8TngcCOMaEFJHNxa4/wCoydNJsGu2tohaAggjloAXg4P/ABjVR2vUKzsUp1fBN7KzC0NYJIERMEMc/wCnnXoXhBVJEHGvNuvuErk0+Zkkevp6fbVhKM6bRVKzhBVDGQ5LGTcqy4J/mJPExmNFV6Ibw9uMq7EERloEheIxEZJ4iOTqq1vi5rGpcOGBUp6ENcp95IIjiNR9O+KCRTV2YOlQFWCrCgBhIwCD5snJMTyBq6aeg0tqtFko1SorWeYXyfMADgAZPvHOBidRbXdpMhSB6Ipc+WQZjAFylRPJnHrVtoKT1a7o6hgvmr11Z1LEj/LEyCTjIMASInLVtszvR8IUaauoUmiG8xIJmbRnEwfUY1EPq9K9aLk1A9YpIdiAg+Y4UCOIzjgaC2e58RHWATSbw2J+UlBIGSZE54EmeOdMdvRUGpDBmVrSBmMDy+sXHt9jzpb8TpWq1wiozK1NbUDW24YEtnLH0kcZ0RNuaNJcURFeuMVAZiGAYuWPAAnAyOO2gRt0fdVa3iMdvUWFMOovgSR2TICzBzA9dR9HKCqK7kKXKooJHkKggKAJ/KpwMcfUPqtcslOlRVKVOiynz4DWm4AehkTJk86qUz6FvVq7cOqmLouqEzkAE5+XLEDQ6O7zaJnCknBCiJYnCieRiYzM676YGp+I9Srdd589j8oi7tEZP6Rozb7hGc91GWUc8AKAB6/N2BnRlrpOwanTUQoZZRmiGhSQIAkdyee/EnVT+MOkMvhmQxLFqjurNBEEFYwMK0Tj9J1dKG4Pz1lRGBJEZgZk/W2JMeuk9XqlFw6i5rU8wKsGYkkwS/vAkH+mhFb3VB4qikqksuJXyzhgmcY5P76k6P0QbcrXZhKqQ9MYUmb8mJOew5yPbRG1rVap8Pw2p+VljnMjLE2qJmOfX6aiqbBqlRUKio+KhBg55nv9fXUb9h34bbNIqmm1pNtzAQGzH5cjuMx663qv0uoU/Eqio5cB4X+GBEcxJ4OD/Y1vQ0tW56QalNkQBPEYKSuJAAA4HyyTiRgD7RdK6YlBR5GDO1s/zQTBHMAgY7yRpbtuqO2wp/NTLmzM/Kt0sZN0RGJzx6nTbe9OG7spGrbTKrDD2CxB7sTMDiD66rIn/wBEgSZn8zAmecZmYHoOdb2nTbQXVCC6w2IYgm604B9smP30P1TqaCr4AqXs5sVLJEgjnMGI/wBzpr0vcVEkE3ljgTkdjEnAWPvHrqCLeBiQoQj1I9TGBH39vTXVXpZQAtUClSCSYGZwJ92jA5gDRNLqjMFKnBYzJGIa2f1/fUS7M1Ki1KrkhHLKCcEqO/qF+aTAJjnRByqHOPkIPmI/Yes/pjSxdwwJAUsBdLeYAspFoUclYJ80Zj7aITqIc3plLTngEduc3EzjjUBNrXNUJ8hCKYGcST2kADP1jOg3tKFQk1Xr4MNaoiABEKfrHaT21FtttTp1CEWZ8SoxWD5oQQn6iTECD9hendap1CUpkuKZtJUCCWJICmTmRcSMRPfRxrimCQUBIUKOQgwpPuBETxz9yoNluqUq7NTQkvDDgimCc5zAnv3+mk/TepXvL3utwAphRJHmKkx8sxOcxoSpWrMarmmlar4rJTQslqFZgwDyFnLZ+XjEyfjFp1kqPVF6Aqir8oW2Gu8pEA5uPtEzo1IA6szbthdCGSly1FYQhn+GsGABAZpzb340t3PTqb7tFSkxRFhQotBMHHmukGopjHdjwNPendU28VPxFaAVNg8QEuFZgSsriZHu30Goul/ElMValLa0T4m4tp0XOckkPcwGPKRngARqr4ItyH227RFqBQanh2L2Q2k5OJYnIEZ9tejbd3Bm2Ya2QcmBESAYEscif20l33RlSqgdQyu0l7S7FlPlsBUqqm0KTkn1kjTWnuFVJvlQ/C5WGzaQO8EScc5xqM2l+726vTIqVlQLVyFdWgMQFUEjNxORHGpPwoDsaeAW8t0gECJtOSQAQJ9ce+hOq1RSprTQlTaWZrTJcHy4HZip+wA4Giq+2ZAlYkGoXFKne7BVLAYKgczPljmONXRtrrtCsqQKtJC8wCWEwJIBj07xmD6aon/s3fV0vBpqp7B8nv8AUYzJjTPdVqtbd1N5JFDbE+fiSFjyhiAW9p+2QNP+ndXpfh6tZLlVqItupks9ZYQmVhWliBgnEdjqaa3qcKd0z/DLcO38N0BBAySYjkyMdjqHedJpLXelSY303Do6+a4qAXxAiHEr2zE41Y/hrqNQ7Y7ajWsqsGaoWDEqJIMkwKa4GBJMjHOgKXwbRWNxUruaCyHIFpYgkELOQGnEqee+tbQTtRROwDMq+FeatsXSTgT5RzUxGcCOOW5rtSp0GUBSKfhpt1WAuQHZ25m4xC5MmBk6V/DnX6Nai8rCUV+VYUKLmhAI5YW+Y5Ma5+JuoVVpQAFBtdTMgAKCJOeSYE5wTA5ENHm3qhAKjtdVaqVVFIALNGTx8tvEwoDc6Gp7ceOazk/xMkmSVIMuCfVSTkGSAVGJ1N0TbgOz+d1ex0khgSSJt7oDIic8EDOh/hnqNFam9vp+JUjxbAsLEHyCeIySDgkk9jMCjqNN921f8PRYUqSCxilpZhkNwJgSRzMx3waPiADcIBUVTM4m5nECROAB5gOMScartT4wqJRa9jT8V4Wkpi6kxw1w5CwVH2zGnvRvhd69Nd2aRQjzUkJBvEQGJMWGwJHeVJwDmnzO6+9HhCQ87imbYeWZkYRLEnESRgCAfuv2vUN9So+YIKz1A38RgDawnygLaQYECTnEYjRfRulXMQgHiKvhrUquJtUkA2gkx3Mc+XjMmU/+nVq1VmJ2+A4DVLjA8qLHucz5ftoy01IUKdJKzfxavyhm85duGyREYwYEg50o6nvTTC1CaieIzNcHDSCCFKKSAQsgTB/adB7HdX1vxdZLmcHwzVqG6Wa0MEVfKqKeLSRMg6H+Lto9Y7e2jUZ0YK9UN2uaFWmWHlYZljJ9tFWNq5psihUqG75nZVeoFVuwOGu8x5JkcACNfgKW3ur7yuqFyHCW5EgykTBUyDETjnQiL8lR2IamwUBweSQCVBgGWUesDXG36Um43V24pM6FJyCxJxg5xmOwj9xBSeodXpNH4WhTeJDsVe4nsWC+USOI99b1bqvwqC7Mu0FG48Wscfl4MDGe3zR21mrtrcA7jr9NeoWIPEpVKYQkkm4mSxz2mQRiR241a6u1NYK7XLTvlVX+WCqiIAQdpkdgCNU/4f6PT2qeLA3G4cEJGFAbErGQbiJfAAmNWLaO7banT3C3Fag+VmKmyYZvYETGePfNZo1NtS2ytuDDVGQklRJEzi5uM5LQBg4jkrY1iygmF8gEKZ5F0fWGBI55nQe/29xFRnqWYVAICzMs5BHzRgCDzjkaG+MNnSJ2xNVIsttZhZTAyLvzMxOCoP1McxDLc7/w38OmqgARzJJYwST2CtEgZjPppgqiltmepUVQoaGHBE4aCfTgZzHJnVFpdYFRhDeJTUyXtCq8sT4a97SJkwcd+Dovr/WK52yVlQJ4bSyMAIQiABg8yI9DM8aL2tVPit2LLSpFBcILoZPeAoPAEmTiT2nEHW0artK1apXVjTYIgAW0S3mUQTLwnrxPY6rG2G56hWMAmFLWiQoBAyTMAExknP6DXo7dERVoUgiItJZsp3Eu5AJ7fLIxOTC8DReIh6f01NrQWsfDAqsiFxLBqjGCAScgN3xkEyNH0KFKmtWruQnh02kXDEqJVVzBCySWybjA4111ToQWmjVEUhBCBjctMkH8hMEloz6nR+06fRanT3O6qoaaAlQQEQmT52BYz7Djv6QZ2o+06kGrbjeVaYSi4CIMK5NTBKjAF4TJ9hz3zqe2rbkOHK0hWsCCWAg/IoVVAxaCB6yMxpF8QfF1Orvag8MVabYRSp8sGVIHoe5iQOPQ3Kn1BGoNWJtsUgZksVUxhcnmIntzzpWvcJ1z4dp/g0RbaYvpjxGulbaZvLEA+pUDiRjTWpvdvWqKE8ibcr4XgqVV2JKxeozAIuC+pzAJ0lf4rDNt4VTaxe+IwMCRnNxJHHHvibbVLC5OFZyTTDVPzA+ITM/MY8ojgAehF2sHUdylXxHZDKKgpAowUBsY9CZtMzAI99QlyiNRp0zb3thcqVtAgg/cle0zOkm66qf4JBKJTnMRcLgBJGF7TyffOgfwSVtw9T8XUoCmLkWYuEwYkznHYkgx20TR38V1VpuJeildgsFheysPlIAxbmMSRHfOt9U2lOttlhMLVFQuRGAASfNDEsxgnHBM6N+MfhTY1Np4rYrBRUvBuckw0QxhgeACMfrpR0vafj9jcrkfxGNRCzCXkEq9wJgjNvHm9tU4K9z4TbaKVNalOjXZeCWqsRlrmfEjsoJkcCBp11PcvV2+02zjwkfylGAhUQKQC18CFAjkkz3xoCrSq0l86LTZbhQUCaa+e7xHIiDkcEn/AEknTnpvi1F8AmXWkvEMBdJuH5xLD+b0PIGoONjtdrtaJqo7EOFV2KfOVJYkcTc5C2riAsjW16T+KpVqjqXp1f8ALuBKqpwWYkgK3EADy2LETlz1Toqogao7lrAt/JXCzkmASQPsMeuk/UN+1bbna7gvZ2Wmyq1oMAFpYFQI7icaqb2qW6+GG29fcU0Wl4NVFgzdYuPPBI84EkFhEsD6aYb5tvtduFZ1qtTXyoWJEgMAGE5gsYiIx6DRb9OWoqs0gAgMgJBZUMJfUJuMcjPMcabdep7aubhSgMZa4DzWiB6zAJg6jW1K6FvjuUHhsDVUgLQRSDAX+JUIugAXEXDmOBiHVekEo+L4L1aztCUlQ+ECDm+Vtn5gATgAam2HRdtTqBkpqhH5goBj7DE4400/GmBd5ivyXZA+3E+h/rqbGb/pO3r06T1qQS1JSlCkJcCAD2OIOMTqDqXWKtfbGnQpGmQbZbCwMSvc47fvo3ZKahtUEu3LFsKvrEGTPbA0R1KmqUytMzUBiTwPrj/bSbrN1Fd+Hfhl6C+NWrEhgAaVO0kExySZH0HYase7YGmy0y6qwCMLrZ98CZ9TOk9fbvY9V2MJmA0YEEL2x+vb11rabo1aXldDgZDD64+Yg+pzq6pcoH23UCKvhkXKqzE5jg/TnB/pqen8SttjC+YtmAFYDE5ng5jnnGtfgacsxcEhiA2DEYYLHm5n6kak8BWpAoLqgMOeMGcx6z2J++nbTuxoGn1HxCWKt5iZb3PuCf20x2nVKtJTYQsnmASfaT29tDtRVHtbyesQY7/2NciP5jj5fv8A8ay1uVLV6jXcyXp//T/nWajWqmQ2CP79db03TtjXxC1PYIDVapUNR2aVEYLC6mBcAAQSJ5iB76qm1+Pmq79C6RSdlUoDwLhnkAkmASe0xrNZrd8JjN8jP8QOr1tw60UIUZYZIi0x2Hrpf1b4fr1qrURVUiiQksCJBLA4E/mRu+Rb76zWaw2b7Xo/4OpUosxdKPhrIwSSVJP2BwDMGfXSD42rVXp+O9QhC/hpRWbQicXE8nzDt66zWavxSeBn+Gu5csy3mwE/wwqhTMAlubvmIAIxCkEcatA2xLMysxq1NzdLthL5BC4Mi2cYyZ7azWat8o11asAiXTdUYoCI9pJJyMAjy+p+gXiqaipdhASqUxlYSSS08zxbxxnWtZqLHHQemAvfTVUYBlWosK/l8rEELKkqAeTyw40Z4h21NVJ8VlYiXAhirTkehOT9tZrNQ+I3o3wUaqtuLlENMSSCwGSRHAU2qJx+2s2lPxagNoJfNMuSRaxt8yiIIhuCZkZ5Gs1mqzvyrPXuoDd7qlSpNUFGnRYFXMZhgYVCBFo4xJ551ZNtvraSmmFBYrYSvyz2EEYMRJJgEwO2s1mtF4GbelUob+ruKrK9yeVVBFgaCADMYCETA5PqRpZtFq0am5qtVB8eoGZVWM5Agkn1z9NZrNZvCzmLu+3pUdo1VlL2oxJPze4B7CRqp/4cfGyVKG4DUbPA85KAS4YtkzHmERM5xrNZqszmU26L/iAu6rjbrSILkgMzDsATIAPrpvuPgwMxY1St2LUUQI7ep1vWaTkznb4Abvoa7SK0iqqkeVlAycA/afTQfxHv6Z2jV6dJb2EJcIhmNsmOwOf01rWaa0zLvSHabqiqBvDLH/UZ/wCP21xW3FxYlEGPKFHHefcxjOs1ms100c/DqhQSBJaOfQdv6/tof4ipB6yJS8rZJJiDMe3II51rWa3PDlfJZuatKtRZK1LxFU4Fx+knOTqDZdNVU8LbqtJicHMBjGSO+dZrNa8BKK5o03SBNMuDBkYJbEx6+g0+2+2sUQcuQZzzH7Y9NZrNbtZD9S2L1S1r2sAak/8Ax7DvxrApZxGGwO/PY+3bjWazXLN0wR1JVip5HJ1ms1msOj//2Q==">
            <a:hlinkClick r:id="rId5"/>
          </p:cNvPr>
          <p:cNvSpPr>
            <a:spLocks noChangeAspect="1" noChangeArrowheads="1"/>
          </p:cNvSpPr>
          <p:nvPr/>
        </p:nvSpPr>
        <p:spPr bwMode="auto">
          <a:xfrm>
            <a:off x="460375" y="-1485900"/>
            <a:ext cx="57150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46" name="Picture 10" descr="http://www.guilderlandschools.org/highschool/programs/mathandscience/ESfieldtrip/Gravel%20Pit/glacial_till%202.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726563" y="2590800"/>
            <a:ext cx="6417437" cy="420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9169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rot="5400000">
            <a:off x="2140770" y="-1454971"/>
            <a:ext cx="4876801" cy="8548744"/>
          </a:xfrm>
          <a:prstGeom prst="rect">
            <a:avLst/>
          </a:prstGeom>
        </p:spPr>
      </p:pic>
    </p:spTree>
    <p:extLst>
      <p:ext uri="{BB962C8B-B14F-4D97-AF65-F5344CB8AC3E}">
        <p14:creationId xmlns:p14="http://schemas.microsoft.com/office/powerpoint/2010/main" val="8273748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762000"/>
            <a:ext cx="7848600" cy="1752600"/>
          </a:xfrm>
        </p:spPr>
        <p:txBody>
          <a:bodyPr>
            <a:noAutofit/>
          </a:bodyPr>
          <a:lstStyle/>
          <a:p>
            <a:pPr algn="l"/>
            <a:r>
              <a:rPr lang="en-US" sz="2400" dirty="0" smtClean="0">
                <a:solidFill>
                  <a:schemeClr val="tx1"/>
                </a:solidFill>
              </a:rPr>
              <a:t>In General:</a:t>
            </a:r>
          </a:p>
          <a:p>
            <a:pPr marL="342900" indent="-342900" algn="l">
              <a:buFont typeface="Arial" pitchFamily="34" charset="0"/>
              <a:buChar char="•"/>
            </a:pPr>
            <a:r>
              <a:rPr lang="en-US" sz="2400" dirty="0" smtClean="0">
                <a:solidFill>
                  <a:schemeClr val="tx1"/>
                </a:solidFill>
              </a:rPr>
              <a:t>Most landscapes contain both residual and transported soils.</a:t>
            </a:r>
          </a:p>
          <a:p>
            <a:pPr marL="342900" indent="-342900" algn="l">
              <a:buFont typeface="Arial" pitchFamily="34" charset="0"/>
              <a:buChar char="•"/>
            </a:pPr>
            <a:r>
              <a:rPr lang="en-US" sz="2400" dirty="0" smtClean="0">
                <a:solidFill>
                  <a:schemeClr val="tx1"/>
                </a:solidFill>
              </a:rPr>
              <a:t>Transported materials are generally high in silt and sand, assuming they are not extremely old.</a:t>
            </a:r>
          </a:p>
          <a:p>
            <a:pPr marL="342900" indent="-342900" algn="l">
              <a:buFont typeface="Arial" pitchFamily="34" charset="0"/>
              <a:buChar char="•"/>
            </a:pPr>
            <a:r>
              <a:rPr lang="en-US" sz="2400" dirty="0" smtClean="0">
                <a:solidFill>
                  <a:schemeClr val="tx1"/>
                </a:solidFill>
              </a:rPr>
              <a:t>Transported soils are generally less developed than residual soils.</a:t>
            </a:r>
          </a:p>
          <a:p>
            <a:pPr marL="342900" indent="-342900" algn="l">
              <a:buFont typeface="Arial" pitchFamily="34" charset="0"/>
              <a:buChar char="•"/>
            </a:pPr>
            <a:r>
              <a:rPr lang="en-US" sz="2400" dirty="0" smtClean="0">
                <a:solidFill>
                  <a:schemeClr val="tx1"/>
                </a:solidFill>
              </a:rPr>
              <a:t>Texture and clay mineralogy largely controlled by original parent  material.</a:t>
            </a:r>
          </a:p>
          <a:p>
            <a:pPr marL="342900" indent="-342900" algn="l">
              <a:buFont typeface="Arial" pitchFamily="34" charset="0"/>
              <a:buChar char="•"/>
            </a:pPr>
            <a:r>
              <a:rPr lang="en-US" sz="2400" dirty="0" smtClean="0">
                <a:solidFill>
                  <a:schemeClr val="tx1"/>
                </a:solidFill>
              </a:rPr>
              <a:t>Parent material is probably the single most important factor on a regional/local scale.</a:t>
            </a:r>
            <a:endParaRPr lang="en-US" sz="2400" dirty="0">
              <a:solidFill>
                <a:schemeClr val="tx1"/>
              </a:solidFill>
            </a:endParaRPr>
          </a:p>
        </p:txBody>
      </p:sp>
    </p:spTree>
    <p:extLst>
      <p:ext uri="{BB962C8B-B14F-4D97-AF65-F5344CB8AC3E}">
        <p14:creationId xmlns:p14="http://schemas.microsoft.com/office/powerpoint/2010/main" val="7067741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lstStyle/>
          <a:p>
            <a:pPr marL="0" indent="0">
              <a:buNone/>
            </a:pPr>
            <a:r>
              <a:rPr lang="en-US" dirty="0" smtClean="0"/>
              <a:t>II. Climate</a:t>
            </a:r>
            <a:endParaRPr lang="en-US" dirty="0"/>
          </a:p>
        </p:txBody>
      </p:sp>
      <p:pic>
        <p:nvPicPr>
          <p:cNvPr id="11266" name="Picture 2" descr="http://mushroaming.com/oldsite/1f90f7d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31205"/>
            <a:ext cx="6696075" cy="484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1163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lstStyle/>
          <a:p>
            <a:pPr marL="0" indent="0">
              <a:buNone/>
            </a:pPr>
            <a:r>
              <a:rPr lang="en-US" dirty="0" smtClean="0"/>
              <a:t>II. Climate</a:t>
            </a:r>
          </a:p>
          <a:p>
            <a:pPr marL="514350" indent="-514350">
              <a:buAutoNum type="alphaUcPeriod"/>
            </a:pPr>
            <a:r>
              <a:rPr lang="en-US" dirty="0" smtClean="0"/>
              <a:t>Overview</a:t>
            </a:r>
          </a:p>
          <a:p>
            <a:pPr marL="514350" indent="-514350">
              <a:buAutoNum type="arabicPeriod"/>
            </a:pPr>
            <a:r>
              <a:rPr lang="en-US" dirty="0" smtClean="0"/>
              <a:t> “Temperature and Precipitation”</a:t>
            </a:r>
          </a:p>
          <a:p>
            <a:pPr marL="514350" indent="-514350">
              <a:buAutoNum type="arabicPeriod"/>
            </a:pPr>
            <a:r>
              <a:rPr lang="en-US" dirty="0" smtClean="0"/>
              <a:t>Recognized by Russian soil scientists in the 19</a:t>
            </a:r>
            <a:r>
              <a:rPr lang="en-US" baseline="30000" dirty="0" smtClean="0"/>
              <a:t>th</a:t>
            </a:r>
            <a:r>
              <a:rPr lang="en-US" dirty="0" smtClean="0"/>
              <a:t> century that similar climate zones produced similar soils.</a:t>
            </a:r>
          </a:p>
          <a:p>
            <a:pPr marL="514350" indent="-514350">
              <a:buAutoNum type="arabicPeriod"/>
            </a:pPr>
            <a:r>
              <a:rPr lang="en-US" dirty="0" smtClean="0"/>
              <a:t>Probably the single most important factor in soil development on a global scale.</a:t>
            </a:r>
            <a:endParaRPr lang="en-US" dirty="0"/>
          </a:p>
        </p:txBody>
      </p:sp>
    </p:spTree>
    <p:extLst>
      <p:ext uri="{BB962C8B-B14F-4D97-AF65-F5344CB8AC3E}">
        <p14:creationId xmlns:p14="http://schemas.microsoft.com/office/powerpoint/2010/main" val="2952038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dessertseed.com/world_climate_map-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048750" cy="499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3059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oils.usda.gov/use/worldsoils/mapindex/ord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102561"/>
            <a:ext cx="8534401" cy="6619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3900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lstStyle/>
          <a:p>
            <a:pPr marL="571500" indent="-571500">
              <a:buAutoNum type="romanUcPeriod"/>
            </a:pPr>
            <a:r>
              <a:rPr lang="en-US" dirty="0" smtClean="0"/>
              <a:t>Parent Material</a:t>
            </a:r>
          </a:p>
          <a:p>
            <a:pPr marL="0" indent="0">
              <a:buNone/>
            </a:pPr>
            <a:r>
              <a:rPr lang="en-US" dirty="0" smtClean="0"/>
              <a:t>A. Residual Soils</a:t>
            </a:r>
            <a:endParaRPr lang="en-US" dirty="0"/>
          </a:p>
        </p:txBody>
      </p:sp>
      <p:pic>
        <p:nvPicPr>
          <p:cNvPr id="3074" name="Picture 2" descr="http://www.avocadosource.com/books/koch_1983/Koch_2a_files/image00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057400"/>
            <a:ext cx="5486400" cy="3571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19200" y="3787914"/>
            <a:ext cx="381000" cy="707886"/>
          </a:xfrm>
          <a:prstGeom prst="rect">
            <a:avLst/>
          </a:prstGeom>
          <a:noFill/>
        </p:spPr>
        <p:txBody>
          <a:bodyPr wrap="square" rtlCol="0">
            <a:spAutoFit/>
          </a:bodyPr>
          <a:lstStyle/>
          <a:p>
            <a:r>
              <a:rPr lang="en-US" sz="4000" b="1" dirty="0" smtClean="0"/>
              <a:t>R</a:t>
            </a:r>
            <a:endParaRPr lang="en-US" sz="4000" b="1" dirty="0"/>
          </a:p>
        </p:txBody>
      </p:sp>
    </p:spTree>
    <p:extLst>
      <p:ext uri="{BB962C8B-B14F-4D97-AF65-F5344CB8AC3E}">
        <p14:creationId xmlns:p14="http://schemas.microsoft.com/office/powerpoint/2010/main" val="11195162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normAutofit/>
          </a:bodyPr>
          <a:lstStyle/>
          <a:p>
            <a:pPr marL="0" indent="0">
              <a:buNone/>
            </a:pPr>
            <a:r>
              <a:rPr lang="en-US" dirty="0" smtClean="0"/>
              <a:t>II. Climate</a:t>
            </a:r>
          </a:p>
          <a:p>
            <a:pPr marL="0" indent="0">
              <a:buNone/>
            </a:pPr>
            <a:r>
              <a:rPr lang="en-US" dirty="0" smtClean="0"/>
              <a:t>B. Microclimate</a:t>
            </a:r>
          </a:p>
          <a:p>
            <a:pPr marL="514350" indent="-514350">
              <a:buAutoNum type="arabicPeriod"/>
            </a:pPr>
            <a:r>
              <a:rPr lang="en-US" dirty="0" smtClean="0"/>
              <a:t>Exposure</a:t>
            </a:r>
          </a:p>
          <a:p>
            <a:pPr marL="514350" indent="-514350">
              <a:buFont typeface="+mj-lt"/>
              <a:buAutoNum type="alphaLcPeriod"/>
            </a:pPr>
            <a:r>
              <a:rPr lang="en-US" dirty="0" smtClean="0"/>
              <a:t>Boulder</a:t>
            </a:r>
          </a:p>
          <a:p>
            <a:pPr marL="514350" indent="-514350">
              <a:buFont typeface="+mj-lt"/>
              <a:buAutoNum type="alphaLcPeriod"/>
            </a:pPr>
            <a:r>
              <a:rPr lang="en-US" dirty="0" smtClean="0"/>
              <a:t>Hillside</a:t>
            </a:r>
          </a:p>
        </p:txBody>
      </p:sp>
    </p:spTree>
    <p:extLst>
      <p:ext uri="{BB962C8B-B14F-4D97-AF65-F5344CB8AC3E}">
        <p14:creationId xmlns:p14="http://schemas.microsoft.com/office/powerpoint/2010/main" val="21018801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google.com/url?sa=i&amp;source=images&amp;cd=&amp;docid=sGsNN6hr5wHzNM&amp;tbnid=_L5kGAlQoC8w2M:&amp;ved=0CAUQjBwwAA&amp;url=http%3A%2F%2Fwww.fsavalanche.org%2Fencyclopedia%2Fi-aspect%2Faspect_03.gif&amp;ei=Y0EpUqzSLrTG4APrqoCwBQ&amp;psig=AFQjCNFAvOBotaoO0nQNbhB1b5deysV3dQ&amp;ust=13785218278008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523875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ds3D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304800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4" name="Straight Arrow Connector 3"/>
          <p:cNvCxnSpPr/>
          <p:nvPr/>
        </p:nvCxnSpPr>
        <p:spPr>
          <a:xfrm flipH="1" flipV="1">
            <a:off x="1828800" y="1828800"/>
            <a:ext cx="1752600" cy="3048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4221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dn1.arkive.org/media/23/231A0A0A-67CA-4C00-B843-89B98A4EBE71/Presentation.Large/Dingos-resting-in-the-shade-of-boul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329565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pabook.libraries.psu.edu/palitmap/BilgersBigBoulders.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52800" y="2895600"/>
            <a:ext cx="5850444" cy="438912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t3.gstatic.com/images?q=tbn:ANd9GcTTYwOh43LWgSw1ilMWwb3qEsg6jB8WAcQGfxAxCeg20SeRZ8qkNQ">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0047" y="0"/>
            <a:ext cx="3893953" cy="2920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5471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447800" y="6344"/>
            <a:ext cx="5956098" cy="3044864"/>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909135"/>
            <a:ext cx="198120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942473"/>
            <a:ext cx="204787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83641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lstStyle/>
          <a:p>
            <a:pPr marL="0" indent="0">
              <a:buNone/>
            </a:pPr>
            <a:r>
              <a:rPr lang="en-US" dirty="0" smtClean="0"/>
              <a:t>II. Climate</a:t>
            </a:r>
            <a:endParaRPr lang="en-US" dirty="0"/>
          </a:p>
        </p:txBody>
      </p:sp>
      <p:pic>
        <p:nvPicPr>
          <p:cNvPr id="11266" name="Picture 2" descr="http://mushroaming.com/oldsite/1f90f7d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31205"/>
            <a:ext cx="6696075" cy="484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3121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arasheehy.files.wordpress.com/2009/05/weekend_20090510_0008.jpg?w=69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2" y="762000"/>
            <a:ext cx="7339568" cy="487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8963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mshslc.org/wp-content/uploads/2013/05/16d3_Blowdown-showing-topographic-shadwoing-on-ridge-between-Mt-Margaret-and-Norway-Pass_USFS-P-Frenzen_1980.jpg">
            <a:hlinkClick r:id="rId2"/>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599" y="152400"/>
            <a:ext cx="7664595"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12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lstStyle/>
          <a:p>
            <a:pPr marL="0" indent="0">
              <a:buNone/>
            </a:pPr>
            <a:r>
              <a:rPr lang="en-US" dirty="0" smtClean="0"/>
              <a:t>II. Climate</a:t>
            </a:r>
            <a:endParaRPr lang="en-US" dirty="0"/>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24200" y="-76200"/>
            <a:ext cx="6138172" cy="6858000"/>
          </a:xfrm>
          <a:prstGeom prst="rect">
            <a:avLst/>
          </a:prstGeom>
        </p:spPr>
      </p:pic>
      <p:sp>
        <p:nvSpPr>
          <p:cNvPr id="4" name="TextBox 3"/>
          <p:cNvSpPr txBox="1"/>
          <p:nvPr/>
        </p:nvSpPr>
        <p:spPr>
          <a:xfrm>
            <a:off x="4648200" y="3320482"/>
            <a:ext cx="1017779" cy="923330"/>
          </a:xfrm>
          <a:prstGeom prst="rect">
            <a:avLst/>
          </a:prstGeom>
          <a:noFill/>
        </p:spPr>
        <p:txBody>
          <a:bodyPr wrap="none" rtlCol="0">
            <a:spAutoFit/>
          </a:bodyPr>
          <a:lstStyle/>
          <a:p>
            <a:r>
              <a:rPr lang="en-US" dirty="0" smtClean="0"/>
              <a:t>Weeping</a:t>
            </a:r>
          </a:p>
          <a:p>
            <a:r>
              <a:rPr lang="en-US" dirty="0" smtClean="0"/>
              <a:t>Love</a:t>
            </a:r>
          </a:p>
          <a:p>
            <a:r>
              <a:rPr lang="en-US" dirty="0" smtClean="0"/>
              <a:t>Grass</a:t>
            </a:r>
            <a:endParaRPr lang="en-US" dirty="0"/>
          </a:p>
        </p:txBody>
      </p:sp>
      <p:sp>
        <p:nvSpPr>
          <p:cNvPr id="5" name="TextBox 4"/>
          <p:cNvSpPr txBox="1"/>
          <p:nvPr/>
        </p:nvSpPr>
        <p:spPr>
          <a:xfrm>
            <a:off x="6675204" y="3620869"/>
            <a:ext cx="792396" cy="646331"/>
          </a:xfrm>
          <a:prstGeom prst="rect">
            <a:avLst/>
          </a:prstGeom>
          <a:noFill/>
        </p:spPr>
        <p:txBody>
          <a:bodyPr wrap="none" rtlCol="0">
            <a:spAutoFit/>
          </a:bodyPr>
          <a:lstStyle/>
          <a:p>
            <a:r>
              <a:rPr lang="en-US" dirty="0" smtClean="0"/>
              <a:t>Crown</a:t>
            </a:r>
          </a:p>
          <a:p>
            <a:r>
              <a:rPr lang="en-US" dirty="0" smtClean="0"/>
              <a:t>Vetch</a:t>
            </a:r>
          </a:p>
        </p:txBody>
      </p:sp>
    </p:spTree>
    <p:extLst>
      <p:ext uri="{BB962C8B-B14F-4D97-AF65-F5344CB8AC3E}">
        <p14:creationId xmlns:p14="http://schemas.microsoft.com/office/powerpoint/2010/main" val="10603612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lstStyle/>
          <a:p>
            <a:pPr marL="0" indent="0">
              <a:buNone/>
            </a:pPr>
            <a:r>
              <a:rPr lang="en-US" dirty="0" smtClean="0"/>
              <a:t>II. Climate</a:t>
            </a:r>
            <a:endParaRPr lang="en-US" dirty="0"/>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12632" y="0"/>
            <a:ext cx="6138172" cy="6858000"/>
          </a:xfrm>
          <a:prstGeom prst="rect">
            <a:avLst/>
          </a:prstGeom>
        </p:spPr>
      </p:pic>
      <p:sp>
        <p:nvSpPr>
          <p:cNvPr id="4" name="TextBox 3"/>
          <p:cNvSpPr txBox="1"/>
          <p:nvPr/>
        </p:nvSpPr>
        <p:spPr>
          <a:xfrm>
            <a:off x="2868421" y="3352800"/>
            <a:ext cx="1017779" cy="923330"/>
          </a:xfrm>
          <a:prstGeom prst="rect">
            <a:avLst/>
          </a:prstGeom>
          <a:noFill/>
        </p:spPr>
        <p:txBody>
          <a:bodyPr wrap="none" rtlCol="0">
            <a:spAutoFit/>
          </a:bodyPr>
          <a:lstStyle/>
          <a:p>
            <a:r>
              <a:rPr lang="en-US" dirty="0" smtClean="0"/>
              <a:t>Weeping</a:t>
            </a:r>
          </a:p>
          <a:p>
            <a:r>
              <a:rPr lang="en-US" dirty="0" smtClean="0"/>
              <a:t>Love</a:t>
            </a:r>
          </a:p>
          <a:p>
            <a:r>
              <a:rPr lang="en-US" dirty="0" smtClean="0"/>
              <a:t>Grass</a:t>
            </a:r>
            <a:endParaRPr lang="en-US" dirty="0"/>
          </a:p>
        </p:txBody>
      </p:sp>
      <p:sp>
        <p:nvSpPr>
          <p:cNvPr id="5" name="TextBox 4"/>
          <p:cNvSpPr txBox="1"/>
          <p:nvPr/>
        </p:nvSpPr>
        <p:spPr>
          <a:xfrm>
            <a:off x="4697221" y="3352800"/>
            <a:ext cx="792396" cy="646331"/>
          </a:xfrm>
          <a:prstGeom prst="rect">
            <a:avLst/>
          </a:prstGeom>
          <a:noFill/>
        </p:spPr>
        <p:txBody>
          <a:bodyPr wrap="none" rtlCol="0">
            <a:spAutoFit/>
          </a:bodyPr>
          <a:lstStyle/>
          <a:p>
            <a:r>
              <a:rPr lang="en-US" dirty="0" smtClean="0"/>
              <a:t>Crown</a:t>
            </a:r>
          </a:p>
          <a:p>
            <a:r>
              <a:rPr lang="en-US" dirty="0" smtClean="0"/>
              <a:t>Vetch</a:t>
            </a:r>
          </a:p>
        </p:txBody>
      </p:sp>
      <p:pic>
        <p:nvPicPr>
          <p:cNvPr id="2050" name="Picture 2" descr="Large Photo of Eragrostis curvula"/>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76200"/>
            <a:ext cx="48006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nixahardware.com/images/crown_vetch.jpg">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653281" y="0"/>
            <a:ext cx="4490719" cy="310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6169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0"/>
            <a:ext cx="8229600" cy="4525963"/>
          </a:xfrm>
        </p:spPr>
        <p:txBody>
          <a:bodyPr>
            <a:normAutofit/>
          </a:bodyPr>
          <a:lstStyle/>
          <a:p>
            <a:pPr marL="0" indent="0">
              <a:buNone/>
            </a:pPr>
            <a:r>
              <a:rPr lang="en-US" dirty="0" smtClean="0"/>
              <a:t>2. Heat Conductivity</a:t>
            </a:r>
          </a:p>
          <a:p>
            <a:pPr marL="514350" indent="-514350">
              <a:buFont typeface="+mj-lt"/>
              <a:buAutoNum type="alphaLcPeriod"/>
            </a:pPr>
            <a:r>
              <a:rPr lang="en-US" dirty="0" smtClean="0"/>
              <a:t>Type of material (most rocks have low cond.)</a:t>
            </a:r>
          </a:p>
          <a:p>
            <a:pPr marL="514350" indent="-514350">
              <a:buFont typeface="+mj-lt"/>
              <a:buAutoNum type="alphaLcPeriod"/>
            </a:pPr>
            <a:r>
              <a:rPr lang="en-US" dirty="0" smtClean="0"/>
              <a:t>Moisture (dry vs. moist soils)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09472"/>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http://zero-drop.com/wp-content/uploads/2010/12/nixon-beach.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65886" y="2252435"/>
            <a:ext cx="3383280" cy="45797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807980"/>
            <a:ext cx="5346915" cy="2024189"/>
          </a:xfrm>
          <a:prstGeom prst="rect">
            <a:avLst/>
          </a:prstGeom>
        </p:spPr>
      </p:pic>
    </p:spTree>
    <p:extLst>
      <p:ext uri="{BB962C8B-B14F-4D97-AF65-F5344CB8AC3E}">
        <p14:creationId xmlns:p14="http://schemas.microsoft.com/office/powerpoint/2010/main" val="11632678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92174" y="800100"/>
            <a:ext cx="6359652" cy="5829300"/>
          </a:xfrm>
          <a:prstGeom prst="rect">
            <a:avLst/>
          </a:prstGeom>
        </p:spPr>
      </p:pic>
      <p:sp>
        <p:nvSpPr>
          <p:cNvPr id="3" name="Content Placeholder 2"/>
          <p:cNvSpPr txBox="1">
            <a:spLocks/>
          </p:cNvSpPr>
          <p:nvPr/>
        </p:nvSpPr>
        <p:spPr>
          <a:xfrm>
            <a:off x="11373" y="22746"/>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indent="-571500">
              <a:buFont typeface="Arial" pitchFamily="34" charset="0"/>
              <a:buAutoNum type="romanUcPeriod"/>
            </a:pPr>
            <a:r>
              <a:rPr lang="en-US" smtClean="0"/>
              <a:t>Parent Material</a:t>
            </a:r>
          </a:p>
          <a:p>
            <a:pPr marL="0" indent="0">
              <a:buFont typeface="Arial" pitchFamily="34" charset="0"/>
              <a:buNone/>
            </a:pPr>
            <a:r>
              <a:rPr lang="en-US" smtClean="0"/>
              <a:t>A. Residual Soils</a:t>
            </a:r>
            <a:endParaRPr lang="en-US" dirty="0"/>
          </a:p>
        </p:txBody>
      </p:sp>
    </p:spTree>
    <p:extLst>
      <p:ext uri="{BB962C8B-B14F-4D97-AF65-F5344CB8AC3E}">
        <p14:creationId xmlns:p14="http://schemas.microsoft.com/office/powerpoint/2010/main" val="12805814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normAutofit/>
          </a:bodyPr>
          <a:lstStyle/>
          <a:p>
            <a:pPr marL="0" indent="0">
              <a:buNone/>
            </a:pPr>
            <a:r>
              <a:rPr lang="en-US" dirty="0" smtClean="0"/>
              <a:t>2. Heat Conductivity</a:t>
            </a:r>
          </a:p>
          <a:p>
            <a:pPr marL="514350" indent="-514350">
              <a:buFont typeface="+mj-lt"/>
              <a:buAutoNum type="alphaLcPeriod"/>
            </a:pPr>
            <a:r>
              <a:rPr lang="en-US" sz="2000" dirty="0" smtClean="0">
                <a:solidFill>
                  <a:schemeClr val="bg1">
                    <a:lumMod val="75000"/>
                  </a:schemeClr>
                </a:solidFill>
              </a:rPr>
              <a:t>Type of material (most rocks have low cond.)</a:t>
            </a:r>
          </a:p>
          <a:p>
            <a:pPr marL="514350" indent="-514350">
              <a:buFont typeface="+mj-lt"/>
              <a:buAutoNum type="alphaLcPeriod"/>
            </a:pPr>
            <a:r>
              <a:rPr lang="en-US" sz="2000" dirty="0" smtClean="0">
                <a:solidFill>
                  <a:schemeClr val="bg1">
                    <a:lumMod val="75000"/>
                  </a:schemeClr>
                </a:solidFill>
              </a:rPr>
              <a:t>Moisture (dry vs. moist soils)</a:t>
            </a:r>
          </a:p>
          <a:p>
            <a:pPr marL="514350" indent="-514350">
              <a:buFont typeface="+mj-lt"/>
              <a:buAutoNum type="alphaLcPeriod"/>
            </a:pPr>
            <a:r>
              <a:rPr lang="en-US" dirty="0" smtClean="0"/>
              <a:t>Albedo</a:t>
            </a:r>
          </a:p>
          <a:p>
            <a:pPr marL="514350" indent="-514350">
              <a:buFont typeface="+mj-lt"/>
              <a:buAutoNum type="alphaLcPeriod"/>
            </a:pPr>
            <a:r>
              <a:rPr lang="en-US" dirty="0" smtClean="0"/>
              <a:t>Depth of Frost</a:t>
            </a:r>
          </a:p>
          <a:p>
            <a:pPr marL="0" indent="0">
              <a:buNone/>
            </a:pPr>
            <a:endParaRPr lang="en-US" dirty="0"/>
          </a:p>
        </p:txBody>
      </p:sp>
      <p:pic>
        <p:nvPicPr>
          <p:cNvPr id="4098" name="Picture 2" descr="http://files.myopera.com/nielsol/blog/albedo.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0"/>
            <a:ext cx="381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passel.unl.edu/Image/mmamo3/TimKettler/Gelisol-Profile-2L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6650" y="2270041"/>
            <a:ext cx="5467350" cy="482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07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normAutofit/>
          </a:bodyPr>
          <a:lstStyle/>
          <a:p>
            <a:pPr marL="0" indent="0">
              <a:buNone/>
            </a:pPr>
            <a:r>
              <a:rPr lang="en-US" dirty="0" smtClean="0"/>
              <a:t>3. Vegetation</a:t>
            </a:r>
          </a:p>
          <a:p>
            <a:pPr marL="0" indent="0">
              <a:buNone/>
            </a:pPr>
            <a:r>
              <a:rPr lang="en-US" dirty="0" smtClean="0"/>
              <a:t>Cools – provides shade and transpiration</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58829"/>
            <a:ext cx="3608571" cy="3608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http://t2.gstatic.com/images?q=tbn:ANd9GcRldt7PXNyxn4RW_xohbluQcwgKTBqbjZWgSp8wXEuSz8GRkP3PYQ">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2900" y="2133600"/>
            <a:ext cx="49911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13927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normAutofit/>
          </a:bodyPr>
          <a:lstStyle/>
          <a:p>
            <a:pPr marL="0" indent="0">
              <a:buNone/>
            </a:pPr>
            <a:r>
              <a:rPr lang="en-US" dirty="0" smtClean="0"/>
              <a:t>II. Climate</a:t>
            </a:r>
          </a:p>
          <a:p>
            <a:pPr marL="0" indent="0">
              <a:buNone/>
            </a:pPr>
            <a:r>
              <a:rPr lang="en-US" dirty="0"/>
              <a:t>C</a:t>
            </a:r>
            <a:r>
              <a:rPr lang="en-US" dirty="0" smtClean="0"/>
              <a:t>. Macroclimate</a:t>
            </a:r>
          </a:p>
          <a:p>
            <a:pPr marL="514350" indent="-514350">
              <a:buFont typeface="+mj-lt"/>
              <a:buAutoNum type="arabicPeriod"/>
            </a:pPr>
            <a:r>
              <a:rPr lang="en-US" dirty="0" smtClean="0"/>
              <a:t>Most important worldwide</a:t>
            </a:r>
          </a:p>
          <a:p>
            <a:pPr marL="0" indent="0">
              <a:buNone/>
            </a:pPr>
            <a:r>
              <a:rPr lang="en-US" dirty="0" smtClean="0"/>
              <a:t>	V.V. </a:t>
            </a:r>
            <a:r>
              <a:rPr lang="en-US" dirty="0" err="1" smtClean="0"/>
              <a:t>Dukuchaev</a:t>
            </a:r>
            <a:endParaRPr lang="en-US" dirty="0" smtClean="0"/>
          </a:p>
          <a:p>
            <a:pPr marL="0" indent="0">
              <a:buNone/>
            </a:pPr>
            <a:r>
              <a:rPr lang="en-US" dirty="0"/>
              <a:t> </a:t>
            </a:r>
            <a:r>
              <a:rPr lang="en-US" dirty="0" smtClean="0"/>
              <a:t> 	(zonal classification)</a:t>
            </a:r>
          </a:p>
          <a:p>
            <a:pPr marL="0" indent="0">
              <a:buNone/>
            </a:pPr>
            <a:r>
              <a:rPr lang="en-US" dirty="0" smtClean="0"/>
              <a:t>	</a:t>
            </a:r>
            <a:r>
              <a:rPr lang="en-US" dirty="0" err="1" smtClean="0"/>
              <a:t>Podzols</a:t>
            </a:r>
            <a:r>
              <a:rPr lang="en-US" dirty="0" smtClean="0"/>
              <a:t>, </a:t>
            </a:r>
            <a:r>
              <a:rPr lang="en-US" dirty="0" err="1" smtClean="0"/>
              <a:t>Chernozems</a:t>
            </a:r>
            <a:r>
              <a:rPr lang="en-US" dirty="0" smtClean="0"/>
              <a:t>, Desert, Tundra</a:t>
            </a:r>
          </a:p>
        </p:txBody>
      </p:sp>
    </p:spTree>
    <p:extLst>
      <p:ext uri="{BB962C8B-B14F-4D97-AF65-F5344CB8AC3E}">
        <p14:creationId xmlns:p14="http://schemas.microsoft.com/office/powerpoint/2010/main" val="10018115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normAutofit/>
          </a:bodyPr>
          <a:lstStyle/>
          <a:p>
            <a:pPr marL="0" indent="0">
              <a:buNone/>
            </a:pPr>
            <a:r>
              <a:rPr lang="en-US" dirty="0" smtClean="0"/>
              <a:t>II. </a:t>
            </a:r>
            <a:r>
              <a:rPr lang="en-US" dirty="0"/>
              <a:t>Climate &amp; Vegetation</a:t>
            </a:r>
            <a:endParaRPr lang="en-US" dirty="0" smtClean="0"/>
          </a:p>
          <a:p>
            <a:pPr marL="0" indent="0">
              <a:buNone/>
            </a:pPr>
            <a:r>
              <a:rPr lang="en-US" dirty="0"/>
              <a:t>C</a:t>
            </a:r>
            <a:r>
              <a:rPr lang="en-US" dirty="0" smtClean="0"/>
              <a:t>. Macroclimate</a:t>
            </a:r>
          </a:p>
          <a:p>
            <a:pPr marL="0" indent="0">
              <a:buNone/>
            </a:pPr>
            <a:r>
              <a:rPr lang="en-US" dirty="0" smtClean="0"/>
              <a:t>2. Climate Effect</a:t>
            </a:r>
          </a:p>
          <a:p>
            <a:r>
              <a:rPr lang="en-US" dirty="0" smtClean="0"/>
              <a:t>Vegetation</a:t>
            </a:r>
          </a:p>
          <a:p>
            <a:r>
              <a:rPr lang="en-US" dirty="0" smtClean="0"/>
              <a:t>Nitrogen</a:t>
            </a:r>
          </a:p>
          <a:p>
            <a:r>
              <a:rPr lang="en-US" dirty="0" smtClean="0"/>
              <a:t>Organic Matter</a:t>
            </a:r>
          </a:p>
        </p:txBody>
      </p:sp>
    </p:spTree>
    <p:extLst>
      <p:ext uri="{BB962C8B-B14F-4D97-AF65-F5344CB8AC3E}">
        <p14:creationId xmlns:p14="http://schemas.microsoft.com/office/powerpoint/2010/main" val="34261308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rot="16200000">
            <a:off x="767348" y="-457229"/>
            <a:ext cx="6326769" cy="7378536"/>
          </a:xfrm>
          <a:prstGeom prst="rect">
            <a:avLst/>
          </a:prstGeom>
        </p:spPr>
      </p:pic>
      <p:sp>
        <p:nvSpPr>
          <p:cNvPr id="2" name="Rectangle 1"/>
          <p:cNvSpPr/>
          <p:nvPr/>
        </p:nvSpPr>
        <p:spPr>
          <a:xfrm>
            <a:off x="5715000" y="533400"/>
            <a:ext cx="4572000" cy="923330"/>
          </a:xfrm>
          <a:prstGeom prst="rect">
            <a:avLst/>
          </a:prstGeom>
        </p:spPr>
        <p:txBody>
          <a:bodyPr>
            <a:spAutoFit/>
          </a:bodyPr>
          <a:lstStyle/>
          <a:p>
            <a:r>
              <a:rPr lang="en-US" dirty="0"/>
              <a:t>Vegetation</a:t>
            </a:r>
          </a:p>
          <a:p>
            <a:r>
              <a:rPr lang="en-US" dirty="0"/>
              <a:t>Nitrogen</a:t>
            </a:r>
          </a:p>
          <a:p>
            <a:r>
              <a:rPr lang="en-US" dirty="0"/>
              <a:t>Organic Matter</a:t>
            </a:r>
          </a:p>
        </p:txBody>
      </p:sp>
    </p:spTree>
    <p:extLst>
      <p:ext uri="{BB962C8B-B14F-4D97-AF65-F5344CB8AC3E}">
        <p14:creationId xmlns:p14="http://schemas.microsoft.com/office/powerpoint/2010/main" val="11044813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rot="16200000">
            <a:off x="767348" y="-457229"/>
            <a:ext cx="6326769" cy="7378536"/>
          </a:xfrm>
          <a:prstGeom prst="rect">
            <a:avLst/>
          </a:prstGeom>
        </p:spPr>
      </p:pic>
      <p:sp>
        <p:nvSpPr>
          <p:cNvPr id="2" name="Rectangle 1"/>
          <p:cNvSpPr/>
          <p:nvPr/>
        </p:nvSpPr>
        <p:spPr>
          <a:xfrm>
            <a:off x="5715000" y="533400"/>
            <a:ext cx="4572000" cy="923330"/>
          </a:xfrm>
          <a:prstGeom prst="rect">
            <a:avLst/>
          </a:prstGeom>
        </p:spPr>
        <p:txBody>
          <a:bodyPr>
            <a:spAutoFit/>
          </a:bodyPr>
          <a:lstStyle/>
          <a:p>
            <a:r>
              <a:rPr lang="en-US" dirty="0"/>
              <a:t>Vegetation</a:t>
            </a:r>
          </a:p>
          <a:p>
            <a:r>
              <a:rPr lang="en-US" dirty="0"/>
              <a:t>Nitrogen</a:t>
            </a:r>
          </a:p>
          <a:p>
            <a:r>
              <a:rPr lang="en-US" dirty="0"/>
              <a:t>Organic Matter</a:t>
            </a:r>
          </a:p>
        </p:txBody>
      </p:sp>
      <p:sp>
        <p:nvSpPr>
          <p:cNvPr id="3" name="TextBox 2"/>
          <p:cNvSpPr txBox="1"/>
          <p:nvPr/>
        </p:nvSpPr>
        <p:spPr>
          <a:xfrm>
            <a:off x="5715000" y="1900535"/>
            <a:ext cx="3424335" cy="923330"/>
          </a:xfrm>
          <a:prstGeom prst="rect">
            <a:avLst/>
          </a:prstGeom>
          <a:noFill/>
        </p:spPr>
        <p:txBody>
          <a:bodyPr wrap="none" rtlCol="0">
            <a:spAutoFit/>
          </a:bodyPr>
          <a:lstStyle/>
          <a:p>
            <a:r>
              <a:rPr lang="en-US" dirty="0" smtClean="0"/>
              <a:t>Organics increase exponentially</a:t>
            </a:r>
          </a:p>
          <a:p>
            <a:r>
              <a:rPr lang="en-US" dirty="0" smtClean="0"/>
              <a:t>as temperature decreases to some</a:t>
            </a:r>
          </a:p>
          <a:p>
            <a:r>
              <a:rPr lang="en-US" dirty="0" smtClean="0"/>
              <a:t>threshold</a:t>
            </a:r>
            <a:endParaRPr lang="en-US" dirty="0"/>
          </a:p>
        </p:txBody>
      </p:sp>
    </p:spTree>
    <p:extLst>
      <p:ext uri="{BB962C8B-B14F-4D97-AF65-F5344CB8AC3E}">
        <p14:creationId xmlns:p14="http://schemas.microsoft.com/office/powerpoint/2010/main" val="238480105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journals.hil.unb.ca/journalimages/GEOCAN/2009/Vol_36/No_02/geocan36_2ser04_fig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8986"/>
            <a:ext cx="6781800" cy="64242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86600" y="381000"/>
            <a:ext cx="1375889" cy="369332"/>
          </a:xfrm>
          <a:prstGeom prst="rect">
            <a:avLst/>
          </a:prstGeom>
          <a:noFill/>
        </p:spPr>
        <p:txBody>
          <a:bodyPr wrap="none" rtlCol="0">
            <a:spAutoFit/>
          </a:bodyPr>
          <a:lstStyle/>
          <a:p>
            <a:r>
              <a:rPr lang="en-US" i="1" dirty="0" smtClean="0">
                <a:solidFill>
                  <a:srgbClr val="FF0000"/>
                </a:solidFill>
              </a:rPr>
              <a:t>Clay Content</a:t>
            </a:r>
            <a:endParaRPr lang="en-GB" i="1" dirty="0">
              <a:solidFill>
                <a:srgbClr val="FF0000"/>
              </a:solidFill>
            </a:endParaRPr>
          </a:p>
        </p:txBody>
      </p:sp>
    </p:spTree>
    <p:extLst>
      <p:ext uri="{BB962C8B-B14F-4D97-AF65-F5344CB8AC3E}">
        <p14:creationId xmlns:p14="http://schemas.microsoft.com/office/powerpoint/2010/main" val="24852460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journals.hil.unb.ca/journalimages/GEOCAN/2009/Vol_36/No_02/geocan36_2ser04_fig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8986"/>
            <a:ext cx="6781800" cy="64242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113660"/>
            <a:ext cx="4166140" cy="646331"/>
          </a:xfrm>
          <a:prstGeom prst="rect">
            <a:avLst/>
          </a:prstGeom>
          <a:noFill/>
        </p:spPr>
        <p:txBody>
          <a:bodyPr wrap="none" rtlCol="0">
            <a:spAutoFit/>
          </a:bodyPr>
          <a:lstStyle/>
          <a:p>
            <a:r>
              <a:rPr lang="en-US" dirty="0" smtClean="0"/>
              <a:t>Linear relationship with moisture</a:t>
            </a:r>
          </a:p>
          <a:p>
            <a:r>
              <a:rPr lang="en-US" dirty="0" smtClean="0"/>
              <a:t>Exponential relationship with temperature</a:t>
            </a:r>
            <a:endParaRPr lang="en-US" dirty="0"/>
          </a:p>
        </p:txBody>
      </p:sp>
      <p:sp>
        <p:nvSpPr>
          <p:cNvPr id="3" name="Rectangle 2"/>
          <p:cNvSpPr/>
          <p:nvPr/>
        </p:nvSpPr>
        <p:spPr>
          <a:xfrm>
            <a:off x="7391400" y="252159"/>
            <a:ext cx="1365502" cy="369332"/>
          </a:xfrm>
          <a:prstGeom prst="rect">
            <a:avLst/>
          </a:prstGeom>
        </p:spPr>
        <p:txBody>
          <a:bodyPr wrap="none">
            <a:spAutoFit/>
          </a:bodyPr>
          <a:lstStyle/>
          <a:p>
            <a:r>
              <a:rPr lang="en-US" i="1" dirty="0">
                <a:solidFill>
                  <a:srgbClr val="FF0000"/>
                </a:solidFill>
              </a:rPr>
              <a:t>Clay Content</a:t>
            </a:r>
            <a:endParaRPr lang="en-GB" i="1" dirty="0">
              <a:solidFill>
                <a:srgbClr val="FF0000"/>
              </a:solidFill>
            </a:endParaRPr>
          </a:p>
        </p:txBody>
      </p:sp>
    </p:spTree>
    <p:extLst>
      <p:ext uri="{BB962C8B-B14F-4D97-AF65-F5344CB8AC3E}">
        <p14:creationId xmlns:p14="http://schemas.microsoft.com/office/powerpoint/2010/main" val="319643419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609600"/>
            <a:ext cx="8229600" cy="4525963"/>
          </a:xfrm>
          <a:prstGeom prst="rect">
            <a:avLst/>
          </a:prstGeom>
        </p:spPr>
        <p:txBody>
          <a:bodyPr>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III. Organisms</a:t>
            </a:r>
          </a:p>
          <a:p>
            <a:pPr marL="514350" indent="-514350">
              <a:buAutoNum type="alphaUcPeriod"/>
            </a:pPr>
            <a:r>
              <a:rPr lang="en-US" dirty="0" err="1" smtClean="0"/>
              <a:t>Microflora</a:t>
            </a:r>
            <a:endParaRPr lang="en-US" dirty="0" smtClean="0"/>
          </a:p>
          <a:p>
            <a:pPr marL="0" indent="0">
              <a:buNone/>
            </a:pPr>
            <a:r>
              <a:rPr lang="en-US" dirty="0" smtClean="0"/>
              <a:t>Bacteria</a:t>
            </a:r>
          </a:p>
          <a:p>
            <a:pPr marL="0" indent="0">
              <a:buNone/>
            </a:pPr>
            <a:r>
              <a:rPr lang="en-US" dirty="0" err="1" smtClean="0"/>
              <a:t>Actinomycetes</a:t>
            </a:r>
            <a:endParaRPr lang="en-US" dirty="0" smtClean="0"/>
          </a:p>
          <a:p>
            <a:pPr marL="0" indent="0">
              <a:buNone/>
            </a:pPr>
            <a:r>
              <a:rPr lang="en-US" dirty="0" smtClean="0"/>
              <a:t>Fungi</a:t>
            </a:r>
          </a:p>
          <a:p>
            <a:pPr marL="0" indent="0">
              <a:buNone/>
            </a:pPr>
            <a:r>
              <a:rPr lang="en-US" dirty="0" smtClean="0"/>
              <a:t>Algae</a:t>
            </a:r>
          </a:p>
          <a:p>
            <a:pPr marL="0" indent="0">
              <a:buNone/>
            </a:pPr>
            <a:r>
              <a:rPr lang="en-US" dirty="0" smtClean="0"/>
              <a:t>(do best in warm, wet conditions)</a:t>
            </a:r>
          </a:p>
          <a:p>
            <a:pPr marL="0" indent="0">
              <a:buNone/>
            </a:pPr>
            <a:endParaRPr lang="en-US" dirty="0"/>
          </a:p>
          <a:p>
            <a:pPr marL="0" indent="0">
              <a:buNone/>
            </a:pPr>
            <a:r>
              <a:rPr lang="en-US" dirty="0" smtClean="0"/>
              <a:t>B. </a:t>
            </a:r>
            <a:r>
              <a:rPr lang="en-US" dirty="0" err="1" smtClean="0"/>
              <a:t>Macroflora</a:t>
            </a:r>
            <a:endParaRPr lang="en-US" dirty="0" smtClean="0"/>
          </a:p>
          <a:p>
            <a:pPr marL="0" indent="0">
              <a:buNone/>
            </a:pPr>
            <a:r>
              <a:rPr lang="en-US" dirty="0" smtClean="0"/>
              <a:t>Grasses</a:t>
            </a:r>
          </a:p>
          <a:p>
            <a:pPr marL="0" indent="0">
              <a:buNone/>
            </a:pPr>
            <a:r>
              <a:rPr lang="en-US" dirty="0" smtClean="0"/>
              <a:t>Shrubs</a:t>
            </a:r>
          </a:p>
          <a:p>
            <a:pPr marL="0" indent="0">
              <a:buNone/>
            </a:pPr>
            <a:r>
              <a:rPr lang="en-US" dirty="0" smtClean="0"/>
              <a:t>Trees</a:t>
            </a:r>
          </a:p>
          <a:p>
            <a:pPr marL="0" indent="0">
              <a:buNone/>
            </a:pPr>
            <a:r>
              <a:rPr lang="en-US" dirty="0" smtClean="0"/>
              <a:t>(tend to react to conditions rather than create them)</a:t>
            </a:r>
          </a:p>
          <a:p>
            <a:pPr marL="0" indent="0">
              <a:buNone/>
            </a:pPr>
            <a:r>
              <a:rPr lang="en-US" dirty="0" smtClean="0"/>
              <a:t>Produce large amounts of organics</a:t>
            </a:r>
          </a:p>
          <a:p>
            <a:pPr marL="0" indent="0">
              <a:buNone/>
            </a:pPr>
            <a:r>
              <a:rPr lang="en-US" dirty="0" smtClean="0"/>
              <a:t>Protect soil from erosion</a:t>
            </a:r>
          </a:p>
          <a:p>
            <a:pPr marL="0" indent="0">
              <a:buNone/>
            </a:pPr>
            <a:endParaRPr lang="en-US" dirty="0" smtClean="0"/>
          </a:p>
        </p:txBody>
      </p:sp>
    </p:spTree>
    <p:extLst>
      <p:ext uri="{BB962C8B-B14F-4D97-AF65-F5344CB8AC3E}">
        <p14:creationId xmlns:p14="http://schemas.microsoft.com/office/powerpoint/2010/main" val="2208727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609600"/>
            <a:ext cx="8229600" cy="4525963"/>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III. Organisms</a:t>
            </a:r>
          </a:p>
          <a:p>
            <a:pPr marL="0" indent="0">
              <a:buNone/>
            </a:pPr>
            <a:r>
              <a:rPr lang="en-US" dirty="0" smtClean="0"/>
              <a:t>C. </a:t>
            </a:r>
            <a:r>
              <a:rPr lang="en-US" dirty="0" err="1" smtClean="0"/>
              <a:t>Microfauna</a:t>
            </a:r>
            <a:endParaRPr lang="en-US" dirty="0" smtClean="0"/>
          </a:p>
          <a:p>
            <a:pPr marL="0" indent="0">
              <a:buNone/>
            </a:pPr>
            <a:r>
              <a:rPr lang="en-US" dirty="0" smtClean="0"/>
              <a:t>Protozoa</a:t>
            </a:r>
          </a:p>
          <a:p>
            <a:pPr marL="0" indent="0">
              <a:buNone/>
            </a:pPr>
            <a:r>
              <a:rPr lang="en-US" dirty="0" smtClean="0"/>
              <a:t>Nematodes</a:t>
            </a:r>
          </a:p>
          <a:p>
            <a:pPr marL="0" indent="0">
              <a:buNone/>
            </a:pPr>
            <a:r>
              <a:rPr lang="en-US" dirty="0" err="1" smtClean="0"/>
              <a:t>Gonnabiteyouwhilesleeping</a:t>
            </a:r>
            <a:endParaRPr lang="en-US" dirty="0" smtClean="0"/>
          </a:p>
          <a:p>
            <a:pPr marL="0" indent="0">
              <a:buNone/>
            </a:pPr>
            <a:endParaRPr lang="en-US" dirty="0"/>
          </a:p>
          <a:p>
            <a:pPr marL="0" indent="0">
              <a:buNone/>
            </a:pPr>
            <a:r>
              <a:rPr lang="en-US" dirty="0" smtClean="0"/>
              <a:t>D. </a:t>
            </a:r>
            <a:r>
              <a:rPr lang="en-US" dirty="0" err="1" smtClean="0"/>
              <a:t>Macrofauna</a:t>
            </a:r>
            <a:endParaRPr lang="en-US" dirty="0" smtClean="0"/>
          </a:p>
          <a:p>
            <a:pPr marL="0" indent="0">
              <a:buNone/>
            </a:pPr>
            <a:r>
              <a:rPr lang="en-US" dirty="0" smtClean="0"/>
              <a:t>Earthworms,</a:t>
            </a:r>
          </a:p>
          <a:p>
            <a:pPr marL="0" indent="0">
              <a:buNone/>
            </a:pPr>
            <a:r>
              <a:rPr lang="en-US" dirty="0" smtClean="0"/>
              <a:t>Ants</a:t>
            </a:r>
          </a:p>
          <a:p>
            <a:pPr marL="0" indent="0">
              <a:buNone/>
            </a:pPr>
            <a:r>
              <a:rPr lang="en-US" dirty="0" smtClean="0"/>
              <a:t>Reptiles</a:t>
            </a:r>
          </a:p>
          <a:p>
            <a:pPr marL="0" indent="0">
              <a:buNone/>
            </a:pPr>
            <a:r>
              <a:rPr lang="en-US" dirty="0" smtClean="0"/>
              <a:t>mammals</a:t>
            </a:r>
          </a:p>
        </p:txBody>
      </p:sp>
    </p:spTree>
    <p:extLst>
      <p:ext uri="{BB962C8B-B14F-4D97-AF65-F5344CB8AC3E}">
        <p14:creationId xmlns:p14="http://schemas.microsoft.com/office/powerpoint/2010/main" val="25641332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lstStyle/>
          <a:p>
            <a:pPr marL="571500" indent="-571500">
              <a:buAutoNum type="romanUcPeriod"/>
            </a:pPr>
            <a:r>
              <a:rPr lang="en-US" dirty="0" smtClean="0"/>
              <a:t>Parent Material</a:t>
            </a:r>
          </a:p>
          <a:p>
            <a:pPr marL="0" indent="0">
              <a:buNone/>
            </a:pPr>
            <a:r>
              <a:rPr lang="en-US" dirty="0" smtClean="0"/>
              <a:t>A. Residual Soils</a:t>
            </a:r>
            <a:endParaRPr lang="en-US" dirty="0"/>
          </a:p>
        </p:txBody>
      </p:sp>
      <p:pic>
        <p:nvPicPr>
          <p:cNvPr id="6146" name="Picture 2" descr="http://www.google.com/url?sa=i&amp;source=images&amp;cd=&amp;docid=r77GarU1DJ_RfM&amp;tbnid=8lxzSZjX8zjr-M:&amp;ved=0CAUQjBwwAA&amp;url=http%3A%2F%2Fupload.wikimedia.org%2Fwikipedia%2Fcommons%2Fd%2Fd3%2FEstructura-suelo.jpg&amp;ei=vTcpUv_LC6XD4AP6_IHgBw&amp;psig=AFQjCNGDxif6oY1dcgaYoRroLpYqJlD_NA&amp;ust=13785193572269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9075" y="1171575"/>
            <a:ext cx="4886325" cy="51530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248400" y="4933890"/>
            <a:ext cx="381000" cy="400110"/>
          </a:xfrm>
          <a:prstGeom prst="rect">
            <a:avLst/>
          </a:prstGeom>
          <a:noFill/>
        </p:spPr>
        <p:txBody>
          <a:bodyPr wrap="square" rtlCol="0">
            <a:spAutoFit/>
          </a:bodyPr>
          <a:lstStyle/>
          <a:p>
            <a:r>
              <a:rPr lang="en-US" sz="2000" b="1" dirty="0" smtClean="0"/>
              <a:t>R</a:t>
            </a:r>
            <a:endParaRPr lang="en-US" sz="2000" b="1" dirty="0"/>
          </a:p>
        </p:txBody>
      </p:sp>
    </p:spTree>
    <p:extLst>
      <p:ext uri="{BB962C8B-B14F-4D97-AF65-F5344CB8AC3E}">
        <p14:creationId xmlns:p14="http://schemas.microsoft.com/office/powerpoint/2010/main" val="37351142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609600"/>
            <a:ext cx="8229600" cy="4525963"/>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III. Organisms</a:t>
            </a:r>
          </a:p>
          <a:p>
            <a:pPr marL="0" indent="0">
              <a:buNone/>
            </a:pPr>
            <a:r>
              <a:rPr lang="en-US" dirty="0" smtClean="0"/>
              <a:t>E. Native Vegetation –USA</a:t>
            </a:r>
          </a:p>
          <a:p>
            <a:r>
              <a:rPr lang="en-US" dirty="0" smtClean="0"/>
              <a:t>Climate is the driving factor</a:t>
            </a:r>
          </a:p>
          <a:p>
            <a:pPr marL="0" indent="0">
              <a:buFont typeface="Arial" pitchFamily="34" charset="0"/>
              <a:buNone/>
            </a:pPr>
            <a:r>
              <a:rPr lang="en-US" dirty="0"/>
              <a:t>1</a:t>
            </a:r>
            <a:r>
              <a:rPr lang="en-US" dirty="0" smtClean="0"/>
              <a:t>. Vegetation vs. Slope</a:t>
            </a:r>
          </a:p>
          <a:p>
            <a:r>
              <a:rPr lang="en-US" dirty="0" smtClean="0"/>
              <a:t>Mid-Atlantic (PA)</a:t>
            </a:r>
          </a:p>
          <a:p>
            <a:r>
              <a:rPr lang="en-US" dirty="0" smtClean="0"/>
              <a:t>New England (glaciated)</a:t>
            </a:r>
          </a:p>
          <a:p>
            <a:r>
              <a:rPr lang="en-US" dirty="0" smtClean="0"/>
              <a:t>Florida Coast (Sand Dunes)</a:t>
            </a:r>
          </a:p>
          <a:p>
            <a:r>
              <a:rPr lang="en-US" dirty="0" smtClean="0"/>
              <a:t>Southwest USA (Desert)</a:t>
            </a:r>
          </a:p>
        </p:txBody>
      </p:sp>
    </p:spTree>
    <p:extLst>
      <p:ext uri="{BB962C8B-B14F-4D97-AF65-F5344CB8AC3E}">
        <p14:creationId xmlns:p14="http://schemas.microsoft.com/office/powerpoint/2010/main" val="225052097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6200" y="609600"/>
            <a:ext cx="9281207" cy="5562600"/>
          </a:xfrm>
          <a:prstGeom prst="rect">
            <a:avLst/>
          </a:prstGeom>
        </p:spPr>
      </p:pic>
    </p:spTree>
    <p:extLst>
      <p:ext uri="{BB962C8B-B14F-4D97-AF65-F5344CB8AC3E}">
        <p14:creationId xmlns:p14="http://schemas.microsoft.com/office/powerpoint/2010/main" val="98529196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6200" y="152400"/>
            <a:ext cx="8954691" cy="6324600"/>
          </a:xfrm>
          <a:prstGeom prst="rect">
            <a:avLst/>
          </a:prstGeom>
        </p:spPr>
      </p:pic>
    </p:spTree>
    <p:extLst>
      <p:ext uri="{BB962C8B-B14F-4D97-AF65-F5344CB8AC3E}">
        <p14:creationId xmlns:p14="http://schemas.microsoft.com/office/powerpoint/2010/main" val="33312714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mds3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915400"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Rectangle 3"/>
          <p:cNvSpPr txBox="1">
            <a:spLocks noChangeArrowheads="1"/>
          </p:cNvSpPr>
          <p:nvPr/>
        </p:nvSpPr>
        <p:spPr>
          <a:xfrm>
            <a:off x="685800" y="1981200"/>
            <a:ext cx="77724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en-US" b="1" smtClean="0">
                <a:cs typeface="Times New Roman" pitchFamily="18" charset="0"/>
              </a:rPr>
              <a:t>	</a:t>
            </a:r>
            <a:endParaRPr lang="en-US" smtClean="0">
              <a:cs typeface="Times New Roman" pitchFamily="18" charset="0"/>
            </a:endParaRPr>
          </a:p>
        </p:txBody>
      </p:sp>
    </p:spTree>
    <p:extLst>
      <p:ext uri="{BB962C8B-B14F-4D97-AF65-F5344CB8AC3E}">
        <p14:creationId xmlns:p14="http://schemas.microsoft.com/office/powerpoint/2010/main" val="31656083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49679576"/>
              </p:ext>
            </p:extLst>
          </p:nvPr>
        </p:nvGraphicFramePr>
        <p:xfrm>
          <a:off x="152400" y="685800"/>
          <a:ext cx="8382000" cy="5713399"/>
        </p:xfrm>
        <a:graphic>
          <a:graphicData uri="http://schemas.openxmlformats.org/drawingml/2006/table">
            <a:tbl>
              <a:tblPr/>
              <a:tblGrid>
                <a:gridCol w="1416204">
                  <a:extLst>
                    <a:ext uri="{9D8B030D-6E8A-4147-A177-3AD203B41FA5}">
                      <a16:colId xmlns:a16="http://schemas.microsoft.com/office/drawing/2014/main" val="20000"/>
                    </a:ext>
                  </a:extLst>
                </a:gridCol>
                <a:gridCol w="6965796">
                  <a:extLst>
                    <a:ext uri="{9D8B030D-6E8A-4147-A177-3AD203B41FA5}">
                      <a16:colId xmlns:a16="http://schemas.microsoft.com/office/drawing/2014/main" val="20001"/>
                    </a:ext>
                  </a:extLst>
                </a:gridCol>
              </a:tblGrid>
              <a:tr h="631746">
                <a:tc>
                  <a:txBody>
                    <a:bodyPr/>
                    <a:lstStyle/>
                    <a:p>
                      <a:r>
                        <a:rPr lang="en-US" sz="1800" b="1" baseline="0" dirty="0"/>
                        <a:t>Soil moisture regime</a:t>
                      </a:r>
                      <a:r>
                        <a:rPr lang="en-US" sz="1800" baseline="0" dirty="0"/>
                        <a:t> </a:t>
                      </a:r>
                    </a:p>
                  </a:txBody>
                  <a:tcPr marL="29776" marR="29776" marT="14888" marB="14888" anchor="ctr">
                    <a:lnL>
                      <a:noFill/>
                    </a:lnL>
                    <a:lnR>
                      <a:noFill/>
                    </a:lnR>
                    <a:lnT>
                      <a:noFill/>
                    </a:lnT>
                    <a:lnB>
                      <a:noFill/>
                    </a:lnB>
                    <a:solidFill>
                      <a:srgbClr val="FFFFBE"/>
                    </a:solidFill>
                  </a:tcPr>
                </a:tc>
                <a:tc>
                  <a:txBody>
                    <a:bodyPr/>
                    <a:lstStyle/>
                    <a:p>
                      <a:r>
                        <a:rPr lang="en-US" sz="1800" b="1" baseline="0" dirty="0"/>
                        <a:t>Characteristics</a:t>
                      </a:r>
                      <a:r>
                        <a:rPr lang="en-US" sz="1800" baseline="0" dirty="0"/>
                        <a:t> </a:t>
                      </a:r>
                    </a:p>
                  </a:txBody>
                  <a:tcPr marL="29776" marR="29776" marT="14888" marB="14888" anchor="ctr">
                    <a:lnL>
                      <a:noFill/>
                    </a:lnL>
                    <a:lnR>
                      <a:noFill/>
                    </a:lnR>
                    <a:lnT>
                      <a:noFill/>
                    </a:lnT>
                    <a:lnB>
                      <a:noFill/>
                    </a:lnB>
                    <a:solidFill>
                      <a:srgbClr val="FFFFBE"/>
                    </a:solidFill>
                  </a:tcPr>
                </a:tc>
                <a:extLst>
                  <a:ext uri="{0D108BD9-81ED-4DB2-BD59-A6C34878D82A}">
                    <a16:rowId xmlns:a16="http://schemas.microsoft.com/office/drawing/2014/main" val="10000"/>
                  </a:ext>
                </a:extLst>
              </a:tr>
              <a:tr h="428517">
                <a:tc>
                  <a:txBody>
                    <a:bodyPr/>
                    <a:lstStyle/>
                    <a:p>
                      <a:r>
                        <a:rPr lang="en-US" sz="2000" b="1" baseline="0" dirty="0"/>
                        <a:t>Xeric </a:t>
                      </a:r>
                    </a:p>
                  </a:txBody>
                  <a:tcPr marL="29776" marR="29776" marT="14888" marB="14888" anchor="ctr">
                    <a:lnL>
                      <a:noFill/>
                    </a:lnL>
                    <a:lnR>
                      <a:noFill/>
                    </a:lnR>
                    <a:lnT>
                      <a:noFill/>
                    </a:lnT>
                    <a:lnB>
                      <a:noFill/>
                    </a:lnB>
                    <a:solidFill>
                      <a:srgbClr val="FFFFBE"/>
                    </a:solidFill>
                  </a:tcPr>
                </a:tc>
                <a:tc>
                  <a:txBody>
                    <a:bodyPr/>
                    <a:lstStyle/>
                    <a:p>
                      <a:r>
                        <a:rPr lang="en-US" sz="2000" baseline="0" dirty="0"/>
                        <a:t>Soils of temperate areas that experience moist winters and dry summers (i.e</a:t>
                      </a:r>
                      <a:r>
                        <a:rPr lang="en-US" sz="2000" baseline="0" dirty="0" smtClean="0"/>
                        <a:t>., </a:t>
                      </a:r>
                      <a:r>
                        <a:rPr lang="en-US" sz="2000" baseline="0" dirty="0"/>
                        <a:t>M</a:t>
                      </a:r>
                      <a:r>
                        <a:rPr lang="en-US" sz="2000" baseline="0" dirty="0" smtClean="0"/>
                        <a:t>editerranean </a:t>
                      </a:r>
                      <a:r>
                        <a:rPr lang="en-US" sz="2000" baseline="0" dirty="0"/>
                        <a:t>climates) </a:t>
                      </a:r>
                    </a:p>
                    <a:p>
                      <a:endParaRPr lang="en-US" sz="2000" baseline="0" dirty="0"/>
                    </a:p>
                  </a:txBody>
                  <a:tcPr marL="29776" marR="29776" marT="14888" marB="14888" anchor="ctr">
                    <a:lnL>
                      <a:noFill/>
                    </a:lnL>
                    <a:lnR>
                      <a:noFill/>
                    </a:lnR>
                    <a:lnT>
                      <a:noFill/>
                    </a:lnT>
                    <a:lnB>
                      <a:noFill/>
                    </a:lnB>
                    <a:solidFill>
                      <a:srgbClr val="FFFFBE"/>
                    </a:solidFill>
                  </a:tcPr>
                </a:tc>
                <a:extLst>
                  <a:ext uri="{0D108BD9-81ED-4DB2-BD59-A6C34878D82A}">
                    <a16:rowId xmlns:a16="http://schemas.microsoft.com/office/drawing/2014/main" val="10001"/>
                  </a:ext>
                </a:extLst>
              </a:tr>
              <a:tr h="360773">
                <a:tc>
                  <a:txBody>
                    <a:bodyPr/>
                    <a:lstStyle/>
                    <a:p>
                      <a:r>
                        <a:rPr lang="en-US" sz="2000" b="1" baseline="0" dirty="0" err="1"/>
                        <a:t>Aridic</a:t>
                      </a:r>
                      <a:r>
                        <a:rPr lang="en-US" sz="2000" b="1" baseline="0" dirty="0"/>
                        <a:t>/</a:t>
                      </a:r>
                      <a:r>
                        <a:rPr lang="en-US" sz="2000" b="1" baseline="0" dirty="0" err="1">
                          <a:solidFill>
                            <a:schemeClr val="bg1">
                              <a:lumMod val="75000"/>
                            </a:schemeClr>
                          </a:solidFill>
                        </a:rPr>
                        <a:t>Torric</a:t>
                      </a:r>
                      <a:r>
                        <a:rPr lang="en-US" sz="2000" b="1" baseline="0" dirty="0"/>
                        <a:t> </a:t>
                      </a:r>
                    </a:p>
                  </a:txBody>
                  <a:tcPr marL="29776" marR="29776" marT="14888" marB="14888" anchor="ctr">
                    <a:lnL>
                      <a:noFill/>
                    </a:lnL>
                    <a:lnR>
                      <a:noFill/>
                    </a:lnR>
                    <a:lnT>
                      <a:noFill/>
                    </a:lnT>
                    <a:lnB>
                      <a:noFill/>
                    </a:lnB>
                    <a:solidFill>
                      <a:srgbClr val="FFFFBE"/>
                    </a:solidFill>
                  </a:tcPr>
                </a:tc>
                <a:tc>
                  <a:txBody>
                    <a:bodyPr/>
                    <a:lstStyle/>
                    <a:p>
                      <a:r>
                        <a:rPr lang="en-US" sz="2000" baseline="0" dirty="0"/>
                        <a:t>Soils are dry more than half the time (in arid climatic zone) </a:t>
                      </a:r>
                    </a:p>
                  </a:txBody>
                  <a:tcPr marL="29776" marR="29776" marT="14888" marB="14888" anchor="ctr">
                    <a:lnL>
                      <a:noFill/>
                    </a:lnL>
                    <a:lnR>
                      <a:noFill/>
                    </a:lnR>
                    <a:lnT>
                      <a:noFill/>
                    </a:lnT>
                    <a:lnB>
                      <a:noFill/>
                    </a:lnB>
                    <a:solidFill>
                      <a:srgbClr val="FFFFBE"/>
                    </a:solidFill>
                  </a:tcPr>
                </a:tc>
                <a:extLst>
                  <a:ext uri="{0D108BD9-81ED-4DB2-BD59-A6C34878D82A}">
                    <a16:rowId xmlns:a16="http://schemas.microsoft.com/office/drawing/2014/main" val="10002"/>
                  </a:ext>
                </a:extLst>
              </a:tr>
              <a:tr h="523598">
                <a:tc>
                  <a:txBody>
                    <a:bodyPr/>
                    <a:lstStyle/>
                    <a:p>
                      <a:r>
                        <a:rPr lang="en-US" sz="2000" b="1" baseline="0" dirty="0" err="1"/>
                        <a:t>Ustic</a:t>
                      </a:r>
                      <a:r>
                        <a:rPr lang="en-US" sz="2000" b="1" baseline="0" dirty="0"/>
                        <a:t> </a:t>
                      </a:r>
                    </a:p>
                  </a:txBody>
                  <a:tcPr marL="29776" marR="29776" marT="14888" marB="14888" anchor="ctr">
                    <a:lnL>
                      <a:noFill/>
                    </a:lnL>
                    <a:lnR>
                      <a:noFill/>
                    </a:lnR>
                    <a:lnT>
                      <a:noFill/>
                    </a:lnT>
                    <a:lnB>
                      <a:noFill/>
                    </a:lnB>
                    <a:solidFill>
                      <a:srgbClr val="FFFFBE"/>
                    </a:solidFill>
                  </a:tcPr>
                </a:tc>
                <a:tc>
                  <a:txBody>
                    <a:bodyPr/>
                    <a:lstStyle/>
                    <a:p>
                      <a:endParaRPr lang="en-US" sz="2000" baseline="0" dirty="0" smtClean="0"/>
                    </a:p>
                    <a:p>
                      <a:r>
                        <a:rPr lang="en-US" sz="2000" baseline="0" dirty="0" smtClean="0"/>
                        <a:t>In </a:t>
                      </a:r>
                      <a:r>
                        <a:rPr lang="en-US" sz="2000" baseline="0" dirty="0"/>
                        <a:t>most years soils are dry for 90 consecutive days and moist in some part for half the days the soil temperature is above 5°C (i.e., during potential growing season) </a:t>
                      </a:r>
                      <a:endParaRPr lang="en-US" sz="2000" baseline="0" dirty="0" smtClean="0"/>
                    </a:p>
                    <a:p>
                      <a:endParaRPr lang="en-US" sz="2000" baseline="0" dirty="0"/>
                    </a:p>
                  </a:txBody>
                  <a:tcPr marL="29776" marR="29776" marT="14888" marB="14888" anchor="ctr">
                    <a:lnL>
                      <a:noFill/>
                    </a:lnL>
                    <a:lnR>
                      <a:noFill/>
                    </a:lnR>
                    <a:lnT>
                      <a:noFill/>
                    </a:lnT>
                    <a:lnB>
                      <a:noFill/>
                    </a:lnB>
                    <a:solidFill>
                      <a:srgbClr val="FFFFBE"/>
                    </a:solidFill>
                  </a:tcPr>
                </a:tc>
                <a:extLst>
                  <a:ext uri="{0D108BD9-81ED-4DB2-BD59-A6C34878D82A}">
                    <a16:rowId xmlns:a16="http://schemas.microsoft.com/office/drawing/2014/main" val="10003"/>
                  </a:ext>
                </a:extLst>
              </a:tr>
              <a:tr h="281507">
                <a:tc>
                  <a:txBody>
                    <a:bodyPr/>
                    <a:lstStyle/>
                    <a:p>
                      <a:r>
                        <a:rPr lang="en-US" sz="2000" b="1" baseline="0" dirty="0" err="1"/>
                        <a:t>Udic</a:t>
                      </a:r>
                      <a:r>
                        <a:rPr lang="en-US" sz="2000" b="1" baseline="0" dirty="0"/>
                        <a:t> </a:t>
                      </a:r>
                    </a:p>
                  </a:txBody>
                  <a:tcPr marL="29776" marR="29776" marT="14888" marB="14888" anchor="ctr">
                    <a:lnL>
                      <a:noFill/>
                    </a:lnL>
                    <a:lnR>
                      <a:noFill/>
                    </a:lnR>
                    <a:lnT>
                      <a:noFill/>
                    </a:lnT>
                    <a:lnB>
                      <a:noFill/>
                    </a:lnB>
                    <a:solidFill>
                      <a:srgbClr val="FFFFBE"/>
                    </a:solidFill>
                  </a:tcPr>
                </a:tc>
                <a:tc>
                  <a:txBody>
                    <a:bodyPr/>
                    <a:lstStyle/>
                    <a:p>
                      <a:r>
                        <a:rPr lang="en-US" sz="2000" baseline="0" dirty="0"/>
                        <a:t>In most years soils are not dry more than 90 consecutive days </a:t>
                      </a:r>
                      <a:endParaRPr lang="en-US" sz="2000" baseline="0" dirty="0" smtClean="0"/>
                    </a:p>
                    <a:p>
                      <a:endParaRPr lang="en-US" sz="2000" baseline="0" dirty="0"/>
                    </a:p>
                  </a:txBody>
                  <a:tcPr marL="29776" marR="29776" marT="14888" marB="14888" anchor="ctr">
                    <a:lnL>
                      <a:noFill/>
                    </a:lnL>
                    <a:lnR>
                      <a:noFill/>
                    </a:lnR>
                    <a:lnT>
                      <a:noFill/>
                    </a:lnT>
                    <a:lnB>
                      <a:noFill/>
                    </a:lnB>
                    <a:solidFill>
                      <a:srgbClr val="FFFFBE"/>
                    </a:solidFill>
                  </a:tcPr>
                </a:tc>
                <a:extLst>
                  <a:ext uri="{0D108BD9-81ED-4DB2-BD59-A6C34878D82A}">
                    <a16:rowId xmlns:a16="http://schemas.microsoft.com/office/drawing/2014/main" val="10004"/>
                  </a:ext>
                </a:extLst>
              </a:tr>
              <a:tr h="496259">
                <a:tc>
                  <a:txBody>
                    <a:bodyPr/>
                    <a:lstStyle/>
                    <a:p>
                      <a:r>
                        <a:rPr lang="en-US" sz="2000" b="1" baseline="0" dirty="0" err="1">
                          <a:solidFill>
                            <a:schemeClr val="bg1">
                              <a:lumMod val="75000"/>
                            </a:schemeClr>
                          </a:solidFill>
                        </a:rPr>
                        <a:t>Perudic</a:t>
                      </a:r>
                      <a:r>
                        <a:rPr lang="en-US" sz="2000" b="1" baseline="0" dirty="0"/>
                        <a:t> </a:t>
                      </a:r>
                    </a:p>
                  </a:txBody>
                  <a:tcPr marL="29776" marR="29776" marT="14888" marB="14888" anchor="ctr">
                    <a:lnL>
                      <a:noFill/>
                    </a:lnL>
                    <a:lnR>
                      <a:noFill/>
                    </a:lnR>
                    <a:lnT>
                      <a:noFill/>
                    </a:lnT>
                    <a:lnB>
                      <a:noFill/>
                    </a:lnB>
                    <a:solidFill>
                      <a:srgbClr val="FFFFBE"/>
                    </a:solidFill>
                  </a:tcPr>
                </a:tc>
                <a:tc>
                  <a:txBody>
                    <a:bodyPr/>
                    <a:lstStyle/>
                    <a:p>
                      <a:r>
                        <a:rPr lang="en-US" sz="2000" baseline="0" dirty="0">
                          <a:solidFill>
                            <a:schemeClr val="bg1">
                              <a:lumMod val="75000"/>
                            </a:schemeClr>
                          </a:solidFill>
                        </a:rPr>
                        <a:t>In most years precipitation exceeds evapotranspiration every </a:t>
                      </a:r>
                      <a:endParaRPr lang="en-US" sz="2000" baseline="0" dirty="0" smtClean="0">
                        <a:solidFill>
                          <a:schemeClr val="bg1">
                            <a:lumMod val="75000"/>
                          </a:schemeClr>
                        </a:solidFill>
                      </a:endParaRPr>
                    </a:p>
                    <a:p>
                      <a:r>
                        <a:rPr lang="en-US" sz="2000" baseline="0" dirty="0" smtClean="0">
                          <a:solidFill>
                            <a:schemeClr val="bg1">
                              <a:lumMod val="75000"/>
                            </a:schemeClr>
                          </a:solidFill>
                        </a:rPr>
                        <a:t>month </a:t>
                      </a:r>
                      <a:r>
                        <a:rPr lang="en-US" sz="2000" baseline="0" dirty="0">
                          <a:solidFill>
                            <a:schemeClr val="bg1">
                              <a:lumMod val="75000"/>
                            </a:schemeClr>
                          </a:solidFill>
                        </a:rPr>
                        <a:t>of the year </a:t>
                      </a:r>
                      <a:endParaRPr lang="en-US" sz="2000" baseline="0" dirty="0" smtClean="0">
                        <a:solidFill>
                          <a:schemeClr val="bg1">
                            <a:lumMod val="75000"/>
                          </a:schemeClr>
                        </a:solidFill>
                      </a:endParaRPr>
                    </a:p>
                    <a:p>
                      <a:endParaRPr lang="en-US" sz="2000" baseline="0" dirty="0"/>
                    </a:p>
                  </a:txBody>
                  <a:tcPr marL="29776" marR="29776" marT="14888" marB="14888" anchor="ctr">
                    <a:lnL>
                      <a:noFill/>
                    </a:lnL>
                    <a:lnR>
                      <a:noFill/>
                    </a:lnR>
                    <a:lnT>
                      <a:noFill/>
                    </a:lnT>
                    <a:lnB>
                      <a:noFill/>
                    </a:lnB>
                    <a:solidFill>
                      <a:srgbClr val="FFFFBE"/>
                    </a:solidFill>
                  </a:tcPr>
                </a:tc>
                <a:extLst>
                  <a:ext uri="{0D108BD9-81ED-4DB2-BD59-A6C34878D82A}">
                    <a16:rowId xmlns:a16="http://schemas.microsoft.com/office/drawing/2014/main" val="10005"/>
                  </a:ext>
                </a:extLst>
              </a:tr>
              <a:tr h="523598">
                <a:tc>
                  <a:txBody>
                    <a:bodyPr/>
                    <a:lstStyle/>
                    <a:p>
                      <a:r>
                        <a:rPr lang="en-US" sz="2000" b="1" baseline="0" dirty="0" err="1"/>
                        <a:t>Aquic</a:t>
                      </a:r>
                      <a:r>
                        <a:rPr lang="en-US" sz="2000" b="1" baseline="0" dirty="0"/>
                        <a:t> </a:t>
                      </a:r>
                    </a:p>
                  </a:txBody>
                  <a:tcPr marL="29776" marR="29776" marT="14888" marB="14888" anchor="ctr">
                    <a:lnL>
                      <a:noFill/>
                    </a:lnL>
                    <a:lnR>
                      <a:noFill/>
                    </a:lnR>
                    <a:lnT>
                      <a:noFill/>
                    </a:lnT>
                    <a:lnB>
                      <a:noFill/>
                    </a:lnB>
                    <a:solidFill>
                      <a:srgbClr val="FFFFBE"/>
                    </a:solidFill>
                  </a:tcPr>
                </a:tc>
                <a:tc>
                  <a:txBody>
                    <a:bodyPr/>
                    <a:lstStyle/>
                    <a:p>
                      <a:r>
                        <a:rPr lang="en-US" sz="2000" baseline="0" dirty="0"/>
                        <a:t>Soils that are sufficiently saturated, reducing conditions occur. They usually have low </a:t>
                      </a:r>
                      <a:r>
                        <a:rPr lang="en-US" sz="2000" baseline="0" dirty="0" err="1"/>
                        <a:t>chroma</a:t>
                      </a:r>
                      <a:r>
                        <a:rPr lang="en-US" sz="2000" baseline="0" dirty="0"/>
                        <a:t> mottles or have </a:t>
                      </a:r>
                      <a:r>
                        <a:rPr lang="en-US" sz="2000" baseline="0" dirty="0" err="1"/>
                        <a:t>gleyed</a:t>
                      </a:r>
                      <a:r>
                        <a:rPr lang="en-US" sz="2000" baseline="0" dirty="0"/>
                        <a:t> </a:t>
                      </a:r>
                      <a:r>
                        <a:rPr lang="en-US" sz="2000" baseline="0" dirty="0" err="1"/>
                        <a:t>subsoils</a:t>
                      </a:r>
                      <a:r>
                        <a:rPr lang="en-US" sz="2000" baseline="0" dirty="0"/>
                        <a:t> </a:t>
                      </a:r>
                    </a:p>
                  </a:txBody>
                  <a:tcPr marL="29776" marR="29776" marT="14888" marB="14888" anchor="ctr">
                    <a:lnL>
                      <a:noFill/>
                    </a:lnL>
                    <a:lnR>
                      <a:noFill/>
                    </a:lnR>
                    <a:lnT>
                      <a:noFill/>
                    </a:lnT>
                    <a:lnB>
                      <a:noFill/>
                    </a:lnB>
                    <a:solidFill>
                      <a:srgbClr val="FFFFBE"/>
                    </a:solidFill>
                  </a:tcPr>
                </a:tc>
                <a:extLst>
                  <a:ext uri="{0D108BD9-81ED-4DB2-BD59-A6C34878D82A}">
                    <a16:rowId xmlns:a16="http://schemas.microsoft.com/office/drawing/2014/main" val="10006"/>
                  </a:ext>
                </a:extLst>
              </a:tr>
            </a:tbl>
          </a:graphicData>
        </a:graphic>
      </p:graphicFrame>
      <p:sp>
        <p:nvSpPr>
          <p:cNvPr id="6" name="Title 5"/>
          <p:cNvSpPr>
            <a:spLocks noGrp="1"/>
          </p:cNvSpPr>
          <p:nvPr>
            <p:ph type="title"/>
          </p:nvPr>
        </p:nvSpPr>
        <p:spPr>
          <a:xfrm>
            <a:off x="457200" y="-228600"/>
            <a:ext cx="8229600" cy="1143000"/>
          </a:xfrm>
        </p:spPr>
        <p:txBody>
          <a:bodyPr>
            <a:normAutofit/>
          </a:bodyPr>
          <a:lstStyle/>
          <a:p>
            <a:r>
              <a:rPr lang="en-US" sz="2400" dirty="0" smtClean="0"/>
              <a:t>Soil Moisture Regimes</a:t>
            </a:r>
            <a:endParaRPr lang="en-US" sz="2400" dirty="0"/>
          </a:p>
        </p:txBody>
      </p:sp>
    </p:spTree>
    <p:extLst>
      <p:ext uri="{BB962C8B-B14F-4D97-AF65-F5344CB8AC3E}">
        <p14:creationId xmlns:p14="http://schemas.microsoft.com/office/powerpoint/2010/main" val="3433410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oils.usda.gov/use/thematic/images/drought_1_gen_area_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426720"/>
            <a:ext cx="9010815" cy="566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01482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4008" y="1168916"/>
            <a:ext cx="6400800" cy="1752600"/>
          </a:xfrm>
        </p:spPr>
        <p:txBody>
          <a:bodyPr>
            <a:normAutofit fontScale="55000" lnSpcReduction="20000"/>
          </a:bodyPr>
          <a:lstStyle/>
          <a:p>
            <a:pPr algn="l"/>
            <a:r>
              <a:rPr lang="en-US" dirty="0" err="1">
                <a:solidFill>
                  <a:schemeClr val="tx1"/>
                </a:solidFill>
              </a:rPr>
              <a:t>Hyperthermic</a:t>
            </a:r>
            <a:endParaRPr lang="en-US" dirty="0">
              <a:solidFill>
                <a:schemeClr val="tx1"/>
              </a:solidFill>
            </a:endParaRPr>
          </a:p>
          <a:p>
            <a:pPr algn="l"/>
            <a:r>
              <a:rPr lang="en-US" dirty="0">
                <a:solidFill>
                  <a:schemeClr val="tx1"/>
                </a:solidFill>
              </a:rPr>
              <a:t>Thermic</a:t>
            </a:r>
          </a:p>
          <a:p>
            <a:pPr algn="l"/>
            <a:r>
              <a:rPr lang="en-US" dirty="0">
                <a:solidFill>
                  <a:schemeClr val="tx1"/>
                </a:solidFill>
              </a:rPr>
              <a:t>Mesic</a:t>
            </a:r>
          </a:p>
          <a:p>
            <a:pPr algn="l"/>
            <a:r>
              <a:rPr lang="en-US" dirty="0">
                <a:solidFill>
                  <a:schemeClr val="tx1"/>
                </a:solidFill>
              </a:rPr>
              <a:t>Frigid</a:t>
            </a:r>
          </a:p>
          <a:p>
            <a:pPr algn="l"/>
            <a:r>
              <a:rPr lang="en-US" dirty="0" err="1">
                <a:solidFill>
                  <a:schemeClr val="tx1"/>
                </a:solidFill>
              </a:rPr>
              <a:t>Cryic</a:t>
            </a:r>
            <a:endParaRPr lang="en-US" dirty="0">
              <a:solidFill>
                <a:schemeClr val="tx1"/>
              </a:solidFill>
            </a:endParaRPr>
          </a:p>
          <a:p>
            <a:pPr algn="l"/>
            <a:r>
              <a:rPr lang="en-US" dirty="0" err="1">
                <a:solidFill>
                  <a:schemeClr val="tx1"/>
                </a:solidFill>
              </a:rPr>
              <a:t>Pergelic</a:t>
            </a:r>
            <a:endParaRPr lang="en-US" dirty="0">
              <a:solidFill>
                <a:schemeClr val="tx1"/>
              </a:solidFill>
            </a:endParaRPr>
          </a:p>
          <a:p>
            <a:pPr algn="l"/>
            <a:endParaRPr lang="en-US" dirty="0" smtClean="0">
              <a:solidFill>
                <a:schemeClr val="tx1"/>
              </a:solidFill>
            </a:endParaRPr>
          </a:p>
        </p:txBody>
      </p:sp>
      <p:sp>
        <p:nvSpPr>
          <p:cNvPr id="4" name="TextBox 3"/>
          <p:cNvSpPr txBox="1"/>
          <p:nvPr/>
        </p:nvSpPr>
        <p:spPr>
          <a:xfrm>
            <a:off x="2016286" y="2551386"/>
            <a:ext cx="1214563" cy="369332"/>
          </a:xfrm>
          <a:prstGeom prst="rect">
            <a:avLst/>
          </a:prstGeom>
          <a:noFill/>
        </p:spPr>
        <p:txBody>
          <a:bodyPr wrap="none" rtlCol="0">
            <a:spAutoFit/>
          </a:bodyPr>
          <a:lstStyle/>
          <a:p>
            <a:r>
              <a:rPr lang="en-US" dirty="0" smtClean="0">
                <a:solidFill>
                  <a:srgbClr val="0070C0"/>
                </a:solidFill>
              </a:rPr>
              <a:t>Really Cold</a:t>
            </a:r>
            <a:endParaRPr lang="en-US" dirty="0">
              <a:solidFill>
                <a:srgbClr val="0070C0"/>
              </a:solidFill>
            </a:endParaRPr>
          </a:p>
        </p:txBody>
      </p:sp>
      <p:sp>
        <p:nvSpPr>
          <p:cNvPr id="5" name="Rectangle 4"/>
          <p:cNvSpPr/>
          <p:nvPr/>
        </p:nvSpPr>
        <p:spPr>
          <a:xfrm>
            <a:off x="2016286" y="1162050"/>
            <a:ext cx="1137619" cy="369332"/>
          </a:xfrm>
          <a:prstGeom prst="rect">
            <a:avLst/>
          </a:prstGeom>
        </p:spPr>
        <p:txBody>
          <a:bodyPr wrap="none">
            <a:spAutoFit/>
          </a:bodyPr>
          <a:lstStyle/>
          <a:p>
            <a:r>
              <a:rPr lang="en-US" dirty="0">
                <a:solidFill>
                  <a:srgbClr val="FF0000"/>
                </a:solidFill>
              </a:rPr>
              <a:t>Really </a:t>
            </a:r>
            <a:r>
              <a:rPr lang="en-US" dirty="0" smtClean="0">
                <a:solidFill>
                  <a:srgbClr val="FF0000"/>
                </a:solidFill>
              </a:rPr>
              <a:t>Hot</a:t>
            </a:r>
            <a:endParaRPr lang="en-US" dirty="0">
              <a:solidFill>
                <a:srgbClr val="FF0000"/>
              </a:solidFill>
            </a:endParaRPr>
          </a:p>
        </p:txBody>
      </p:sp>
      <p:sp>
        <p:nvSpPr>
          <p:cNvPr id="6" name="Title 5"/>
          <p:cNvSpPr txBox="1">
            <a:spLocks/>
          </p:cNvSpPr>
          <p:nvPr/>
        </p:nvSpPr>
        <p:spPr>
          <a:xfrm>
            <a:off x="457200" y="1905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Soil Temperature Regimes</a:t>
            </a:r>
            <a:endParaRPr lang="en-US" sz="2400" dirty="0"/>
          </a:p>
        </p:txBody>
      </p:sp>
    </p:spTree>
    <p:extLst>
      <p:ext uri="{BB962C8B-B14F-4D97-AF65-F5344CB8AC3E}">
        <p14:creationId xmlns:p14="http://schemas.microsoft.com/office/powerpoint/2010/main" val="3784668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atonls\AppData\Local\Microsoft\Windows\Temporary Internet Files\Content.IE5\UMU804JU\ph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111"/>
            <a:ext cx="9144000" cy="6829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4263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43000"/>
            <a:ext cx="6400800" cy="1752600"/>
          </a:xfrm>
        </p:spPr>
        <p:txBody>
          <a:bodyPr>
            <a:noAutofit/>
          </a:bodyPr>
          <a:lstStyle/>
          <a:p>
            <a:pPr algn="l"/>
            <a:r>
              <a:rPr lang="en-US" sz="1600" b="1" dirty="0" err="1">
                <a:solidFill>
                  <a:schemeClr val="tx1"/>
                </a:solidFill>
              </a:rPr>
              <a:t>Pergelic</a:t>
            </a:r>
            <a:r>
              <a:rPr lang="en-US" sz="1600" dirty="0">
                <a:solidFill>
                  <a:schemeClr val="tx1"/>
                </a:solidFill>
              </a:rPr>
              <a:t> (L. </a:t>
            </a:r>
            <a:r>
              <a:rPr lang="en-US" sz="1600" i="1" dirty="0">
                <a:solidFill>
                  <a:schemeClr val="tx1"/>
                </a:solidFill>
              </a:rPr>
              <a:t>per</a:t>
            </a:r>
            <a:r>
              <a:rPr lang="en-US" sz="1600" dirty="0">
                <a:solidFill>
                  <a:schemeClr val="tx1"/>
                </a:solidFill>
              </a:rPr>
              <a:t>, throughout in time and space, and L. </a:t>
            </a:r>
            <a:r>
              <a:rPr lang="en-US" sz="1600" i="1" dirty="0" err="1">
                <a:solidFill>
                  <a:schemeClr val="tx1"/>
                </a:solidFill>
              </a:rPr>
              <a:t>gelare</a:t>
            </a:r>
            <a:r>
              <a:rPr lang="en-US" sz="1600" dirty="0">
                <a:solidFill>
                  <a:schemeClr val="tx1"/>
                </a:solidFill>
              </a:rPr>
              <a:t>, to freeze; meaning permanent </a:t>
            </a:r>
            <a:r>
              <a:rPr lang="en-US" sz="1600" dirty="0" smtClean="0">
                <a:solidFill>
                  <a:schemeClr val="tx1"/>
                </a:solidFill>
              </a:rPr>
              <a:t>frost):  Soils </a:t>
            </a:r>
            <a:r>
              <a:rPr lang="en-US" sz="1600" dirty="0">
                <a:solidFill>
                  <a:schemeClr val="tx1"/>
                </a:solidFill>
              </a:rPr>
              <a:t>with a </a:t>
            </a:r>
            <a:r>
              <a:rPr lang="en-US" sz="1600" dirty="0" err="1">
                <a:solidFill>
                  <a:schemeClr val="tx1"/>
                </a:solidFill>
              </a:rPr>
              <a:t>pergelic</a:t>
            </a:r>
            <a:r>
              <a:rPr lang="en-US" sz="1600" dirty="0">
                <a:solidFill>
                  <a:schemeClr val="tx1"/>
                </a:solidFill>
              </a:rPr>
              <a:t> temperature regime have a mean annual temperature lower than 0°C. These are soils that have permafrost if they are moist, or dry frost if there is no excess water. It seems likely that the moist and the dry </a:t>
            </a:r>
            <a:r>
              <a:rPr lang="en-US" sz="1600" dirty="0" err="1">
                <a:solidFill>
                  <a:schemeClr val="tx1"/>
                </a:solidFill>
              </a:rPr>
              <a:t>pergelic</a:t>
            </a:r>
            <a:r>
              <a:rPr lang="en-US" sz="1600" dirty="0">
                <a:solidFill>
                  <a:schemeClr val="tx1"/>
                </a:solidFill>
              </a:rPr>
              <a:t> regimes should be defined separately, but at present we have only fragmentary data on the dry soils of very high latitudes. Ice wedges and lenses are normal in such soils in the United States. </a:t>
            </a:r>
            <a:endParaRPr lang="en-US" sz="1600" dirty="0" smtClean="0">
              <a:solidFill>
                <a:schemeClr val="tx1"/>
              </a:solidFill>
            </a:endParaRPr>
          </a:p>
          <a:p>
            <a:pPr algn="l"/>
            <a:endParaRPr lang="en-US" sz="1600" dirty="0">
              <a:solidFill>
                <a:schemeClr val="tx1"/>
              </a:solidFill>
            </a:endParaRPr>
          </a:p>
          <a:p>
            <a:pPr algn="l"/>
            <a:r>
              <a:rPr lang="en-US" sz="1600" b="1" dirty="0" err="1">
                <a:solidFill>
                  <a:schemeClr val="tx1"/>
                </a:solidFill>
              </a:rPr>
              <a:t>Cryic</a:t>
            </a:r>
            <a:r>
              <a:rPr lang="en-US" sz="1600" dirty="0">
                <a:solidFill>
                  <a:schemeClr val="tx1"/>
                </a:solidFill>
              </a:rPr>
              <a:t> (Gr. </a:t>
            </a:r>
            <a:r>
              <a:rPr lang="en-US" sz="1600" i="1" dirty="0" err="1">
                <a:solidFill>
                  <a:schemeClr val="tx1"/>
                </a:solidFill>
              </a:rPr>
              <a:t>kryos</a:t>
            </a:r>
            <a:r>
              <a:rPr lang="en-US" sz="1600" dirty="0">
                <a:solidFill>
                  <a:schemeClr val="tx1"/>
                </a:solidFill>
              </a:rPr>
              <a:t>, coldness; meaning very cold </a:t>
            </a:r>
            <a:r>
              <a:rPr lang="en-US" sz="1600" dirty="0" smtClean="0">
                <a:solidFill>
                  <a:schemeClr val="tx1"/>
                </a:solidFill>
              </a:rPr>
              <a:t>soils):  Soils </a:t>
            </a:r>
            <a:r>
              <a:rPr lang="en-US" sz="1600" dirty="0">
                <a:solidFill>
                  <a:schemeClr val="tx1"/>
                </a:solidFill>
              </a:rPr>
              <a:t>in this temperature regime have a mean annual temperature higher than 0°C but lower than 8°C</a:t>
            </a:r>
            <a:r>
              <a:rPr lang="en-US" sz="1600" dirty="0" smtClean="0">
                <a:solidFill>
                  <a:schemeClr val="tx1"/>
                </a:solidFill>
              </a:rPr>
              <a:t>.</a:t>
            </a:r>
          </a:p>
          <a:p>
            <a:pPr algn="l"/>
            <a:endParaRPr lang="en-US" sz="1600" dirty="0">
              <a:solidFill>
                <a:schemeClr val="tx1"/>
              </a:solidFill>
            </a:endParaRPr>
          </a:p>
          <a:p>
            <a:pPr algn="l"/>
            <a:r>
              <a:rPr lang="en-US" sz="1600" b="1" dirty="0" smtClean="0">
                <a:solidFill>
                  <a:schemeClr val="tx1"/>
                </a:solidFill>
              </a:rPr>
              <a:t>Frigid:</a:t>
            </a:r>
            <a:r>
              <a:rPr lang="en-US" sz="1600" dirty="0" smtClean="0">
                <a:solidFill>
                  <a:schemeClr val="tx1"/>
                </a:solidFill>
              </a:rPr>
              <a:t>  The </a:t>
            </a:r>
            <a:r>
              <a:rPr lang="en-US" sz="1600" dirty="0">
                <a:solidFill>
                  <a:schemeClr val="tx1"/>
                </a:solidFill>
              </a:rPr>
              <a:t>concept of the frigid soil temperature regime and other soil temperature regimes listed below are used chiefly in defining classes of soils in the low categories. A soil with a frigid regime is warmer in summer than a soil with a </a:t>
            </a:r>
            <a:r>
              <a:rPr lang="en-US" sz="1600" dirty="0" err="1">
                <a:solidFill>
                  <a:schemeClr val="tx1"/>
                </a:solidFill>
              </a:rPr>
              <a:t>cryic</a:t>
            </a:r>
            <a:r>
              <a:rPr lang="en-US" sz="1600" dirty="0">
                <a:solidFill>
                  <a:schemeClr val="tx1"/>
                </a:solidFill>
              </a:rPr>
              <a:t> regime, but its mean annual temperature is lower than 8°C, and the difference between mean summer and mean winter soil temperatures (June-July-August and December-January-February) is more than 5°C </a:t>
            </a:r>
          </a:p>
          <a:p>
            <a:pPr algn="l"/>
            <a:endParaRPr lang="en-US" sz="1600" dirty="0" smtClean="0">
              <a:solidFill>
                <a:schemeClr val="tx1"/>
              </a:solidFill>
            </a:endParaRPr>
          </a:p>
          <a:p>
            <a:pPr algn="l"/>
            <a:endParaRPr lang="en-US" sz="1600" dirty="0">
              <a:solidFill>
                <a:schemeClr val="tx1"/>
              </a:solidFill>
            </a:endParaRPr>
          </a:p>
        </p:txBody>
      </p:sp>
    </p:spTree>
    <p:extLst>
      <p:ext uri="{BB962C8B-B14F-4D97-AF65-F5344CB8AC3E}">
        <p14:creationId xmlns:p14="http://schemas.microsoft.com/office/powerpoint/2010/main" val="186234698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43000"/>
            <a:ext cx="6400800" cy="1752600"/>
          </a:xfrm>
        </p:spPr>
        <p:txBody>
          <a:bodyPr>
            <a:noAutofit/>
          </a:bodyPr>
          <a:lstStyle/>
          <a:p>
            <a:pPr algn="l"/>
            <a:r>
              <a:rPr lang="en-US" sz="1800" b="1" dirty="0" err="1" smtClean="0">
                <a:solidFill>
                  <a:schemeClr val="tx1"/>
                </a:solidFill>
              </a:rPr>
              <a:t>Mesic</a:t>
            </a:r>
            <a:r>
              <a:rPr lang="en-US" sz="1800" dirty="0" smtClean="0">
                <a:solidFill>
                  <a:schemeClr val="tx1"/>
                </a:solidFill>
              </a:rPr>
              <a:t> </a:t>
            </a:r>
            <a:r>
              <a:rPr lang="en-US" sz="1800" dirty="0">
                <a:solidFill>
                  <a:schemeClr val="tx1"/>
                </a:solidFill>
              </a:rPr>
              <a:t>(Gr. </a:t>
            </a:r>
            <a:r>
              <a:rPr lang="en-US" sz="1800" i="1" dirty="0" err="1">
                <a:solidFill>
                  <a:schemeClr val="tx1"/>
                </a:solidFill>
              </a:rPr>
              <a:t>mesos</a:t>
            </a:r>
            <a:r>
              <a:rPr lang="en-US" sz="1800" dirty="0">
                <a:solidFill>
                  <a:schemeClr val="tx1"/>
                </a:solidFill>
              </a:rPr>
              <a:t>, </a:t>
            </a:r>
            <a:r>
              <a:rPr lang="en-US" sz="1800" dirty="0" smtClean="0">
                <a:solidFill>
                  <a:schemeClr val="tx1"/>
                </a:solidFill>
              </a:rPr>
              <a:t>intermediate): The </a:t>
            </a:r>
            <a:r>
              <a:rPr lang="en-US" sz="1800" dirty="0">
                <a:solidFill>
                  <a:schemeClr val="tx1"/>
                </a:solidFill>
              </a:rPr>
              <a:t>mean annual soil temperature is 8°C or higher but lower than 15°C, and the difference between mean summer and mean winter soil temperatures is more than 5°C either at a depth of 50 cm from the soil surface or at a </a:t>
            </a:r>
            <a:r>
              <a:rPr lang="en-US" sz="1800" dirty="0" err="1">
                <a:solidFill>
                  <a:schemeClr val="tx1"/>
                </a:solidFill>
              </a:rPr>
              <a:t>densic</a:t>
            </a:r>
            <a:r>
              <a:rPr lang="en-US" sz="1800" dirty="0">
                <a:solidFill>
                  <a:schemeClr val="tx1"/>
                </a:solidFill>
              </a:rPr>
              <a:t>, lithic, or </a:t>
            </a:r>
            <a:r>
              <a:rPr lang="en-US" sz="1800" dirty="0" err="1">
                <a:solidFill>
                  <a:schemeClr val="tx1"/>
                </a:solidFill>
              </a:rPr>
              <a:t>paralithic</a:t>
            </a:r>
            <a:r>
              <a:rPr lang="en-US" sz="1800" dirty="0">
                <a:solidFill>
                  <a:schemeClr val="tx1"/>
                </a:solidFill>
              </a:rPr>
              <a:t> contact, whichever is shallower</a:t>
            </a:r>
            <a:r>
              <a:rPr lang="en-US" sz="1800" dirty="0" smtClean="0">
                <a:solidFill>
                  <a:schemeClr val="tx1"/>
                </a:solidFill>
              </a:rPr>
              <a:t>.</a:t>
            </a:r>
          </a:p>
          <a:p>
            <a:pPr algn="l"/>
            <a:endParaRPr lang="en-US" sz="1800" dirty="0">
              <a:solidFill>
                <a:schemeClr val="tx1"/>
              </a:solidFill>
            </a:endParaRPr>
          </a:p>
          <a:p>
            <a:pPr algn="l"/>
            <a:r>
              <a:rPr lang="en-US" sz="1800" b="1" dirty="0" smtClean="0">
                <a:solidFill>
                  <a:schemeClr val="tx1"/>
                </a:solidFill>
              </a:rPr>
              <a:t>Thermic</a:t>
            </a:r>
            <a:r>
              <a:rPr lang="en-US" sz="1800" dirty="0" smtClean="0">
                <a:solidFill>
                  <a:schemeClr val="tx1"/>
                </a:solidFill>
              </a:rPr>
              <a:t>: The </a:t>
            </a:r>
            <a:r>
              <a:rPr lang="en-US" sz="1800" dirty="0">
                <a:solidFill>
                  <a:schemeClr val="tx1"/>
                </a:solidFill>
              </a:rPr>
              <a:t>mean annual soil temperature </a:t>
            </a:r>
            <a:r>
              <a:rPr lang="en-US" sz="1800" dirty="0" err="1">
                <a:solidFill>
                  <a:schemeClr val="tx1"/>
                </a:solidFill>
              </a:rPr>
              <a:t>i</a:t>
            </a:r>
            <a:r>
              <a:rPr lang="en-US" sz="1800" dirty="0">
                <a:solidFill>
                  <a:schemeClr val="tx1"/>
                </a:solidFill>
              </a:rPr>
              <a:t> s 15°C or higher but lower than 22°C, and the difference between mean summer and mean winter soil temperatures is more than 5°C either at a depth of 50 cm from the soil surface or at a </a:t>
            </a:r>
            <a:r>
              <a:rPr lang="en-US" sz="1800" dirty="0" err="1">
                <a:solidFill>
                  <a:schemeClr val="tx1"/>
                </a:solidFill>
              </a:rPr>
              <a:t>densic</a:t>
            </a:r>
            <a:r>
              <a:rPr lang="en-US" sz="1800" dirty="0">
                <a:solidFill>
                  <a:schemeClr val="tx1"/>
                </a:solidFill>
              </a:rPr>
              <a:t>, lithic, or </a:t>
            </a:r>
            <a:r>
              <a:rPr lang="en-US" sz="1800" dirty="0" err="1">
                <a:solidFill>
                  <a:schemeClr val="tx1"/>
                </a:solidFill>
              </a:rPr>
              <a:t>paralithic</a:t>
            </a:r>
            <a:r>
              <a:rPr lang="en-US" sz="1800" dirty="0">
                <a:solidFill>
                  <a:schemeClr val="tx1"/>
                </a:solidFill>
              </a:rPr>
              <a:t> contact, whichever is shallower</a:t>
            </a:r>
            <a:r>
              <a:rPr lang="en-US" sz="1800" dirty="0" smtClean="0">
                <a:solidFill>
                  <a:schemeClr val="tx1"/>
                </a:solidFill>
              </a:rPr>
              <a:t>.</a:t>
            </a:r>
          </a:p>
          <a:p>
            <a:pPr algn="l"/>
            <a:endParaRPr lang="en-US" sz="1800" dirty="0">
              <a:solidFill>
                <a:schemeClr val="tx1"/>
              </a:solidFill>
            </a:endParaRPr>
          </a:p>
          <a:p>
            <a:pPr algn="l"/>
            <a:r>
              <a:rPr lang="en-US" sz="1800" b="1" dirty="0" err="1" smtClean="0">
                <a:solidFill>
                  <a:schemeClr val="tx1"/>
                </a:solidFill>
              </a:rPr>
              <a:t>Hyperthermic</a:t>
            </a:r>
            <a:r>
              <a:rPr lang="en-US" sz="1800" dirty="0" smtClean="0">
                <a:solidFill>
                  <a:schemeClr val="tx1"/>
                </a:solidFill>
              </a:rPr>
              <a:t>:  The </a:t>
            </a:r>
            <a:r>
              <a:rPr lang="en-US" sz="1800" dirty="0">
                <a:solidFill>
                  <a:schemeClr val="tx1"/>
                </a:solidFill>
              </a:rPr>
              <a:t>mean annual soil tem </a:t>
            </a:r>
            <a:r>
              <a:rPr lang="en-US" sz="1800" dirty="0" err="1">
                <a:solidFill>
                  <a:schemeClr val="tx1"/>
                </a:solidFill>
              </a:rPr>
              <a:t>perature</a:t>
            </a:r>
            <a:r>
              <a:rPr lang="en-US" sz="1800" dirty="0">
                <a:solidFill>
                  <a:schemeClr val="tx1"/>
                </a:solidFill>
              </a:rPr>
              <a:t> is 22°C or higher, and the difference between mean summer and mean winter soil temperatures is more than 5°C either at a depth of 50 cm from the soil surface or at a </a:t>
            </a:r>
            <a:r>
              <a:rPr lang="en-US" sz="1800" dirty="0" err="1">
                <a:solidFill>
                  <a:schemeClr val="tx1"/>
                </a:solidFill>
              </a:rPr>
              <a:t>densic</a:t>
            </a:r>
            <a:r>
              <a:rPr lang="en-US" sz="1800" dirty="0">
                <a:solidFill>
                  <a:schemeClr val="tx1"/>
                </a:solidFill>
              </a:rPr>
              <a:t>, lithic, or </a:t>
            </a:r>
            <a:r>
              <a:rPr lang="en-US" sz="1800" dirty="0" err="1">
                <a:solidFill>
                  <a:schemeClr val="tx1"/>
                </a:solidFill>
              </a:rPr>
              <a:t>paralithic</a:t>
            </a:r>
            <a:r>
              <a:rPr lang="en-US" sz="1800" dirty="0">
                <a:solidFill>
                  <a:schemeClr val="tx1"/>
                </a:solidFill>
              </a:rPr>
              <a:t> contact, whichever is shallower.</a:t>
            </a:r>
          </a:p>
          <a:p>
            <a:pPr algn="l"/>
            <a:endParaRPr lang="en-US" sz="1800" dirty="0">
              <a:solidFill>
                <a:schemeClr val="tx1"/>
              </a:solidFill>
            </a:endParaRPr>
          </a:p>
        </p:txBody>
      </p:sp>
    </p:spTree>
    <p:extLst>
      <p:ext uri="{BB962C8B-B14F-4D97-AF65-F5344CB8AC3E}">
        <p14:creationId xmlns:p14="http://schemas.microsoft.com/office/powerpoint/2010/main" val="22118937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atonls\AppData\Local\Microsoft\Windows\Temporary Internet Files\Content.IE5\GOZSF1UL\photo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atonls\AppData\Local\Microsoft\Windows\Temporary Internet Files\Content.IE5\MK3P6T1W\photo 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7296"/>
            <a:ext cx="4046220" cy="53949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62600" y="5791200"/>
            <a:ext cx="2097690" cy="369332"/>
          </a:xfrm>
          <a:prstGeom prst="rect">
            <a:avLst/>
          </a:prstGeom>
          <a:noFill/>
        </p:spPr>
        <p:txBody>
          <a:bodyPr wrap="none" rtlCol="0">
            <a:spAutoFit/>
          </a:bodyPr>
          <a:lstStyle/>
          <a:p>
            <a:r>
              <a:rPr lang="en-US" i="1" dirty="0">
                <a:solidFill>
                  <a:srgbClr val="FF0000"/>
                </a:solidFill>
              </a:rPr>
              <a:t>pinnacle </a:t>
            </a:r>
            <a:r>
              <a:rPr lang="en-US" i="1" dirty="0" smtClean="0">
                <a:solidFill>
                  <a:srgbClr val="FF0000"/>
                </a:solidFill>
              </a:rPr>
              <a:t>weathering</a:t>
            </a:r>
            <a:endParaRPr lang="en-GB" i="1" dirty="0">
              <a:solidFill>
                <a:srgbClr val="FF0000"/>
              </a:solidFill>
            </a:endParaRPr>
          </a:p>
        </p:txBody>
      </p:sp>
    </p:spTree>
    <p:extLst>
      <p:ext uri="{BB962C8B-B14F-4D97-AF65-F5344CB8AC3E}">
        <p14:creationId xmlns:p14="http://schemas.microsoft.com/office/powerpoint/2010/main" val="26193960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oils.usda.gov/use/thematic/images/soil_temp_reg.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9180" y="335280"/>
            <a:ext cx="8988620" cy="57607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www.nrcs.usda.gov/Internet/FSE_MEDIA/nrcs142p2_05033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512" y="4261757"/>
            <a:ext cx="2314688" cy="2687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67212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609600"/>
            <a:ext cx="82296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IV. Slope</a:t>
            </a:r>
          </a:p>
          <a:p>
            <a:pPr marL="0" indent="0">
              <a:buFont typeface="Arial" pitchFamily="34" charset="0"/>
              <a:buNone/>
            </a:pPr>
            <a:r>
              <a:rPr lang="en-US" dirty="0" smtClean="0"/>
              <a:t>A. Very few completely flat areas</a:t>
            </a:r>
          </a:p>
        </p:txBody>
      </p:sp>
      <p:pic>
        <p:nvPicPr>
          <p:cNvPr id="4" name="Object 2" descr="mds3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05000"/>
            <a:ext cx="7467600" cy="450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428645685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609600"/>
            <a:ext cx="82296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IV. Slope</a:t>
            </a:r>
          </a:p>
          <a:p>
            <a:pPr marL="0" indent="0">
              <a:buFont typeface="Arial" pitchFamily="34" charset="0"/>
              <a:buNone/>
            </a:pPr>
            <a:r>
              <a:rPr lang="en-US" dirty="0" smtClean="0"/>
              <a:t>A. Very few completely flat areas</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rot="10800000">
            <a:off x="1725662" y="1799924"/>
            <a:ext cx="5692676" cy="5058076"/>
          </a:xfrm>
          <a:prstGeom prst="rect">
            <a:avLst/>
          </a:prstGeom>
        </p:spPr>
      </p:pic>
      <p:sp>
        <p:nvSpPr>
          <p:cNvPr id="4" name="TextBox 3"/>
          <p:cNvSpPr txBox="1"/>
          <p:nvPr/>
        </p:nvSpPr>
        <p:spPr>
          <a:xfrm>
            <a:off x="5257800" y="609600"/>
            <a:ext cx="1225207" cy="369332"/>
          </a:xfrm>
          <a:prstGeom prst="rect">
            <a:avLst/>
          </a:prstGeom>
          <a:noFill/>
        </p:spPr>
        <p:txBody>
          <a:bodyPr wrap="none" rtlCol="0">
            <a:spAutoFit/>
          </a:bodyPr>
          <a:lstStyle/>
          <a:p>
            <a:r>
              <a:rPr lang="en-US" dirty="0" smtClean="0"/>
              <a:t>Soil Catena</a:t>
            </a:r>
            <a:endParaRPr lang="en-US" dirty="0"/>
          </a:p>
        </p:txBody>
      </p:sp>
    </p:spTree>
    <p:extLst>
      <p:ext uri="{BB962C8B-B14F-4D97-AF65-F5344CB8AC3E}">
        <p14:creationId xmlns:p14="http://schemas.microsoft.com/office/powerpoint/2010/main" val="356844950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rot="5400000">
            <a:off x="1062852" y="-605654"/>
            <a:ext cx="6789694" cy="8001001"/>
          </a:xfrm>
          <a:prstGeom prst="rect">
            <a:avLst/>
          </a:prstGeom>
        </p:spPr>
      </p:pic>
    </p:spTree>
    <p:extLst>
      <p:ext uri="{BB962C8B-B14F-4D97-AF65-F5344CB8AC3E}">
        <p14:creationId xmlns:p14="http://schemas.microsoft.com/office/powerpoint/2010/main" val="54194209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609600"/>
            <a:ext cx="82296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V. Time</a:t>
            </a:r>
          </a:p>
          <a:p>
            <a:pPr marL="0" indent="0">
              <a:buFont typeface="Arial" pitchFamily="34" charset="0"/>
              <a:buNone/>
            </a:pPr>
            <a:r>
              <a:rPr lang="en-US" dirty="0" smtClean="0"/>
              <a:t>A. A dynamic system</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rot="16200000">
            <a:off x="2004456" y="433943"/>
            <a:ext cx="4953000" cy="7590313"/>
          </a:xfrm>
          <a:prstGeom prst="rect">
            <a:avLst/>
          </a:prstGeom>
        </p:spPr>
      </p:pic>
    </p:spTree>
    <p:extLst>
      <p:ext uri="{BB962C8B-B14F-4D97-AF65-F5344CB8AC3E}">
        <p14:creationId xmlns:p14="http://schemas.microsoft.com/office/powerpoint/2010/main" val="295536763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ds3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52702393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609600"/>
            <a:ext cx="82296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V. Time</a:t>
            </a:r>
          </a:p>
          <a:p>
            <a:pPr marL="0" indent="0">
              <a:buNone/>
            </a:pPr>
            <a:r>
              <a:rPr lang="en-US" dirty="0" smtClean="0"/>
              <a:t>B. Dating Methods</a:t>
            </a:r>
          </a:p>
          <a:p>
            <a:pPr marL="0" indent="0">
              <a:buNone/>
            </a:pPr>
            <a:r>
              <a:rPr lang="en-US" dirty="0" err="1" smtClean="0"/>
              <a:t>Pedogenesis</a:t>
            </a:r>
            <a:endParaRPr lang="en-US" dirty="0" smtClean="0"/>
          </a:p>
          <a:p>
            <a:pPr marL="0" indent="0">
              <a:buNone/>
            </a:pPr>
            <a:r>
              <a:rPr lang="en-US" dirty="0" smtClean="0"/>
              <a:t>Pollen</a:t>
            </a:r>
          </a:p>
          <a:p>
            <a:pPr marL="0" indent="0">
              <a:buNone/>
            </a:pPr>
            <a:r>
              <a:rPr lang="en-US" dirty="0" smtClean="0"/>
              <a:t>C</a:t>
            </a:r>
            <a:r>
              <a:rPr lang="en-US" baseline="30000" dirty="0" smtClean="0"/>
              <a:t>14</a:t>
            </a:r>
          </a:p>
          <a:p>
            <a:pPr marL="0" indent="0">
              <a:buNone/>
            </a:pPr>
            <a:r>
              <a:rPr lang="en-US" dirty="0" smtClean="0"/>
              <a:t>Be</a:t>
            </a:r>
            <a:r>
              <a:rPr lang="en-US" baseline="30000" dirty="0" smtClean="0"/>
              <a:t>10</a:t>
            </a:r>
          </a:p>
          <a:p>
            <a:pPr marL="0" indent="0">
              <a:buNone/>
            </a:pPr>
            <a:r>
              <a:rPr lang="en-US" dirty="0"/>
              <a:t>OSL </a:t>
            </a:r>
            <a:r>
              <a:rPr lang="en-US" dirty="0" smtClean="0"/>
              <a:t>(optically </a:t>
            </a:r>
            <a:r>
              <a:rPr lang="en-US" dirty="0"/>
              <a:t>stimulated </a:t>
            </a:r>
            <a:r>
              <a:rPr lang="en-US" dirty="0" smtClean="0"/>
              <a:t>luminescence)</a:t>
            </a:r>
          </a:p>
          <a:p>
            <a:pPr marL="0" indent="0">
              <a:buNone/>
            </a:pPr>
            <a:endParaRPr lang="en-US" dirty="0" smtClean="0"/>
          </a:p>
        </p:txBody>
      </p:sp>
    </p:spTree>
    <p:extLst>
      <p:ext uri="{BB962C8B-B14F-4D97-AF65-F5344CB8AC3E}">
        <p14:creationId xmlns:p14="http://schemas.microsoft.com/office/powerpoint/2010/main" val="375115774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rot="10800000">
            <a:off x="1752599" y="76200"/>
            <a:ext cx="5811337" cy="6629400"/>
          </a:xfrm>
          <a:prstGeom prst="rect">
            <a:avLst/>
          </a:prstGeom>
        </p:spPr>
      </p:pic>
    </p:spTree>
    <p:extLst>
      <p:ext uri="{BB962C8B-B14F-4D97-AF65-F5344CB8AC3E}">
        <p14:creationId xmlns:p14="http://schemas.microsoft.com/office/powerpoint/2010/main" val="30238829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776</TotalTime>
  <Words>1295</Words>
  <Application>Microsoft Office PowerPoint</Application>
  <PresentationFormat>On-screen Show (4:3)</PresentationFormat>
  <Paragraphs>288</Paragraphs>
  <Slides>97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97</vt:i4>
      </vt:variant>
    </vt:vector>
  </HeadingPairs>
  <TitlesOfParts>
    <vt:vector size="101" baseType="lpstr">
      <vt:lpstr>Arial</vt:lpstr>
      <vt:lpstr>Calibri</vt:lpstr>
      <vt:lpstr>Times New Roman</vt:lpstr>
      <vt:lpstr>Office Theme</vt:lpstr>
      <vt:lpstr>Major Factors of  Soil 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Soil Moisture Regimes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James Madison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Eaton</dc:creator>
  <cp:lastModifiedBy>Scott Eaton</cp:lastModifiedBy>
  <cp:revision>76</cp:revision>
  <dcterms:created xsi:type="dcterms:W3CDTF">2013-09-06T01:18:41Z</dcterms:created>
  <dcterms:modified xsi:type="dcterms:W3CDTF">2017-09-25T14:01:45Z</dcterms:modified>
</cp:coreProperties>
</file>