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82" r:id="rId4"/>
    <p:sldId id="291" r:id="rId5"/>
    <p:sldId id="292" r:id="rId6"/>
    <p:sldId id="293" r:id="rId7"/>
    <p:sldId id="258" r:id="rId8"/>
    <p:sldId id="259" r:id="rId9"/>
    <p:sldId id="260" r:id="rId10"/>
    <p:sldId id="261" r:id="rId11"/>
    <p:sldId id="265" r:id="rId12"/>
    <p:sldId id="266" r:id="rId13"/>
    <p:sldId id="304" r:id="rId14"/>
    <p:sldId id="305" r:id="rId15"/>
    <p:sldId id="306" r:id="rId16"/>
    <p:sldId id="280" r:id="rId17"/>
    <p:sldId id="269" r:id="rId18"/>
    <p:sldId id="283" r:id="rId19"/>
    <p:sldId id="270" r:id="rId20"/>
    <p:sldId id="284" r:id="rId21"/>
    <p:sldId id="297" r:id="rId22"/>
    <p:sldId id="272" r:id="rId23"/>
    <p:sldId id="285" r:id="rId24"/>
    <p:sldId id="295" r:id="rId25"/>
    <p:sldId id="271" r:id="rId26"/>
    <p:sldId id="286" r:id="rId27"/>
    <p:sldId id="273" r:id="rId28"/>
    <p:sldId id="287" r:id="rId29"/>
    <p:sldId id="274" r:id="rId30"/>
    <p:sldId id="288" r:id="rId31"/>
    <p:sldId id="275" r:id="rId32"/>
    <p:sldId id="289" r:id="rId33"/>
    <p:sldId id="296" r:id="rId34"/>
    <p:sldId id="276" r:id="rId35"/>
    <p:sldId id="290" r:id="rId36"/>
    <p:sldId id="294" r:id="rId37"/>
    <p:sldId id="301" r:id="rId38"/>
    <p:sldId id="278" r:id="rId39"/>
    <p:sldId id="277" r:id="rId40"/>
    <p:sldId id="298" r:id="rId41"/>
    <p:sldId id="299" r:id="rId42"/>
    <p:sldId id="300" r:id="rId43"/>
    <p:sldId id="262" r:id="rId44"/>
    <p:sldId id="303" r:id="rId45"/>
    <p:sldId id="302" r:id="rId46"/>
    <p:sldId id="26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462" autoAdjust="0"/>
  </p:normalViewPr>
  <p:slideViewPr>
    <p:cSldViewPr>
      <p:cViewPr varScale="1">
        <p:scale>
          <a:sx n="112" d="100"/>
          <a:sy n="112" d="100"/>
        </p:scale>
        <p:origin x="8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F3096-7364-44E7-966A-A44FE07F8C5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0E32-3A83-4FE9-BA44-A6909E57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E1ACBB-0855-4715-93DB-111BC1A6E5F2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6E4DE7-5137-45AC-A015-E1A138CD8AE3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246871-9749-4531-AAF5-07C5A634A3E6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246871-9749-4531-AAF5-07C5A634A3E6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115D8F-2056-4698-A6FA-B0B4F69B140A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115D8F-2056-4698-A6FA-B0B4F69B140A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EDCF2D-6CFE-4A3C-B542-8C28F8223225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EDCF2D-6CFE-4A3C-B542-8C28F8223225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D6D26B-8678-4E53-8ED2-6044B77F3C97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D6D26B-8678-4E53-8ED2-6044B77F3C97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A9AD7D-B6A3-4BB5-8A5E-F88FED0BD3B3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E544E0-50C5-4E6F-A1D5-638F0FA419E6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A9AD7D-B6A3-4BB5-8A5E-F88FED0BD3B3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BD6C66-FFCA-4582-9EA7-30C92A8EACD6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BD6C66-FFCA-4582-9EA7-30C92A8EACD6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05E703-5EB8-473F-B890-1179E5C3D8DC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B37C10-E89F-48F0-A10E-0983F232D80C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CC806C-6690-4399-8FA6-A4FC2B59BFD3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CC806C-6690-4399-8FA6-A4FC2B59BFD3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E5FAD0-D697-4C7E-9FEE-6251617AD1BF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E5FAD0-D697-4C7E-9FEE-6251617AD1BF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0BD370-7104-4523-93F4-2D3720DFF576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0BD370-7104-4523-93F4-2D3720DFF576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6E4DE7-5137-45AC-A015-E1A138CD8AE3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7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3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3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0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A1DE7-9B84-4A02-8574-E56AAB1C9D6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DA8A-21D0-415B-A84B-C9FDE1C3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docid=pFEfszV0nhcRgM&amp;tbnid=X7lW9maUZuwINM:&amp;ved=0CAUQjRw&amp;url=http://www.sccovington.com/philmont/trek_info/itinerarySelection/programs.htm&amp;ei=swg9UvHhIa3e4AOd54DQAw&amp;bvm=bv.52434380,d.dmg&amp;psig=AFQjCNGcSGSLHT2ULHWB9gHZL9azoWVehA&amp;ust=1379818009299361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Classification of Soils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24000"/>
            <a:ext cx="8862648" cy="368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III. Soil Taxonomy (the specifics)</a:t>
            </a:r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 err="1" smtClean="0"/>
              <a:t>Aridisol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H. </a:t>
            </a:r>
            <a:r>
              <a:rPr lang="en-US" dirty="0" err="1" smtClean="0"/>
              <a:t>Vertisol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I. </a:t>
            </a:r>
            <a:r>
              <a:rPr lang="en-US" dirty="0" err="1" smtClean="0"/>
              <a:t>Spodosol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J. </a:t>
            </a:r>
            <a:r>
              <a:rPr lang="en-US" dirty="0" err="1" smtClean="0"/>
              <a:t>Histosol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K. </a:t>
            </a:r>
            <a:r>
              <a:rPr lang="en-US" dirty="0" err="1" smtClean="0"/>
              <a:t>Andesol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L. </a:t>
            </a:r>
            <a:r>
              <a:rPr lang="en-US" dirty="0" err="1" smtClean="0"/>
              <a:t>Gelisol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23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" descr="mds2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25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61302"/>
            <a:ext cx="7772400" cy="246206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Entisol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i="1" dirty="0" err="1" smtClean="0">
                <a:solidFill>
                  <a:schemeClr val="tx1"/>
                </a:solidFill>
              </a:rPr>
              <a:t>ent</a:t>
            </a:r>
            <a:r>
              <a:rPr lang="en-US" sz="2800" dirty="0" smtClean="0">
                <a:solidFill>
                  <a:schemeClr val="tx1"/>
                </a:solidFill>
              </a:rPr>
              <a:t>: rec</a:t>
            </a:r>
            <a:r>
              <a:rPr lang="en-US" sz="2800" b="1" i="1" dirty="0" smtClean="0">
                <a:solidFill>
                  <a:schemeClr val="tx1"/>
                </a:solidFill>
              </a:rPr>
              <a:t>ent</a:t>
            </a:r>
            <a:r>
              <a:rPr lang="en-US" sz="2800" i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Soils on floodplains, dunes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Little-to-no horizon development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Inherently fertile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Usually no B horizon present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due to frequent disturbances or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forming on difficult weathering sites.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ds2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0"/>
            <a:ext cx="32893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mds2F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55626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8823" y="152400"/>
            <a:ext cx="7772400" cy="24620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/>
              <a:t>Inceptisol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ept</a:t>
            </a:r>
            <a:r>
              <a:rPr lang="en-US" sz="2800" dirty="0" smtClean="0"/>
              <a:t>: L. </a:t>
            </a:r>
            <a:r>
              <a:rPr lang="en-US" sz="2800" dirty="0" err="1" smtClean="0"/>
              <a:t>inceptum</a:t>
            </a:r>
            <a:r>
              <a:rPr lang="en-US" sz="2800" dirty="0" smtClean="0"/>
              <a:t>, beginning</a:t>
            </a:r>
            <a:r>
              <a:rPr lang="en-US" sz="2800" i="1" dirty="0" smtClean="0"/>
              <a:t>)</a:t>
            </a:r>
          </a:p>
          <a:p>
            <a:pPr marL="457200" indent="-457200"/>
            <a:r>
              <a:rPr lang="en-US" sz="2800" dirty="0" smtClean="0"/>
              <a:t>Upland soil, natural erosion at a normal</a:t>
            </a:r>
          </a:p>
          <a:p>
            <a:pPr marL="0" indent="0">
              <a:buNone/>
            </a:pPr>
            <a:r>
              <a:rPr lang="en-US" sz="2800" dirty="0" smtClean="0"/>
              <a:t>	rate</a:t>
            </a:r>
          </a:p>
          <a:p>
            <a:pPr marL="457200" indent="-457200"/>
            <a:r>
              <a:rPr lang="en-US" sz="2800" dirty="0" smtClean="0"/>
              <a:t>Weak horizon development</a:t>
            </a:r>
          </a:p>
          <a:p>
            <a:pPr marL="457200" indent="-457200"/>
            <a:r>
              <a:rPr lang="en-US" sz="2800" dirty="0" smtClean="0"/>
              <a:t>Thin B horizon</a:t>
            </a:r>
          </a:p>
          <a:p>
            <a:pPr marL="457200" indent="-457200"/>
            <a:r>
              <a:rPr lang="en-US" sz="2800" dirty="0" smtClean="0"/>
              <a:t>Common on steep slopes, especially on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	shales; and low river terraces </a:t>
            </a:r>
          </a:p>
          <a:p>
            <a:pPr marL="457200" indent="-457200"/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9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88925" y="193675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Ultisols</a:t>
            </a:r>
          </a:p>
        </p:txBody>
      </p:sp>
      <p:pic>
        <p:nvPicPr>
          <p:cNvPr id="33795" name="Picture 5" descr="mds2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0"/>
            <a:ext cx="42338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-8823" y="637646"/>
            <a:ext cx="7772400" cy="246206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/>
              <a:t>Ultisol</a:t>
            </a:r>
            <a:r>
              <a:rPr lang="en-US" sz="2800" dirty="0" smtClean="0"/>
              <a:t> (</a:t>
            </a:r>
            <a:r>
              <a:rPr lang="en-US" sz="2800" i="1" dirty="0" smtClean="0"/>
              <a:t>L. </a:t>
            </a:r>
            <a:r>
              <a:rPr lang="en-US" sz="2800" i="1" dirty="0" err="1" smtClean="0"/>
              <a:t>Ultimus</a:t>
            </a:r>
            <a:r>
              <a:rPr lang="en-US" sz="2800" i="1" dirty="0" smtClean="0"/>
              <a:t>, last)</a:t>
            </a:r>
          </a:p>
          <a:p>
            <a:pPr marL="0" indent="0">
              <a:buNone/>
            </a:pPr>
            <a:r>
              <a:rPr lang="en-US" sz="2800" dirty="0" smtClean="0"/>
              <a:t>Acid, leached soils of warm, </a:t>
            </a:r>
          </a:p>
          <a:p>
            <a:pPr marL="0" indent="0">
              <a:buNone/>
            </a:pPr>
            <a:r>
              <a:rPr lang="en-US" sz="2800" dirty="0" smtClean="0"/>
              <a:t>humid climates</a:t>
            </a:r>
          </a:p>
          <a:p>
            <a:pPr marL="457200" indent="-457200"/>
            <a:r>
              <a:rPr lang="en-US" sz="2800" dirty="0" smtClean="0"/>
              <a:t>B horizon enriched with clays and</a:t>
            </a:r>
          </a:p>
          <a:p>
            <a:pPr marL="0" indent="0">
              <a:buNone/>
            </a:pPr>
            <a:r>
              <a:rPr lang="en-US" sz="2800" dirty="0" smtClean="0"/>
              <a:t>	oxides</a:t>
            </a:r>
          </a:p>
          <a:p>
            <a:pPr marL="457200" indent="-457200"/>
            <a:r>
              <a:rPr lang="en-US" sz="2800" dirty="0" smtClean="0"/>
              <a:t>Clays are responsive to fertilization</a:t>
            </a:r>
          </a:p>
          <a:p>
            <a:pPr marL="457200" indent="-457200"/>
            <a:r>
              <a:rPr lang="en-US" sz="2800" dirty="0" smtClean="0"/>
              <a:t>Typically forested if left undisturbed</a:t>
            </a:r>
          </a:p>
          <a:p>
            <a:pPr marL="457200" indent="-457200"/>
            <a:r>
              <a:rPr lang="en-US" sz="2800" dirty="0" smtClean="0"/>
              <a:t>Sometimes has E horizon from leaching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26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88925" y="193675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Ultisols</a:t>
            </a:r>
          </a:p>
        </p:txBody>
      </p:sp>
      <p:pic>
        <p:nvPicPr>
          <p:cNvPr id="33795" name="Picture 5" descr="mds2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0"/>
            <a:ext cx="42338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mds2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762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mds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413788"/>
            <a:ext cx="40830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0" y="1307234"/>
            <a:ext cx="7772400" cy="32647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Alfisols</a:t>
            </a:r>
            <a:r>
              <a:rPr lang="en-US" sz="2000" dirty="0"/>
              <a:t> </a:t>
            </a:r>
            <a:r>
              <a:rPr lang="en-US" sz="2000" dirty="0" smtClean="0"/>
              <a:t>(from Al and Fe concentrations)</a:t>
            </a:r>
            <a:endParaRPr lang="en-US" sz="2000" i="1" dirty="0" smtClean="0"/>
          </a:p>
          <a:p>
            <a:pPr marL="457200" indent="-457200"/>
            <a:r>
              <a:rPr lang="en-US" sz="2000" dirty="0" smtClean="0"/>
              <a:t>Medium-to-high in </a:t>
            </a:r>
          </a:p>
          <a:p>
            <a:pPr marL="0" indent="0">
              <a:buNone/>
            </a:pPr>
            <a:r>
              <a:rPr lang="en-US" sz="2000" dirty="0" smtClean="0"/>
              <a:t>	natural fertility</a:t>
            </a:r>
          </a:p>
          <a:p>
            <a:r>
              <a:rPr lang="en-US" sz="2000" dirty="0" smtClean="0"/>
              <a:t>Heart of the corn belt, fertile soil</a:t>
            </a:r>
          </a:p>
          <a:p>
            <a:r>
              <a:rPr lang="en-US" sz="2000" dirty="0" smtClean="0"/>
              <a:t>Strong </a:t>
            </a:r>
            <a:r>
              <a:rPr lang="en-US" sz="2000" dirty="0" err="1" smtClean="0"/>
              <a:t>Bt</a:t>
            </a:r>
            <a:r>
              <a:rPr lang="en-US" sz="2000" dirty="0" smtClean="0"/>
              <a:t> Horizon (silicate clays)</a:t>
            </a:r>
          </a:p>
          <a:p>
            <a:r>
              <a:rPr lang="en-US" sz="2000" dirty="0" smtClean="0"/>
              <a:t>High Base Saturation (&lt;35%)</a:t>
            </a:r>
          </a:p>
          <a:p>
            <a:r>
              <a:rPr lang="en-US" sz="2000" dirty="0" smtClean="0"/>
              <a:t>Usually moist, but dry in late summer</a:t>
            </a:r>
          </a:p>
          <a:p>
            <a:r>
              <a:rPr lang="en-US" sz="2000" dirty="0" smtClean="0"/>
              <a:t>(locally) Generally over the Edinburg,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New Market, Lincolnshire Limestones</a:t>
            </a:r>
          </a:p>
          <a:p>
            <a:r>
              <a:rPr lang="en-US" sz="2000" dirty="0" smtClean="0"/>
              <a:t>Not as well developed as </a:t>
            </a:r>
            <a:r>
              <a:rPr lang="en-US" sz="2000" dirty="0" err="1" smtClean="0"/>
              <a:t>Ultisols</a:t>
            </a:r>
            <a:r>
              <a:rPr lang="en-US" sz="2000" dirty="0" smtClean="0"/>
              <a:t> (which are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more leached and acid)</a:t>
            </a:r>
          </a:p>
          <a:p>
            <a:pPr marL="0" indent="0">
              <a:buNone/>
            </a:pPr>
            <a:r>
              <a:rPr lang="en-US" sz="2000" dirty="0" smtClean="0"/>
              <a:t>Old “Grey-Brown </a:t>
            </a:r>
            <a:r>
              <a:rPr lang="en-US" sz="2000" dirty="0" err="1" smtClean="0"/>
              <a:t>Podzols</a:t>
            </a:r>
            <a:r>
              <a:rPr lang="en-US" sz="2000" dirty="0" smtClean="0"/>
              <a:t>” designation</a:t>
            </a:r>
          </a:p>
        </p:txBody>
      </p:sp>
    </p:spTree>
    <p:extLst>
      <p:ext uri="{BB962C8B-B14F-4D97-AF65-F5344CB8AC3E}">
        <p14:creationId xmlns:p14="http://schemas.microsoft.com/office/powerpoint/2010/main" val="5030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88925" y="193675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Alfisols</a:t>
            </a:r>
          </a:p>
        </p:txBody>
      </p:sp>
      <p:pic>
        <p:nvPicPr>
          <p:cNvPr id="34819" name="Picture 4" descr="mds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0830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 descr="mds3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4648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9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6" descr="mds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410091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9906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chemeClr val="tx1"/>
                </a:solidFill>
              </a:rPr>
              <a:t>Oxisol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i="1" dirty="0" smtClean="0">
                <a:solidFill>
                  <a:schemeClr val="tx1"/>
                </a:solidFill>
              </a:rPr>
              <a:t>F. oxide,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Highly weathered, relatively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Infertile soils dominated by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Oxide, low-activity clays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Tropical in nature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Old “Laterite” soil name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High concentrations of Fe and Al oxides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in soil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69925" y="193675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Oxisol</a:t>
            </a:r>
          </a:p>
        </p:txBody>
      </p:sp>
      <p:pic>
        <p:nvPicPr>
          <p:cNvPr id="35844" name="Picture 8" descr="mds3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4196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ds3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084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9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mds3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7977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142374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Mollisol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L. </a:t>
            </a:r>
            <a:r>
              <a:rPr lang="en-US" sz="2400" b="1" i="1" dirty="0" err="1" smtClean="0"/>
              <a:t>Mollis</a:t>
            </a:r>
            <a:r>
              <a:rPr lang="en-US" sz="2400" b="1" i="1" dirty="0" smtClean="0"/>
              <a:t>, </a:t>
            </a:r>
            <a:r>
              <a:rPr lang="en-US" sz="2400" b="1" dirty="0" smtClean="0"/>
              <a:t>soft)</a:t>
            </a:r>
          </a:p>
          <a:p>
            <a:r>
              <a:rPr lang="en-US" sz="2400" dirty="0" smtClean="0"/>
              <a:t>Base-rich soils that have a thick, dark</a:t>
            </a:r>
          </a:p>
          <a:p>
            <a:pPr marL="0" indent="0">
              <a:buNone/>
            </a:pPr>
            <a:r>
              <a:rPr lang="en-US" sz="2400" dirty="0" smtClean="0"/>
              <a:t>	A horizon, often formed under grasslands</a:t>
            </a:r>
          </a:p>
          <a:p>
            <a:pPr marL="0" indent="0">
              <a:buNone/>
            </a:pPr>
            <a:r>
              <a:rPr lang="en-US" sz="2400" dirty="0" smtClean="0"/>
              <a:t>	or savanna/steppe.</a:t>
            </a:r>
          </a:p>
          <a:p>
            <a:r>
              <a:rPr lang="en-US" sz="2400" dirty="0" smtClean="0"/>
              <a:t>Intermediate arid-to-humid climate</a:t>
            </a:r>
          </a:p>
          <a:p>
            <a:r>
              <a:rPr lang="en-US" sz="2400" dirty="0" smtClean="0"/>
              <a:t>Black, fertile, and high in organics</a:t>
            </a:r>
          </a:p>
          <a:p>
            <a:r>
              <a:rPr lang="en-US" sz="2400" dirty="0" smtClean="0"/>
              <a:t>Lacks moisture at certain times of the year</a:t>
            </a:r>
          </a:p>
          <a:p>
            <a:r>
              <a:rPr lang="en-US" sz="2400" dirty="0" smtClean="0"/>
              <a:t>Can grow winter and spring small grains</a:t>
            </a:r>
          </a:p>
          <a:p>
            <a:r>
              <a:rPr lang="en-US" sz="2400" dirty="0" smtClean="0"/>
              <a:t>Old terminology: </a:t>
            </a:r>
            <a:r>
              <a:rPr lang="en-US" sz="2400" dirty="0" err="1" smtClean="0"/>
              <a:t>Chernozems</a:t>
            </a:r>
            <a:r>
              <a:rPr lang="en-US" sz="2400" dirty="0" smtClean="0"/>
              <a:t>, Chestnut,</a:t>
            </a:r>
          </a:p>
          <a:p>
            <a:pPr marL="0" indent="0">
              <a:buNone/>
            </a:pPr>
            <a:r>
              <a:rPr lang="en-US" sz="2400" dirty="0" smtClean="0"/>
              <a:t>	Prairie Soils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4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 smtClean="0"/>
              <a:t>Zonal Classification of Soils</a:t>
            </a:r>
          </a:p>
          <a:p>
            <a:pPr marL="514350" indent="-514350">
              <a:buAutoNum type="alphaUcPeriod"/>
            </a:pPr>
            <a:r>
              <a:rPr lang="en-US" dirty="0" smtClean="0"/>
              <a:t>Russian School</a:t>
            </a:r>
          </a:p>
          <a:p>
            <a:pPr marL="0" indent="0">
              <a:buNone/>
            </a:pPr>
            <a:r>
              <a:rPr lang="en-US" dirty="0" smtClean="0"/>
              <a:t>V.V. </a:t>
            </a:r>
            <a:r>
              <a:rPr lang="en-US" dirty="0" err="1" smtClean="0"/>
              <a:t>Dokuchaiev</a:t>
            </a:r>
            <a:r>
              <a:rPr lang="en-US" dirty="0" smtClean="0"/>
              <a:t>—proposed a zonal (climatic) classification: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Chernozems</a:t>
            </a:r>
            <a:r>
              <a:rPr lang="en-US" dirty="0" smtClean="0"/>
              <a:t>, </a:t>
            </a:r>
            <a:r>
              <a:rPr lang="en-US" dirty="0" err="1" smtClean="0"/>
              <a:t>Podzols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Noted the powerful relationship among climate, vegetation, and soil type.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69925" y="193675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Mollisol</a:t>
            </a:r>
          </a:p>
        </p:txBody>
      </p:sp>
      <p:pic>
        <p:nvPicPr>
          <p:cNvPr id="36868" name="Picture 5" descr="mds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7625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stthomas.edu/geography/faculty/kelley/physgeog/soils/soil%20intro/Mollisol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9912" y="184050"/>
            <a:ext cx="3081688" cy="54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oogle.com/url?sa=i&amp;source=images&amp;cd=&amp;docid=6E_IKJ0KNOKIjM&amp;tbnid=XrW2aYZqNhRZoM:&amp;ved=0CAUQjBwwAA&amp;url=http%3A%2F%2Fwww.cals.uidaho.edu%2Fsoilorders%2Fi%2FMollisols.jpg&amp;ei=cwU9UpCbDrW34APGy4GoBQ&amp;psig=AFQjCNGCxEfpUkinm9O_34uwlfeBxMYZhg&amp;ust=1379817203267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09550"/>
            <a:ext cx="9525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mds3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803275"/>
            <a:ext cx="35718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6200" y="11430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Aridisol</a:t>
            </a:r>
            <a:r>
              <a:rPr lang="en-US" sz="2400" b="1" dirty="0" smtClean="0"/>
              <a:t> (</a:t>
            </a:r>
            <a:r>
              <a:rPr lang="en-US" sz="2400" b="1" i="1" dirty="0"/>
              <a:t>L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aridus</a:t>
            </a:r>
            <a:r>
              <a:rPr lang="en-US" sz="2400" b="1" i="1" dirty="0" smtClean="0"/>
              <a:t>, </a:t>
            </a:r>
            <a:r>
              <a:rPr lang="en-US" sz="2400" b="1" dirty="0" smtClean="0"/>
              <a:t>dry)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Soils of dry climates with some </a:t>
            </a:r>
            <a:r>
              <a:rPr lang="en-US" sz="2400" dirty="0" err="1" smtClean="0"/>
              <a:t>devel</a:t>
            </a:r>
            <a:r>
              <a:rPr lang="en-US" sz="2400" dirty="0" smtClean="0"/>
              <a:t>-</a:t>
            </a:r>
          </a:p>
          <a:p>
            <a:pPr marL="0" indent="0">
              <a:buNone/>
            </a:pPr>
            <a:r>
              <a:rPr lang="en-US" sz="2400" dirty="0" err="1" smtClean="0"/>
              <a:t>opment</a:t>
            </a:r>
            <a:r>
              <a:rPr lang="en-US" sz="2400" dirty="0" smtClean="0"/>
              <a:t> in the B horizon, often as </a:t>
            </a:r>
          </a:p>
          <a:p>
            <a:pPr marL="0" indent="0">
              <a:buNone/>
            </a:pPr>
            <a:r>
              <a:rPr lang="en-US" sz="2400" dirty="0" smtClean="0"/>
              <a:t>precipitates of calcium and other salts.</a:t>
            </a:r>
          </a:p>
          <a:p>
            <a:pPr marL="0" indent="0">
              <a:buNone/>
            </a:pPr>
            <a:r>
              <a:rPr lang="en-US" sz="2400" dirty="0" smtClean="0"/>
              <a:t>Low organics, but high fertility</a:t>
            </a:r>
          </a:p>
          <a:p>
            <a:pPr marL="0" indent="0">
              <a:buNone/>
            </a:pPr>
            <a:r>
              <a:rPr lang="en-US" sz="2400" dirty="0" smtClean="0"/>
              <a:t>Never moist for more than 3 months per</a:t>
            </a:r>
          </a:p>
          <a:p>
            <a:pPr marL="0" indent="0">
              <a:buNone/>
            </a:pPr>
            <a:r>
              <a:rPr lang="en-US" sz="2400" dirty="0" smtClean="0"/>
              <a:t>year.</a:t>
            </a:r>
          </a:p>
          <a:p>
            <a:pPr marL="0" indent="0">
              <a:buNone/>
            </a:pPr>
            <a:r>
              <a:rPr lang="en-US" sz="2400" dirty="0" smtClean="0"/>
              <a:t>Found in cold and hot deserts of USA</a:t>
            </a:r>
          </a:p>
          <a:p>
            <a:pPr marL="0" indent="0">
              <a:buNone/>
            </a:pPr>
            <a:r>
              <a:rPr lang="en-US" sz="2400" dirty="0" smtClean="0"/>
              <a:t>Old ‘</a:t>
            </a:r>
            <a:r>
              <a:rPr lang="en-US" sz="2400" dirty="0" err="1" smtClean="0"/>
              <a:t>Pedocals</a:t>
            </a:r>
            <a:r>
              <a:rPr lang="en-US" sz="2400" dirty="0" smtClean="0"/>
              <a:t>’ / Desert Soils designation</a:t>
            </a:r>
          </a:p>
          <a:p>
            <a:pPr marL="0" indent="0">
              <a:buNone/>
            </a:pPr>
            <a:r>
              <a:rPr lang="en-US" sz="2400" dirty="0" smtClean="0"/>
              <a:t>Caliche Fun!!!</a:t>
            </a:r>
          </a:p>
          <a:p>
            <a:pPr marL="0" indent="0">
              <a:buNone/>
            </a:pPr>
            <a:r>
              <a:rPr lang="en-US" sz="2400" dirty="0" smtClean="0"/>
              <a:t>Saline/alkaline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29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65125" y="346075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Aridisols</a:t>
            </a:r>
          </a:p>
        </p:txBody>
      </p:sp>
      <p:pic>
        <p:nvPicPr>
          <p:cNvPr id="38915" name="Picture 3" descr="mds3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1437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4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bisotopes.ess.sunysb.edu/lig/Field_Trips/hartford-basin/images/ss-mass-cali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83404"/>
            <a:ext cx="5410200" cy="35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lubbockonline.com/sites/default/files/imagecache/superphoto/11704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ds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28600"/>
            <a:ext cx="327977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34491" y="142374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Vertisol</a:t>
            </a:r>
            <a:r>
              <a:rPr lang="en-US" sz="2400" b="1" dirty="0" smtClean="0"/>
              <a:t> (</a:t>
            </a:r>
            <a:r>
              <a:rPr lang="en-US" sz="2400" b="1" i="1" dirty="0"/>
              <a:t>L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verto</a:t>
            </a:r>
            <a:r>
              <a:rPr lang="en-US" sz="2400" b="1" dirty="0" smtClean="0"/>
              <a:t>, turn, mix)</a:t>
            </a:r>
          </a:p>
          <a:p>
            <a:r>
              <a:rPr lang="en-US" sz="2400" dirty="0" smtClean="0"/>
              <a:t>Dark soils of semi-arid grasslands and savannas</a:t>
            </a:r>
          </a:p>
          <a:p>
            <a:pPr marL="0" indent="0">
              <a:buNone/>
            </a:pPr>
            <a:r>
              <a:rPr lang="en-US" sz="2400" dirty="0" smtClean="0"/>
              <a:t>	which develop deep cracks in the dry 	season; cracks swell shut in the wet 	season as the shrink-swell clays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rehydrate and expand.</a:t>
            </a:r>
          </a:p>
          <a:p>
            <a:r>
              <a:rPr lang="en-US" sz="2400" dirty="0" smtClean="0"/>
              <a:t>Also common over mafic igneous rocks in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humid regions, or soils containing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high concentrations of </a:t>
            </a:r>
            <a:r>
              <a:rPr lang="en-US" sz="2400" dirty="0" err="1" smtClean="0"/>
              <a:t>Montmorillonite</a:t>
            </a:r>
            <a:endParaRPr lang="en-US" sz="2400" dirty="0" smtClean="0"/>
          </a:p>
          <a:p>
            <a:r>
              <a:rPr lang="en-US" sz="2400" dirty="0" smtClean="0"/>
              <a:t>High in clay!!</a:t>
            </a:r>
          </a:p>
          <a:p>
            <a:r>
              <a:rPr lang="en-US" sz="2400" dirty="0" smtClean="0"/>
              <a:t>Lack of </a:t>
            </a:r>
            <a:r>
              <a:rPr lang="en-US" sz="2400" dirty="0" err="1" smtClean="0"/>
              <a:t>horizonation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5562600"/>
            <a:ext cx="5524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the dark colors due to high organics??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ds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327977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65125" y="346075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Vertisol</a:t>
            </a:r>
          </a:p>
        </p:txBody>
      </p:sp>
      <p:pic>
        <p:nvPicPr>
          <p:cNvPr id="37892" name="Picture 5" descr="mds3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7625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7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5" descr="mds3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2719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76200" y="99060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Spodosol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Gr. </a:t>
            </a:r>
            <a:r>
              <a:rPr lang="en-US" sz="2400" b="1" i="1" dirty="0" err="1" smtClean="0"/>
              <a:t>Spodos</a:t>
            </a:r>
            <a:r>
              <a:rPr lang="en-US" sz="2400" b="1" i="1" dirty="0" smtClean="0"/>
              <a:t>, </a:t>
            </a:r>
            <a:r>
              <a:rPr lang="en-US" sz="2400" b="1" dirty="0" smtClean="0"/>
              <a:t>wood ash) </a:t>
            </a:r>
          </a:p>
          <a:p>
            <a:r>
              <a:rPr lang="en-US" sz="2000" dirty="0" smtClean="0"/>
              <a:t>Soils in which translocation of </a:t>
            </a:r>
          </a:p>
          <a:p>
            <a:pPr marL="0" indent="0">
              <a:buNone/>
            </a:pPr>
            <a:r>
              <a:rPr lang="en-US" sz="2000" dirty="0" smtClean="0"/>
              <a:t>	compounds Fe, humus, and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Al is dominant.</a:t>
            </a:r>
          </a:p>
          <a:p>
            <a:r>
              <a:rPr lang="en-US" sz="2000" dirty="0" smtClean="0"/>
              <a:t>Tends to dominate in sandy terrains</a:t>
            </a:r>
          </a:p>
          <a:p>
            <a:r>
              <a:rPr lang="en-US" sz="2000" dirty="0" smtClean="0"/>
              <a:t>Most extensive in sub-arctic, but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also found throughout New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England</a:t>
            </a:r>
          </a:p>
          <a:p>
            <a:r>
              <a:rPr lang="en-US" sz="2000" dirty="0" smtClean="0"/>
              <a:t>High degree of leaching (clay).</a:t>
            </a:r>
          </a:p>
          <a:p>
            <a:r>
              <a:rPr lang="en-US" sz="2000" dirty="0" smtClean="0"/>
              <a:t>Ash-grey A horizon</a:t>
            </a:r>
          </a:p>
          <a:p>
            <a:r>
              <a:rPr lang="en-US" sz="2000" dirty="0" smtClean="0"/>
              <a:t>Low temperatures, but also found in</a:t>
            </a:r>
          </a:p>
          <a:p>
            <a:pPr marL="0" indent="0">
              <a:buNone/>
            </a:pPr>
            <a:r>
              <a:rPr lang="en-US" sz="2000" dirty="0"/>
              <a:t>	l</a:t>
            </a:r>
            <a:r>
              <a:rPr lang="en-US" sz="2000" dirty="0" smtClean="0"/>
              <a:t>ocales such as Florida.</a:t>
            </a:r>
          </a:p>
          <a:p>
            <a:r>
              <a:rPr lang="en-US" sz="2000" dirty="0" smtClean="0"/>
              <a:t>Low in natural fertility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47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65125" y="346075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Spodosols</a:t>
            </a:r>
          </a:p>
        </p:txBody>
      </p:sp>
      <p:pic>
        <p:nvPicPr>
          <p:cNvPr id="39939" name="Picture 5" descr="mds3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2719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mds3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371975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9" descr="mds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031733"/>
            <a:ext cx="38782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76200" y="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Histosol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Gr. </a:t>
            </a:r>
            <a:r>
              <a:rPr lang="en-US" sz="2400" b="1" i="1" dirty="0" err="1" smtClean="0"/>
              <a:t>histos</a:t>
            </a:r>
            <a:r>
              <a:rPr lang="en-US" sz="2400" b="1" i="1" dirty="0" smtClean="0"/>
              <a:t>, </a:t>
            </a:r>
            <a:r>
              <a:rPr lang="en-US" sz="2400" b="1" dirty="0" smtClean="0"/>
              <a:t>tissue) </a:t>
            </a:r>
          </a:p>
          <a:p>
            <a:r>
              <a:rPr lang="en-US" sz="2400" dirty="0" smtClean="0"/>
              <a:t>Organic soils without shallow permafrost,</a:t>
            </a:r>
          </a:p>
          <a:p>
            <a:pPr marL="0" indent="0">
              <a:buNone/>
            </a:pPr>
            <a:r>
              <a:rPr lang="en-US" sz="2400" dirty="0" smtClean="0"/>
              <a:t>	dominated by decomposing organic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matter; most are saturated with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water at times.</a:t>
            </a:r>
          </a:p>
          <a:p>
            <a:pPr marL="0" indent="0">
              <a:buNone/>
            </a:pPr>
            <a:r>
              <a:rPr lang="en-US" sz="2400" dirty="0" smtClean="0"/>
              <a:t>Plants, plants, plants….bogs, swamps.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/>
              <a:t>H</a:t>
            </a:r>
            <a:r>
              <a:rPr lang="en-US" sz="2400" dirty="0" smtClean="0"/>
              <a:t>as </a:t>
            </a:r>
            <a:r>
              <a:rPr lang="en-US" sz="2400" dirty="0"/>
              <a:t>an organic carbon content (by weight)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of </a:t>
            </a:r>
            <a:r>
              <a:rPr lang="en-US" sz="2400" dirty="0"/>
              <a:t>12 to 18 percent, or more, depending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on </a:t>
            </a:r>
            <a:r>
              <a:rPr lang="en-US" sz="2400" dirty="0"/>
              <a:t>the clay content of the soil</a:t>
            </a:r>
            <a:r>
              <a:rPr lang="en-US" sz="2400" dirty="0" smtClean="0"/>
              <a:t>.”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30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505200" y="457199"/>
            <a:ext cx="4114800" cy="6204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2743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Strong relationship among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en-US" b="1" i="1" dirty="0" smtClean="0">
                <a:solidFill>
                  <a:srgbClr val="FF0000"/>
                </a:solidFill>
              </a:rPr>
              <a:t>limate, parent material,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and vegetation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069068"/>
            <a:ext cx="89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745468"/>
            <a:ext cx="119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5574268"/>
            <a:ext cx="101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65125" y="346075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Histosols</a:t>
            </a:r>
          </a:p>
        </p:txBody>
      </p:sp>
      <p:pic>
        <p:nvPicPr>
          <p:cNvPr id="40963" name="Picture 7" descr="mds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8482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9" descr="mds3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0"/>
            <a:ext cx="38782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cals.uidaho.edu/soilorders/i/Hist_07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48" y="3690937"/>
            <a:ext cx="4222751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mds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20053"/>
            <a:ext cx="422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" y="20053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Gelisol</a:t>
            </a:r>
            <a:r>
              <a:rPr lang="en-US" sz="2400" b="1" dirty="0" smtClean="0"/>
              <a:t> (</a:t>
            </a:r>
            <a:r>
              <a:rPr lang="en-US" sz="2400" b="1" i="1" dirty="0"/>
              <a:t>L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gelare</a:t>
            </a:r>
            <a:r>
              <a:rPr lang="en-US" sz="2400" b="1" i="1" dirty="0" smtClean="0"/>
              <a:t>, to freeze</a:t>
            </a:r>
            <a:r>
              <a:rPr lang="en-US" sz="2400" b="1" dirty="0" smtClean="0"/>
              <a:t>) </a:t>
            </a:r>
          </a:p>
          <a:p>
            <a:r>
              <a:rPr lang="en-US" sz="2400" dirty="0" smtClean="0"/>
              <a:t>Soils with permafrost within 1 m of</a:t>
            </a:r>
          </a:p>
          <a:p>
            <a:pPr marL="0" indent="0">
              <a:buNone/>
            </a:pPr>
            <a:r>
              <a:rPr lang="en-US" sz="2400" dirty="0" smtClean="0"/>
              <a:t>	the surface.</a:t>
            </a:r>
          </a:p>
          <a:p>
            <a:r>
              <a:rPr lang="en-US" sz="2400" dirty="0" smtClean="0"/>
              <a:t>They have no B horizon; the A horizon</a:t>
            </a:r>
          </a:p>
          <a:p>
            <a:pPr marL="0" indent="0">
              <a:buNone/>
            </a:pPr>
            <a:r>
              <a:rPr lang="en-US" sz="2400" dirty="0" smtClean="0"/>
              <a:t>	rests on top of Permafrost.</a:t>
            </a:r>
          </a:p>
          <a:p>
            <a:r>
              <a:rPr lang="en-US" sz="2400" dirty="0" smtClean="0"/>
              <a:t>Highly leached, low nutrients</a:t>
            </a:r>
          </a:p>
          <a:p>
            <a:r>
              <a:rPr lang="en-US" sz="2400" dirty="0" smtClean="0"/>
              <a:t>Severe restriction on construction,</a:t>
            </a:r>
          </a:p>
          <a:p>
            <a:pPr marL="0" indent="0">
              <a:buNone/>
            </a:pPr>
            <a:r>
              <a:rPr lang="en-US" sz="2400" dirty="0" smtClean="0"/>
              <a:t>	engineering, etc.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58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65125" y="346075"/>
            <a:ext cx="118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Gelisols</a:t>
            </a:r>
          </a:p>
        </p:txBody>
      </p:sp>
      <p:pic>
        <p:nvPicPr>
          <p:cNvPr id="41987" name="Picture 5" descr="mds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20053"/>
            <a:ext cx="422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epa.gov/pesticides/science/efed/policy_guidance/team_authors/environmental_fate_tech_team/xsoils_fi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087"/>
            <a:ext cx="4579335" cy="392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b/b8/Gelisol_profile.jpg/250px-Gelisol_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3594100" cy="64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eb.cals.uidaho.edu/soilorders/files/2013/01/Gel_0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98458"/>
            <a:ext cx="5486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7" descr="mds3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28600"/>
            <a:ext cx="420846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15240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Andisols</a:t>
            </a:r>
            <a:r>
              <a:rPr lang="en-US" sz="2400" b="1" dirty="0" smtClean="0"/>
              <a:t> (modified from </a:t>
            </a:r>
            <a:r>
              <a:rPr lang="en-US" sz="2400" b="1" i="1" dirty="0" err="1" smtClean="0"/>
              <a:t>ando</a:t>
            </a:r>
            <a:r>
              <a:rPr lang="en-US" sz="2400" b="1" dirty="0" smtClean="0"/>
              <a:t>) </a:t>
            </a:r>
          </a:p>
          <a:p>
            <a:r>
              <a:rPr lang="en-US" sz="2400" dirty="0" smtClean="0"/>
              <a:t>Soils that have often formed in parent</a:t>
            </a:r>
          </a:p>
          <a:p>
            <a:pPr marL="0" indent="0">
              <a:buNone/>
            </a:pPr>
            <a:r>
              <a:rPr lang="en-US" sz="2400" dirty="0" smtClean="0"/>
              <a:t>material with a large component of</a:t>
            </a:r>
          </a:p>
          <a:p>
            <a:pPr marL="0" indent="0">
              <a:buNone/>
            </a:pPr>
            <a:r>
              <a:rPr lang="en-US" sz="2400" dirty="0" smtClean="0"/>
              <a:t>volcanic ash.</a:t>
            </a:r>
          </a:p>
          <a:p>
            <a:r>
              <a:rPr lang="en-US" sz="2400" dirty="0" smtClean="0"/>
              <a:t>Split out of </a:t>
            </a:r>
            <a:r>
              <a:rPr lang="en-US" sz="2400" dirty="0" err="1" smtClean="0"/>
              <a:t>Inceptisols</a:t>
            </a:r>
            <a:r>
              <a:rPr lang="en-US" sz="2400" dirty="0" smtClean="0"/>
              <a:t> due to weak</a:t>
            </a:r>
          </a:p>
          <a:p>
            <a:pPr marL="0" indent="0">
              <a:buNone/>
            </a:pPr>
            <a:r>
              <a:rPr lang="en-US" sz="2400" dirty="0" smtClean="0"/>
              <a:t>           Horizon development</a:t>
            </a:r>
          </a:p>
          <a:p>
            <a:r>
              <a:rPr lang="en-US" sz="2400" dirty="0" smtClean="0"/>
              <a:t>Most common in Pacific Northwest</a:t>
            </a:r>
          </a:p>
          <a:p>
            <a:r>
              <a:rPr lang="en-US" sz="2400" dirty="0" smtClean="0"/>
              <a:t>Very high in Phosphorus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920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65125" y="346075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Andisols</a:t>
            </a:r>
          </a:p>
        </p:txBody>
      </p:sp>
      <p:pic>
        <p:nvPicPr>
          <p:cNvPr id="43011" name="Picture 7" descr="mds3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28600"/>
            <a:ext cx="420846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9" descr="mds3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49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0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29106" y="76199"/>
            <a:ext cx="7648094" cy="62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atonls\AppData\Local\Microsoft\Windows\Temporary Internet Files\Content.IE5\7BPVWOOR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98" y="76200"/>
            <a:ext cx="900070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ds3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72538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1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ds3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0695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5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371599" y="166824"/>
            <a:ext cx="8001001" cy="6462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463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Classification scheme for USA from 1927-1950s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Referred to as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‘Zonal Classification’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ds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7" y="1143000"/>
            <a:ext cx="770374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9825" y="165994"/>
            <a:ext cx="18720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Soil Catena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62600" y="3467099"/>
            <a:ext cx="3581400" cy="31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roop122.com/Pictures/philmont2004/images/In%20the%20cantina%20at%20Abreu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4" y="838200"/>
            <a:ext cx="887086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934" y="304800"/>
            <a:ext cx="435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Philmont</a:t>
            </a:r>
            <a:r>
              <a:rPr lang="en-US" dirty="0" smtClean="0"/>
              <a:t> Scout Ranch </a:t>
            </a:r>
            <a:r>
              <a:rPr lang="en-US" b="1" i="1" dirty="0" smtClean="0">
                <a:solidFill>
                  <a:schemeClr val="accent2"/>
                </a:solidFill>
              </a:rPr>
              <a:t>Cantina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at </a:t>
            </a:r>
            <a:r>
              <a:rPr lang="en-US" dirty="0" err="1" smtClean="0"/>
              <a:t>Ponil</a:t>
            </a:r>
            <a:r>
              <a:rPr lang="en-US" dirty="0" smtClean="0"/>
              <a:t> Camp</a:t>
            </a:r>
            <a:endParaRPr lang="en-US" dirty="0"/>
          </a:p>
        </p:txBody>
      </p:sp>
      <p:pic>
        <p:nvPicPr>
          <p:cNvPr id="10244" name="Picture 4" descr="https://encrypted-tbn2.gstatic.com/images?q=tbn:ANd9GcTmWAZAMg1iexk-IabDUoDQhkDsyfYz2vKTJ4Jb73nCI9IpvAy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4" y="838200"/>
            <a:ext cx="2075046" cy="26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roop122.com/Pictures/philmont2004/images/In%20the%20cantina%20at%20Abreu_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838200"/>
            <a:ext cx="4191000" cy="57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934" y="304800"/>
            <a:ext cx="435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Philmont</a:t>
            </a:r>
            <a:r>
              <a:rPr lang="en-US" dirty="0" smtClean="0"/>
              <a:t> Scout Ranch </a:t>
            </a:r>
            <a:r>
              <a:rPr lang="en-US" b="1" i="1" dirty="0" smtClean="0">
                <a:solidFill>
                  <a:schemeClr val="accent2"/>
                </a:solidFill>
              </a:rPr>
              <a:t>Cantina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at </a:t>
            </a:r>
            <a:r>
              <a:rPr lang="en-US" dirty="0" err="1" smtClean="0"/>
              <a:t>Ponil</a:t>
            </a:r>
            <a:r>
              <a:rPr lang="en-US" dirty="0" smtClean="0"/>
              <a:t> Camp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1676400"/>
            <a:ext cx="2830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“Are you sure that’s</a:t>
            </a:r>
          </a:p>
          <a:p>
            <a:r>
              <a:rPr lang="en-US" b="1" i="1" dirty="0" smtClean="0"/>
              <a:t>Root beer you’re drinking?”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792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IV. Soil Taxonomy Hierarchy</a:t>
            </a:r>
          </a:p>
          <a:p>
            <a:pPr marL="0" indent="0">
              <a:buNone/>
            </a:pPr>
            <a:r>
              <a:rPr lang="en-US" dirty="0" smtClean="0"/>
              <a:t>Order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Suborder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Great 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Subgroup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Family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Series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33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 peek at our next section of material……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atonls\AppData\Local\Microsoft\Windows\Temporary Internet Files\Content.IE5\LS3D6JPV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-1064" r="8721" b="4904"/>
          <a:stretch/>
        </p:blipFill>
        <p:spPr bwMode="auto">
          <a:xfrm>
            <a:off x="228599" y="-21266"/>
            <a:ext cx="8308495" cy="68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800600"/>
            <a:ext cx="57912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atonls\AppData\Local\Microsoft\Windows\Temporary Internet Files\Content.IE5\4S0DMJN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6055" y="865772"/>
            <a:ext cx="6855731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4267200"/>
            <a:ext cx="3810000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IV. Soil Taxonomy Hierarchy </a:t>
            </a:r>
            <a:r>
              <a:rPr lang="en-US" b="1" dirty="0" smtClean="0">
                <a:solidFill>
                  <a:schemeClr val="accent2"/>
                </a:solidFill>
              </a:rPr>
              <a:t>(Frederick Series)</a:t>
            </a:r>
          </a:p>
          <a:p>
            <a:pPr marL="0" indent="0">
              <a:buNone/>
            </a:pPr>
            <a:r>
              <a:rPr lang="en-US" dirty="0" smtClean="0"/>
              <a:t>Order (</a:t>
            </a:r>
            <a:r>
              <a:rPr lang="en-US" dirty="0" err="1" smtClean="0"/>
              <a:t>Ultisols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Suborder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dirty="0" err="1" smtClean="0">
                <a:solidFill>
                  <a:schemeClr val="accent2"/>
                </a:solidFill>
              </a:rPr>
              <a:t>Udults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Great Group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dirty="0" err="1" smtClean="0">
                <a:solidFill>
                  <a:schemeClr val="accent2"/>
                </a:solidFill>
              </a:rPr>
              <a:t>Paleudults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Subgroup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Typic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Paleudults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Family </a:t>
            </a:r>
            <a:r>
              <a:rPr lang="en-US" dirty="0" smtClean="0">
                <a:solidFill>
                  <a:schemeClr val="accent2"/>
                </a:solidFill>
              </a:rPr>
              <a:t>(Clayey, </a:t>
            </a:r>
            <a:r>
              <a:rPr lang="en-US" dirty="0" err="1" smtClean="0">
                <a:solidFill>
                  <a:schemeClr val="accent2"/>
                </a:solidFill>
              </a:rPr>
              <a:t>Kaolinitic</a:t>
            </a:r>
            <a:r>
              <a:rPr lang="en-US" dirty="0" smtClean="0">
                <a:solidFill>
                  <a:schemeClr val="accent2"/>
                </a:solidFill>
              </a:rPr>
              <a:t>, 					</a:t>
            </a:r>
            <a:r>
              <a:rPr lang="en-US" dirty="0" err="1" smtClean="0">
                <a:solidFill>
                  <a:schemeClr val="accent2"/>
                </a:solidFill>
              </a:rPr>
              <a:t>Mesic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Series </a:t>
            </a:r>
            <a:r>
              <a:rPr lang="en-US" dirty="0" smtClean="0">
                <a:solidFill>
                  <a:schemeClr val="accent2"/>
                </a:solidFill>
              </a:rPr>
              <a:t>(Frederick)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Clayey = &gt; 35% clay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Kaolinitic</a:t>
            </a:r>
            <a:r>
              <a:rPr lang="en-US" dirty="0" smtClean="0">
                <a:solidFill>
                  <a:schemeClr val="accent2"/>
                </a:solidFill>
              </a:rPr>
              <a:t> = clay &gt; 50% Kaolinite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Mesic</a:t>
            </a:r>
            <a:r>
              <a:rPr lang="en-US" dirty="0" smtClean="0">
                <a:solidFill>
                  <a:schemeClr val="accent2"/>
                </a:solidFill>
              </a:rPr>
              <a:t> Temperature = 47 -59 degrees F</a:t>
            </a: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Clayey, </a:t>
            </a:r>
            <a:r>
              <a:rPr lang="en-US" b="1" dirty="0" err="1" smtClean="0">
                <a:solidFill>
                  <a:schemeClr val="accent2"/>
                </a:solidFill>
              </a:rPr>
              <a:t>Kaolinitic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Mesic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Typic</a:t>
            </a:r>
            <a:r>
              <a:rPr lang="en-US" b="1" dirty="0" smtClean="0">
                <a:solidFill>
                  <a:schemeClr val="accent2"/>
                </a:solidFill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</a:rPr>
              <a:t>Paleudults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2406"/>
            <a:ext cx="5334000" cy="67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II. Soil Taxonomy</a:t>
            </a:r>
          </a:p>
          <a:p>
            <a:pPr marL="514350" indent="-514350">
              <a:buAutoNum type="alphaUcPeriod"/>
            </a:pPr>
            <a:r>
              <a:rPr lang="en-US" dirty="0" smtClean="0"/>
              <a:t>History: </a:t>
            </a:r>
          </a:p>
          <a:p>
            <a:r>
              <a:rPr lang="en-US" dirty="0" smtClean="0"/>
              <a:t>Initially modified Russian system, then started to modify to focus more on descriptive rather than genesis.</a:t>
            </a:r>
          </a:p>
          <a:p>
            <a:r>
              <a:rPr lang="en-US" dirty="0" smtClean="0"/>
              <a:t>1950s……Became evident that the old zonal classification system was inadequate.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971800" y="3810000"/>
            <a:ext cx="4038601" cy="25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II. Soil Taxonomy</a:t>
            </a:r>
          </a:p>
          <a:p>
            <a:pPr marL="514350" indent="-514350">
              <a:buAutoNum type="alphaUcPeriod"/>
            </a:pPr>
            <a:r>
              <a:rPr lang="en-US" dirty="0" smtClean="0"/>
              <a:t>History: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Initially modified Russian system, then started to modify to focus more on descriptive rather than genesis.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1950s……Became evident that the old zonal classification system was inadequate.</a:t>
            </a:r>
          </a:p>
          <a:p>
            <a:r>
              <a:rPr lang="en-US" dirty="0" smtClean="0"/>
              <a:t>USDA Soils Survey Staff began working on a Comprehensive Soil Classification System</a:t>
            </a:r>
          </a:p>
          <a:p>
            <a:r>
              <a:rPr lang="en-US" dirty="0" smtClean="0"/>
              <a:t>Worked through six revisions (approximations) by 1965</a:t>
            </a:r>
          </a:p>
          <a:p>
            <a:r>
              <a:rPr lang="en-US" dirty="0" smtClean="0"/>
              <a:t>Finally satisfied with the 7</a:t>
            </a:r>
            <a:r>
              <a:rPr lang="en-US" baseline="30000" dirty="0" smtClean="0"/>
              <a:t>th</a:t>
            </a:r>
            <a:r>
              <a:rPr lang="en-US" dirty="0" smtClean="0"/>
              <a:t> approximation by 1971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II. Soil Taxonomy (Overview)</a:t>
            </a:r>
          </a:p>
          <a:p>
            <a:pPr marL="0" indent="0">
              <a:buNone/>
            </a:pPr>
            <a:r>
              <a:rPr lang="en-US" dirty="0" smtClean="0"/>
              <a:t>B. Twelve Orders</a:t>
            </a:r>
          </a:p>
          <a:p>
            <a:pPr marL="0" indent="0">
              <a:buNone/>
            </a:pPr>
            <a:r>
              <a:rPr lang="en-US" dirty="0" smtClean="0"/>
              <a:t>Common Set of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4784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III. Soil Orders (the specifics)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Entisol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Inceptisol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Alfisol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Ultisol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Oxisol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err="1" smtClean="0"/>
              <a:t>Mollisol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71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581</Words>
  <Application>Microsoft Office PowerPoint</Application>
  <PresentationFormat>On-screen Show (4:3)</PresentationFormat>
  <Paragraphs>217</Paragraphs>
  <Slides>46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Classification of Soils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Soils</dc:title>
  <dc:creator>Scott Eaton</dc:creator>
  <cp:lastModifiedBy>Scott Eaton</cp:lastModifiedBy>
  <cp:revision>40</cp:revision>
  <dcterms:created xsi:type="dcterms:W3CDTF">2013-09-12T00:13:35Z</dcterms:created>
  <dcterms:modified xsi:type="dcterms:W3CDTF">2017-10-02T13:20:14Z</dcterms:modified>
</cp:coreProperties>
</file>