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302" r:id="rId2"/>
    <p:sldId id="304" r:id="rId3"/>
    <p:sldId id="347" r:id="rId4"/>
    <p:sldId id="348" r:id="rId5"/>
    <p:sldId id="349" r:id="rId6"/>
    <p:sldId id="301" r:id="rId7"/>
    <p:sldId id="299" r:id="rId8"/>
    <p:sldId id="300" r:id="rId9"/>
    <p:sldId id="316" r:id="rId10"/>
    <p:sldId id="257" r:id="rId11"/>
    <p:sldId id="313" r:id="rId12"/>
    <p:sldId id="315" r:id="rId13"/>
    <p:sldId id="258" r:id="rId14"/>
    <p:sldId id="256" r:id="rId15"/>
    <p:sldId id="317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318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319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305" r:id="rId57"/>
    <p:sldId id="341" r:id="rId58"/>
    <p:sldId id="322" r:id="rId59"/>
    <p:sldId id="320" r:id="rId60"/>
    <p:sldId id="324" r:id="rId61"/>
    <p:sldId id="326" r:id="rId62"/>
    <p:sldId id="325" r:id="rId63"/>
    <p:sldId id="321" r:id="rId64"/>
    <p:sldId id="309" r:id="rId65"/>
    <p:sldId id="327" r:id="rId66"/>
    <p:sldId id="329" r:id="rId67"/>
    <p:sldId id="350" r:id="rId68"/>
    <p:sldId id="351" r:id="rId69"/>
    <p:sldId id="328" r:id="rId70"/>
    <p:sldId id="310" r:id="rId71"/>
    <p:sldId id="311" r:id="rId72"/>
    <p:sldId id="333" r:id="rId73"/>
    <p:sldId id="334" r:id="rId74"/>
    <p:sldId id="335" r:id="rId75"/>
    <p:sldId id="355" r:id="rId76"/>
    <p:sldId id="337" r:id="rId77"/>
    <p:sldId id="332" r:id="rId78"/>
    <p:sldId id="338" r:id="rId79"/>
    <p:sldId id="353" r:id="rId80"/>
    <p:sldId id="336" r:id="rId81"/>
    <p:sldId id="339" r:id="rId82"/>
    <p:sldId id="356" r:id="rId83"/>
    <p:sldId id="358" r:id="rId84"/>
    <p:sldId id="359" r:id="rId85"/>
    <p:sldId id="357" r:id="rId86"/>
    <p:sldId id="360" r:id="rId87"/>
    <p:sldId id="323" r:id="rId88"/>
    <p:sldId id="342" r:id="rId89"/>
    <p:sldId id="343" r:id="rId90"/>
    <p:sldId id="344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1398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0D865-C94A-4B13-B99D-B13FADF05ADB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B7502-F601-4AA2-972D-0C42A1A85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63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CD979A1-C6AF-4723-AAEA-35AD734447DC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9236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4F7F813-4DBD-4934-8205-FFB4EB52F1B9}" type="slidenum">
              <a:rPr lang="en-US" altLang="en-US" sz="1200"/>
              <a:pPr eaLnBrk="1" hangingPunct="1"/>
              <a:t>72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55158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012022F-3CF7-4FEA-AEA7-975C93ABA95B}" type="slidenum">
              <a:rPr lang="en-US" altLang="en-US" sz="1200"/>
              <a:pPr eaLnBrk="1" hangingPunct="1"/>
              <a:t>73</a:t>
            </a:fld>
            <a:endParaRPr lang="en-US" alt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1970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F7ADDF2-E9A0-43FD-8628-16580B86EBED}" type="slidenum">
              <a:rPr lang="en-US" altLang="en-US" sz="1200"/>
              <a:pPr eaLnBrk="1" hangingPunct="1"/>
              <a:t>74</a:t>
            </a:fld>
            <a:endParaRPr lang="en-US" alt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27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6EB69F2-7873-4E1B-B11C-C5E057DB8627}" type="slidenum">
              <a:rPr lang="en-US" altLang="en-US" smtClean="0"/>
              <a:pPr>
                <a:spcBef>
                  <a:spcPct val="0"/>
                </a:spcBef>
              </a:pPr>
              <a:t>75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673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0705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1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0498C-7B36-284D-BCCF-1243C8A959A1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3A6DB-9C21-BC46-925C-76AB89562F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jpeg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kinsey obl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5875"/>
            <a:ext cx="104394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7"/>
          <p:cNvSpPr txBox="1">
            <a:spLocks noGrp="1" noChangeArrowheads="1"/>
          </p:cNvSpPr>
          <p:nvPr>
            <p:ph type="subTitle" idx="1"/>
          </p:nvPr>
        </p:nvSpPr>
        <p:spPr>
          <a:xfrm>
            <a:off x="1131448" y="4950692"/>
            <a:ext cx="6978073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L. Scott Eaton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Department of Geology and Environmental Science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James Madison University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481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The Geology of Virginia</a:t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en-US" altLang="en-US" dirty="0" smtClean="0">
                <a:solidFill>
                  <a:schemeClr val="bg1"/>
                </a:solidFill>
              </a:rPr>
              <a:t>(and why it matters)</a:t>
            </a:r>
          </a:p>
        </p:txBody>
      </p:sp>
    </p:spTree>
    <p:extLst>
      <p:ext uri="{BB962C8B-B14F-4D97-AF65-F5344CB8AC3E}">
        <p14:creationId xmlns:p14="http://schemas.microsoft.com/office/powerpoint/2010/main" val="14080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PC5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550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Neoproterozoic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6" name="Picture 5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Breakup of the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supercontinent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of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Rodinia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Opening of the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Iapetus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Ocean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135764"/>
            <a:ext cx="2044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Extrusion of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Catoctin basalts;</a:t>
            </a:r>
          </a:p>
          <a:p>
            <a:endParaRPr lang="en-US" sz="1600" dirty="0" smtClean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Chilhowee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Group: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	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Weverton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	Harpers,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	Antietam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 rot="17957527">
            <a:off x="7740514" y="5355447"/>
            <a:ext cx="130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Gondwana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2486" y="2586847"/>
            <a:ext cx="2827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Laurentia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(Ancestral North America)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72053" y="332692"/>
            <a:ext cx="87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Baltica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14580" y="5066596"/>
            <a:ext cx="509024" cy="39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872053" y="954099"/>
            <a:ext cx="590075" cy="27003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PC5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550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Neoproterozoic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6" name="Picture 5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Breakup of the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supercontinent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of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Rodinia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Opening of the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Iapetus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Ocean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135764"/>
            <a:ext cx="2044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Extrusion of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Catoctin basalts;</a:t>
            </a:r>
          </a:p>
          <a:p>
            <a:endParaRPr lang="en-US" sz="1600" dirty="0" smtClean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Chilhowee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Group: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	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Weverton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	Harpers,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	Antietam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 rot="17957527">
            <a:off x="7740514" y="5355447"/>
            <a:ext cx="130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Gondwana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2486" y="2586847"/>
            <a:ext cx="2827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Laurentia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(Ancestral North America)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72053" y="332692"/>
            <a:ext cx="87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Baltica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14580" y="5066596"/>
            <a:ext cx="509024" cy="39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872053" y="954099"/>
            <a:ext cx="590075" cy="27003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6816" cy="4501511"/>
          </a:xfrm>
          <a:prstGeom prst="rect">
            <a:avLst/>
          </a:prstGeom>
        </p:spPr>
      </p:pic>
      <p:pic>
        <p:nvPicPr>
          <p:cNvPr id="16" name="Picture 2" descr="Image result for antietam quartz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55" y="0"/>
            <a:ext cx="3084945" cy="43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0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7291"/>
          <a:stretch/>
        </p:blipFill>
        <p:spPr>
          <a:xfrm>
            <a:off x="18472" y="92360"/>
            <a:ext cx="9125528" cy="6582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5782" y="5925126"/>
            <a:ext cx="169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Quartzite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9709" y="2860325"/>
            <a:ext cx="169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Quartzite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C5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510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Cambrian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0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066506"/>
            <a:ext cx="204462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Initial 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Taconic arcs;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</a:rPr>
              <a:t>Iapetus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Ocean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closing;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Initiation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carbonate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platform in east</a:t>
            </a:r>
          </a:p>
          <a:p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35764"/>
            <a:ext cx="2044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carbonates: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Shady,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Waynesboro,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Elbrook</a:t>
            </a:r>
            <a:endParaRPr lang="en-US" sz="1600" dirty="0" smtClean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 rot="17957527">
            <a:off x="7099921" y="5103980"/>
            <a:ext cx="14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Taconic arcs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C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500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Cambrian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6" name="Picture 5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Taconic arcs;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Carbonate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platform across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east-central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35764"/>
            <a:ext cx="2044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carbonates: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Shady,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Waynesboro,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Elbrook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Conococheague</a:t>
            </a:r>
            <a:endParaRPr lang="en-US" sz="1600" dirty="0" smtClean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 rot="17957527">
            <a:off x="6882217" y="4777424"/>
            <a:ext cx="14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Taconic arcs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C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500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Cambrian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6" name="Picture 5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Taconic arcs;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Carbonate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platform across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east-central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35764"/>
            <a:ext cx="2044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carbonates: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Shady,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Waynesboro,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Elbrook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Conococheague</a:t>
            </a:r>
            <a:endParaRPr lang="en-US" sz="1600" dirty="0" smtClean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 rot="17957527">
            <a:off x="6882217" y="4777424"/>
            <a:ext cx="14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Taconic arcs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70" name="Picture 2" descr="Image result for bahamas ge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02004"/>
            <a:ext cx="5504874" cy="366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bahamas ge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42" y="0"/>
            <a:ext cx="4546558" cy="31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O4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485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Ordovician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Taconic arcs;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Carbonate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platform across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east-central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35764"/>
            <a:ext cx="2044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carbonates: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Conococheague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Beekmantown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Lincolnshire,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Newmarket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 rot="17957527">
            <a:off x="6682655" y="4777424"/>
            <a:ext cx="14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Taconic arcs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O4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470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Ordovician</a:t>
            </a: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066506"/>
            <a:ext cx="20446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Taconic arcs;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Eastern basin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forms;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Carbonate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platform across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east-central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35764"/>
            <a:ext cx="2044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carbonates: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Edinburg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 rot="17957527">
            <a:off x="6528448" y="4541578"/>
            <a:ext cx="14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Taconic arcs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69704" y="58737"/>
            <a:ext cx="87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Baltica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O4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/>
              </a:rPr>
              <a:t>4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50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Ordovician</a:t>
            </a: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1066506"/>
            <a:ext cx="2044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</a:rPr>
              <a:t>Taconic </a:t>
            </a:r>
            <a:r>
              <a:rPr lang="en-US" dirty="0" err="1" smtClean="0">
                <a:solidFill>
                  <a:srgbClr val="FF0000"/>
                </a:solidFill>
                <a:latin typeface="Arial"/>
              </a:rPr>
              <a:t>orogeny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:</a:t>
            </a:r>
            <a:endParaRPr lang="en-US" dirty="0" smtClean="0">
              <a:solidFill>
                <a:srgbClr val="FF0000"/>
              </a:solidFill>
              <a:latin typeface="Arial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/>
              </a:rPr>
              <a:t>Collision of Island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</a:rPr>
              <a:t>  arcs;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Eastern basin fills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Martinsburg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7713305" y="392218"/>
            <a:ext cx="87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Baltica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6" descr="Image result for demolition der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324" y="4333461"/>
            <a:ext cx="1483297" cy="98328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S4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430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Silurian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Taconic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mtns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in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east;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Avalon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terranes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Massanutten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SS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04169" y="997409"/>
            <a:ext cx="87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Baltica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7957527">
            <a:off x="8379039" y="6002614"/>
            <a:ext cx="899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Avalon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TheMap.jpeg" descr="TheMap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1" y="2774107"/>
            <a:ext cx="9056799" cy="4083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6" descr="http://web.wm.edu/geology/virginia/images/province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22" y="1"/>
            <a:ext cx="5820355" cy="27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3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S4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420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Silurian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1066506"/>
            <a:ext cx="2044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Taconic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mtns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in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east;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Avalon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terranes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135764"/>
            <a:ext cx="20446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Massanutten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SS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 rot="17957527">
            <a:off x="7300615" y="5031179"/>
            <a:ext cx="1810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Avalon </a:t>
            </a:r>
            <a:r>
              <a:rPr lang="en-US" dirty="0" err="1" smtClean="0">
                <a:solidFill>
                  <a:srgbClr val="FFFF00"/>
                </a:solidFill>
                <a:latin typeface="Arial"/>
              </a:rPr>
              <a:t>terranes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3039" y="709567"/>
            <a:ext cx="87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Baltica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D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400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Devonian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Acadian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orogeny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Initial collision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Avalon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terranes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Devonian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clastic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rocks: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shales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sandstones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 rot="17957527">
            <a:off x="6720071" y="4613913"/>
            <a:ext cx="1810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Avalon </a:t>
            </a:r>
            <a:r>
              <a:rPr lang="en-US" dirty="0" err="1" smtClean="0">
                <a:solidFill>
                  <a:srgbClr val="FFFF00"/>
                </a:solidFill>
                <a:latin typeface="Arial"/>
              </a:rPr>
              <a:t>terranes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D3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385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Devonian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0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Acadian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orogeny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Arial"/>
              </a:rPr>
              <a:t>ollision of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</a:rPr>
              <a:t>  Avalon </a:t>
            </a:r>
            <a:r>
              <a:rPr lang="en-US" dirty="0" err="1" smtClean="0">
                <a:solidFill>
                  <a:srgbClr val="FF0000"/>
                </a:solidFill>
                <a:latin typeface="Arial"/>
              </a:rPr>
              <a:t>terranes</a:t>
            </a:r>
            <a:r>
              <a:rPr lang="en-US" dirty="0" smtClean="0">
                <a:solidFill>
                  <a:srgbClr val="FF0000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Gondwana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Devonian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clastic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rocks: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shales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sandstones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 rot="17957527">
            <a:off x="7877978" y="5865720"/>
            <a:ext cx="130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Gondwana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 descr="Image result for demolition derby v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45334" y="4567726"/>
            <a:ext cx="948332" cy="56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D3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360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Devonian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135764"/>
            <a:ext cx="2044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Devonian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clastic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rocks: </a:t>
            </a:r>
            <a:r>
              <a:rPr lang="en-US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shales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, </a:t>
            </a: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 sandstones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1066506"/>
            <a:ext cx="20446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Acadian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orogeny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ollision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Avalon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terranes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Gondwana</a:t>
            </a:r>
            <a:endParaRPr lang="en-US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 rot="17957527">
            <a:off x="8014043" y="5929217"/>
            <a:ext cx="130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Gondwana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M3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345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Mississippian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Approach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Gondwana</a:t>
            </a:r>
            <a:endParaRPr lang="en-US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rot="17957527">
            <a:off x="7261150" y="5729655"/>
            <a:ext cx="130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/>
              </a:rPr>
              <a:t>Gondwana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M3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325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Mississippian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</a:rPr>
              <a:t>Alleghanian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orogeny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Initial formation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the Pangaea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supercontinent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868254"/>
            <a:ext cx="2044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Folding and faulting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throughout the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Valley and Ridge; </a:t>
            </a:r>
          </a:p>
          <a:p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Uplift and westward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transport of Blue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Ridge basement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rocks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pic>
        <p:nvPicPr>
          <p:cNvPr id="10242" name="Picture 2" descr="Image result for coal swam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20" y="0"/>
            <a:ext cx="7099379" cy="1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appalachian co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21" y="1550929"/>
            <a:ext cx="3350586" cy="22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P3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315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Pennsylvanian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</a:rPr>
              <a:t>Alleghanian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orogeny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Formation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the Pangaea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supercontinent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Folding and faulting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throughout the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Valley and Ridge; </a:t>
            </a:r>
          </a:p>
          <a:p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Uplift and westward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transport of Blue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Ridge basement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rocks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9" name="Picture 10" descr="Image result for demolition derby school b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8" y="4469074"/>
            <a:ext cx="1230737" cy="6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P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300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Pennsylvanian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</a:rPr>
              <a:t>Alleghanian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orogeny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;</a:t>
            </a:r>
          </a:p>
          <a:p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Formation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the Pangaea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supercontinent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Folding and faulting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throughout the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Valley and Ridge; </a:t>
            </a:r>
          </a:p>
          <a:p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Uplift and westward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transport of Blue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Ridge basement 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rocks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2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290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Permian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Pangaea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supercontinent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fully formed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0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275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Permian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0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Pangaea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supercontinent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fully formed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geologic time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1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web.wm.edu/geology/virginia/images/province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14" y="3156668"/>
            <a:ext cx="3901602" cy="18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260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Permian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Initial rifting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  Pangaea;</a:t>
            </a:r>
          </a:p>
          <a:p>
            <a:endParaRPr lang="en-US" dirty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Rift basins open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east of the Blue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Ridge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2" r="19680" b="29468"/>
          <a:stretch/>
        </p:blipFill>
        <p:spPr>
          <a:xfrm>
            <a:off x="1" y="1768197"/>
            <a:ext cx="6086764" cy="1071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7" r="19803" b="60572"/>
          <a:stretch/>
        </p:blipFill>
        <p:spPr>
          <a:xfrm>
            <a:off x="0" y="-45048"/>
            <a:ext cx="6077527" cy="1780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 r="19681" b="45633"/>
          <a:stretch/>
        </p:blipFill>
        <p:spPr>
          <a:xfrm>
            <a:off x="-9237" y="2872509"/>
            <a:ext cx="6086764" cy="2475259"/>
          </a:xfrm>
          <a:prstGeom prst="rect">
            <a:avLst/>
          </a:prstGeom>
        </p:spPr>
      </p:pic>
      <p:pic>
        <p:nvPicPr>
          <p:cNvPr id="11" name="Picture 6" descr="http://web.wm.edu/geology/virginia/images/province-ma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96" y="4618182"/>
            <a:ext cx="4738404" cy="223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0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Tr2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245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Triassic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135764"/>
            <a:ext cx="20446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Culpeper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ifting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Pangaea;</a:t>
            </a:r>
          </a:p>
          <a:p>
            <a:endParaRPr lang="en-US" dirty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Rift basins open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east of the Blue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Ridge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Tr2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230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Triassic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ifting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Pangaea;</a:t>
            </a:r>
          </a:p>
          <a:p>
            <a:endParaRPr lang="en-US" dirty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Rift basins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expand east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the Blue 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Culpeper Group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Tr2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210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Triassic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Culpeper Group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ifting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Pangaea;</a:t>
            </a:r>
          </a:p>
          <a:p>
            <a:endParaRPr lang="en-US" dirty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Rift basins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expand east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the Blue Ridge</a:t>
            </a:r>
          </a:p>
        </p:txBody>
      </p:sp>
      <p:sp>
        <p:nvSpPr>
          <p:cNvPr id="9" name="Rectangle 8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J1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195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Jurassic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35764"/>
            <a:ext cx="20446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Deposition of:</a:t>
            </a:r>
          </a:p>
          <a:p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  Culpeper Group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1066506"/>
            <a:ext cx="20446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ifting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Pangaea;</a:t>
            </a:r>
          </a:p>
          <a:p>
            <a:endParaRPr lang="en-US" dirty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Rift basins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expand east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the Blue Ridge</a:t>
            </a:r>
          </a:p>
        </p:txBody>
      </p:sp>
      <p:sp>
        <p:nvSpPr>
          <p:cNvPr id="9" name="Rectangle 8"/>
          <p:cNvSpPr/>
          <p:nvPr/>
        </p:nvSpPr>
        <p:spPr>
          <a:xfrm>
            <a:off x="5937476" y="3148930"/>
            <a:ext cx="141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angaea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J1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180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Jurassic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0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ifting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Pangaea;</a:t>
            </a:r>
          </a:p>
          <a:p>
            <a:endParaRPr lang="en-US" dirty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Opening of the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Atlantic ocean</a:t>
            </a:r>
          </a:p>
        </p:txBody>
      </p:sp>
      <p:pic>
        <p:nvPicPr>
          <p:cNvPr id="7" name="Triassic.tiff" descr="Triassi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5333"/>
            <a:ext cx="4304144" cy="2622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6" name="Picture 2" descr="Image result for dulles airport landsc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65" y="0"/>
            <a:ext cx="4322134" cy="288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J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170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Jurassic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066506"/>
            <a:ext cx="2044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ifting of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Pangaea;</a:t>
            </a:r>
          </a:p>
          <a:p>
            <a:endParaRPr lang="en-US" dirty="0">
              <a:solidFill>
                <a:schemeClr val="bg1"/>
              </a:solidFill>
              <a:latin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Opening of the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Atlantic ocean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J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150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Jurassic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1066506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Opening of the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Atlantic ocean</a:t>
            </a:r>
          </a:p>
        </p:txBody>
      </p:sp>
      <p:sp>
        <p:nvSpPr>
          <p:cNvPr id="8" name="Rectangle 7"/>
          <p:cNvSpPr/>
          <p:nvPr/>
        </p:nvSpPr>
        <p:spPr>
          <a:xfrm rot="17774332">
            <a:off x="6602075" y="4418869"/>
            <a:ext cx="169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Atlantic Ocean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1066506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</a:rPr>
              <a:t>Opening of the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Atlantic ocean</a:t>
            </a:r>
          </a:p>
        </p:txBody>
      </p:sp>
      <p:sp>
        <p:nvSpPr>
          <p:cNvPr id="8" name="Rectangle 7"/>
          <p:cNvSpPr/>
          <p:nvPr/>
        </p:nvSpPr>
        <p:spPr>
          <a:xfrm rot="17774332">
            <a:off x="6602075" y="4418869"/>
            <a:ext cx="169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Atlantic Ocean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919"/>
            <a:ext cx="10198363" cy="59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demolition derby birds eye 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108840" y="9624159"/>
            <a:ext cx="2761247" cy="172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 result for demolition der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00" y="0"/>
            <a:ext cx="9547993" cy="716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K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140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Cretaceous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 rot="17774332">
            <a:off x="6713935" y="4418869"/>
            <a:ext cx="169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Atlantic Ocean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K1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130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Cretaceous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 rot="17774332">
            <a:off x="6773155" y="4478089"/>
            <a:ext cx="169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Atlantic Ocean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K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115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Cretaceous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 rot="17774332">
            <a:off x="6812635" y="4563629"/>
            <a:ext cx="169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Atlantic Ocean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K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100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Cretaceous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 rot="17774332">
            <a:off x="6937655" y="4550469"/>
            <a:ext cx="169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Atlantic Ocean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K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85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Cretaceous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K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75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Cretaceous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KT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65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Cretaceous –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Paleogene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p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60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Paleogene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(Paleocene)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e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/>
              </a:rPr>
              <a:t>5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0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Paleogene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E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ocene)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e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40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Paleogene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E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ocene)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23" y="57224"/>
            <a:ext cx="6273579" cy="312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0" y="5086597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result for demolition der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8" y="3303348"/>
            <a:ext cx="2442785" cy="16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mage result for demolition derby v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3710" y="3530707"/>
            <a:ext cx="2364977" cy="141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Image result for demolition derby school b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52" y="3059665"/>
            <a:ext cx="3323295" cy="18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e result for rodinia break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00" y="80179"/>
            <a:ext cx="269557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563246" y="1254816"/>
            <a:ext cx="1391479" cy="73251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9792377" y="8221307"/>
            <a:ext cx="152785" cy="12878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4" descr="Image result for pange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09" y="5086597"/>
            <a:ext cx="1542206" cy="154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4130475" y="5491443"/>
            <a:ext cx="1391479" cy="73251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o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25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Paleogene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(Oligocene)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Nm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5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Neogene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(Miocene)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Nm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/>
              </a:rPr>
              <a:t>8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Neogene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(Miocene)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N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3 Ma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Arial"/>
              </a:rPr>
              <a:t>Neogene</a:t>
            </a:r>
            <a:endParaRPr lang="en-US" dirty="0" smtClean="0">
              <a:solidFill>
                <a:srgbClr val="FFFF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(Pliocene)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0.125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Holocene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5" name="Picture 4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1066506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</a:rPr>
              <a:t>Laurentide</a:t>
            </a:r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glaciation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P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20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0.0 Ma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</a:rPr>
              <a:t>Present Day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" name="Picture 3" descr="VAout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1" y="0"/>
            <a:ext cx="709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416" y="6581001"/>
            <a:ext cx="2863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cpgeosystems.com/paleomaps.html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0"/>
          <a:stretch/>
        </p:blipFill>
        <p:spPr>
          <a:xfrm>
            <a:off x="46182" y="0"/>
            <a:ext cx="90978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7143" y="19010"/>
            <a:ext cx="4652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WHY DOES IT MATTER?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SOILS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eatonls\AppData\Local\Microsoft\Windows\Temporary Internet Files\Content.IE5\GOZSF1UL\ph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5" y="2781612"/>
            <a:ext cx="3057291" cy="40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lic.cses.vt.edu/soils/SoilTax_Field_Trips/Regional%20field%20trip%202001/M1%20shale%20so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2762972"/>
            <a:ext cx="3127248" cy="41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swac.umn.edu/classes/soil2125/img/4psen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55" y="2781612"/>
            <a:ext cx="2729945" cy="40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8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SOILS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eatonls\AppData\Local\Microsoft\Windows\Temporary Internet Files\Content.IE5\GOZSF1UL\ph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972"/>
            <a:ext cx="3057291" cy="40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lic.cses.vt.edu/soils/SoilTax_Field_Trips/Regional%20field%20trip%202001/M1%20shale%20so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03" y="2684139"/>
            <a:ext cx="3127248" cy="41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swac.umn.edu/classes/soil2125/img/4psen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63" y="2731559"/>
            <a:ext cx="2729945" cy="40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oil monticell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6921" y="2731560"/>
            <a:ext cx="2679999" cy="405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70939" y="2198953"/>
            <a:ext cx="89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BASALT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8928" y="216955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SHALE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6311" y="2187846"/>
            <a:ext cx="126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QUARTZITE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296" y="2340246"/>
            <a:ext cx="1289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LIMESTONE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6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7291"/>
          <a:stretch/>
        </p:blipFill>
        <p:spPr>
          <a:xfrm>
            <a:off x="18472" y="92360"/>
            <a:ext cx="9125528" cy="6582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7710" y="618836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322" y="2154656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8401" y="21797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6183" y="4071777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Basalt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1" y="381765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582" y="55833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0440" y="538796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Granite and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Gneiss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6183" y="0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SOILS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eatonls\AppData\Local\Microsoft\Windows\Temporary Internet Files\Content.IE5\GOZSF1UL\photo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" y="3676649"/>
            <a:ext cx="2283630" cy="30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clic.cses.vt.edu/soils/SoilTax_Field_Trips/Regional%20field%20trip%202001/M1%20shale%20so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93" y="22947"/>
            <a:ext cx="1848949" cy="24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wac.umn.edu/classes/soil2125/img/4psen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545" y="59186"/>
            <a:ext cx="1479399" cy="22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soil monticell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1936" y="4463984"/>
            <a:ext cx="1522063" cy="23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66311" y="2187846"/>
            <a:ext cx="126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QUARTZITE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8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CFmfig7.jpg" descr="CFmfi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6" y="0"/>
            <a:ext cx="7471992" cy="63860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645426" y="5824734"/>
            <a:ext cx="277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courtesy: C.M. Bailey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2" y="1481328"/>
            <a:ext cx="9125528" cy="5101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322" y="2154656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8401" y="21797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6183" y="4071777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Basalt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1" y="381765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582" y="55833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0440" y="538796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Granite and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Gneiss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1710" y="-3702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WATER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(QUALITY AND QUANTITY)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2" y="1481328"/>
            <a:ext cx="9125528" cy="5101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322" y="2154656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8401" y="21797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6183" y="4071777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Basalt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1" y="381765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582" y="55833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0440" y="538796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Granite and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Gneiss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1710" y="-3702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WATER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(QUALITY AND QUANTITY)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2" y="1481328"/>
            <a:ext cx="9125528" cy="5101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322" y="2154656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8401" y="21797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6183" y="4071777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Basalt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1" y="381765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582" y="55833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0440" y="538796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Granite and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Gneiss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1710" y="-3702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WATER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(QUALITY AND QUANTITY)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" y="1481328"/>
            <a:ext cx="2948424" cy="22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3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"/>
            <a:ext cx="9100143" cy="682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96524" y="59436"/>
            <a:ext cx="383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chemeClr val="accent2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The </a:t>
            </a:r>
            <a:r>
              <a:rPr lang="en-US" altLang="en-US" sz="2400" b="1" i="1" dirty="0" err="1">
                <a:solidFill>
                  <a:schemeClr val="accent2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Burren</a:t>
            </a:r>
            <a:r>
              <a:rPr lang="en-US" altLang="en-US" sz="2400" b="1" i="1" dirty="0">
                <a:solidFill>
                  <a:schemeClr val="accent2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, western Ireland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504"/>
            <a:ext cx="3767328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yetr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2622" y="1"/>
            <a:ext cx="4763564" cy="700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782952"/>
              </p:ext>
            </p:extLst>
          </p:nvPr>
        </p:nvGraphicFramePr>
        <p:xfrm>
          <a:off x="0" y="-704089"/>
          <a:ext cx="51816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Slide" r:id="rId4" imgW="4570544" imgH="3427598" progId="PowerPoint.Slide.8">
                  <p:embed/>
                </p:oleObj>
              </mc:Choice>
              <mc:Fallback>
                <p:oleObj name="Slide" r:id="rId4" imgW="4570544" imgH="3427598" progId="PowerPoint.Slide.8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04089"/>
                        <a:ext cx="51816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dyetrac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102323"/>
            <a:ext cx="5181600" cy="375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2" y="1481328"/>
            <a:ext cx="9125528" cy="5101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322" y="2154656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8401" y="21797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1" y="381765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582" y="55833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" name="Picture 2" descr="Image result for antietam quartz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765" y="914597"/>
            <a:ext cx="2547619" cy="36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1" y="3828511"/>
            <a:ext cx="3629090" cy="271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47" y="25997"/>
            <a:ext cx="9125528" cy="5101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293" y="699325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5372" y="724450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7553" y="4128050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" name="Picture 2" descr="Image result for antietam quartz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" y="0"/>
            <a:ext cx="2986448" cy="42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velpa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288" y="4254200"/>
            <a:ext cx="9162288" cy="26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2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SINKHOLES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316" name="Picture 4" descr="Image result for PIPELINE SINKHO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4241682"/>
            <a:ext cx="4594225" cy="25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SINKHOLE staunton v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1" b="-10911"/>
          <a:stretch/>
        </p:blipFill>
        <p:spPr bwMode="auto">
          <a:xfrm>
            <a:off x="3526598" y="977653"/>
            <a:ext cx="5522976" cy="39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SINKHOLE 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654"/>
            <a:ext cx="4908330" cy="32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train sinkho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5209" y="4379976"/>
            <a:ext cx="4454566" cy="24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636500474559248333-636250056344457598-1397946689023-Interstate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33" y="3858333"/>
            <a:ext cx="965133" cy="7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7291"/>
          <a:stretch/>
        </p:blipFill>
        <p:spPr>
          <a:xfrm>
            <a:off x="18472" y="92360"/>
            <a:ext cx="9125528" cy="6582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7710" y="618836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8219" y="872836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8401" y="21797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6183" y="4071777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Basalt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1" y="381765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582" y="5583381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Quartzite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0440" y="538796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Granite and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Gneiss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6183" y="0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2" y="1481328"/>
            <a:ext cx="9125528" cy="5101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322" y="2154656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6183" y="4071777"/>
            <a:ext cx="1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Basalt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1" y="3817654"/>
            <a:ext cx="1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Limestone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Dolomite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1" name="Picture 2" descr="Image result for soil monticell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72" y="4279027"/>
            <a:ext cx="1522063" cy="23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81328"/>
            <a:ext cx="4307332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95818" y="294400"/>
            <a:ext cx="2467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LANDSLIDES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84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va1.jpg" descr="Lav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7" y="-41007"/>
            <a:ext cx="4184073" cy="5186415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pic>
        <p:nvPicPr>
          <p:cNvPr id="6" name="Picture 4" descr="File:Crustal Thinning Sequen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1347" y="5380181"/>
            <a:ext cx="7620000" cy="13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Fmfig4.jpg" descr="CFmfig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05"/>
            <a:ext cx="4008582" cy="5179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56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7" grpId="0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1710" y="-3702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LANDSLIDES AND FLOODING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rid debris f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1710" y="6079185"/>
            <a:ext cx="2679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i="1" dirty="0">
                <a:solidFill>
                  <a:srgbClr val="FFFF00"/>
                </a:solidFill>
              </a:rPr>
              <a:t>Death Valley, CA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chemeClr val="folHlink"/>
                </a:solidFill>
              </a:rPr>
              <a:t>Landslide</a:t>
            </a:r>
            <a:r>
              <a:rPr lang="en-US" altLang="en-US">
                <a:solidFill>
                  <a:schemeClr val="folHlink"/>
                </a:solidFill>
              </a:rPr>
              <a:t>: the downslope movement of rock, soil, </a:t>
            </a:r>
          </a:p>
          <a:p>
            <a:pPr algn="ctr" eaLnBrk="1" hangingPunct="1"/>
            <a:r>
              <a:rPr lang="en-US" altLang="en-US">
                <a:solidFill>
                  <a:schemeClr val="folHlink"/>
                </a:solidFill>
              </a:rPr>
              <a:t>or artificial fill under the influence of gravity.</a:t>
            </a:r>
            <a:r>
              <a:rPr lang="en-US" altLang="en-US"/>
              <a:t> </a:t>
            </a:r>
          </a:p>
        </p:txBody>
      </p:sp>
      <p:pic>
        <p:nvPicPr>
          <p:cNvPr id="8" name="Picture 4" descr="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1563" y="934523"/>
            <a:ext cx="4852437" cy="52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985637" y="6079185"/>
            <a:ext cx="2962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i="1" dirty="0">
                <a:solidFill>
                  <a:srgbClr val="FFFF00"/>
                </a:solidFill>
              </a:rPr>
              <a:t>n</a:t>
            </a:r>
            <a:r>
              <a:rPr lang="en-US" altLang="en-US" i="1" dirty="0" smtClean="0">
                <a:solidFill>
                  <a:srgbClr val="FFFF00"/>
                </a:solidFill>
              </a:rPr>
              <a:t>orthern Venezuela</a:t>
            </a:r>
            <a:endParaRPr lang="en-US" alt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mille a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29400" y="5105400"/>
            <a:ext cx="2382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i="1" dirty="0"/>
              <a:t>~ 150 fatalities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6525" y="6213475"/>
            <a:ext cx="367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chemeClr val="bg1"/>
                </a:solidFill>
              </a:rPr>
              <a:t>Photo: Tom </a:t>
            </a:r>
            <a:r>
              <a:rPr lang="en-US" altLang="en-US" sz="2400" i="1" dirty="0" err="1">
                <a:solidFill>
                  <a:schemeClr val="bg1"/>
                </a:solidFill>
              </a:rPr>
              <a:t>Gathright</a:t>
            </a:r>
            <a:r>
              <a:rPr lang="en-US" altLang="en-US" sz="2400" i="1" dirty="0">
                <a:solidFill>
                  <a:schemeClr val="bg1"/>
                </a:solidFill>
              </a:rPr>
              <a:t>, 1969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1580" y="-18887"/>
            <a:ext cx="2166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Nelson County,</a:t>
            </a:r>
          </a:p>
          <a:p>
            <a:pPr algn="ctr"/>
            <a:r>
              <a:rPr lang="en-US" sz="2400" b="1" dirty="0" smtClean="0"/>
              <a:t>August, 1969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984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178050"/>
            <a:ext cx="7467600" cy="10985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 </a:t>
            </a:r>
          </a:p>
        </p:txBody>
      </p:sp>
      <p:pic>
        <p:nvPicPr>
          <p:cNvPr id="16387" name="Picture 3" descr="kinsey obl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152400" y="5715000"/>
            <a:ext cx="3905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rgbClr val="FFFF00"/>
                </a:solidFill>
              </a:rPr>
              <a:t>Madison County, Virginia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6248400" y="457200"/>
            <a:ext cx="26177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/>
              <a:t>Rapidan Storm,</a:t>
            </a:r>
          </a:p>
          <a:p>
            <a:pPr eaLnBrk="1" hangingPunct="1"/>
            <a:r>
              <a:rPr lang="en-US" altLang="en-US" b="1"/>
              <a:t>June, 1995</a:t>
            </a:r>
          </a:p>
        </p:txBody>
      </p:sp>
      <p:pic>
        <p:nvPicPr>
          <p:cNvPr id="16390" name="Picture 7" descr="lower kinsey debris c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95813"/>
            <a:ext cx="33528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6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illard ae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0"/>
            <a:ext cx="492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6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illard side view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lillard kitchen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3"/>
            <a:ext cx="2895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5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g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33185"/>
            <a:ext cx="63515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6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911" y="-451734"/>
            <a:ext cx="13261821" cy="77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791" y="0"/>
            <a:ext cx="10630685" cy="62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7784" y="804672"/>
            <a:ext cx="10113264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313"/>
            <a:ext cx="9144000" cy="616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1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fhfhf.jpg" descr="fhfh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78693" cy="5745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CFmfig3.jpg" descr="CFm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" y="4737474"/>
            <a:ext cx="5631622" cy="2089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2" name="Picture 2" descr="https://upload.wikimedia.org/wikipedia/commons/thumb/2/23/Giant%27s_Causeway_2006_08.jpg/220px-Giant%27s_Causeway_2006_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19" y="4737474"/>
            <a:ext cx="2046121" cy="21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5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3722"/>
          <a:stretch/>
        </p:blipFill>
        <p:spPr>
          <a:xfrm>
            <a:off x="-54864" y="440234"/>
            <a:ext cx="9189720" cy="6037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6544" y="2951100"/>
            <a:ext cx="1252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???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7712" y="2595668"/>
            <a:ext cx="1252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???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2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amille debris flow 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72" y="0"/>
            <a:ext cx="4614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72" y="4648200"/>
            <a:ext cx="14620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72" y="2362200"/>
            <a:ext cx="12827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472" y="1066800"/>
            <a:ext cx="7429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60" y="6369050"/>
            <a:ext cx="27447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03197" y="66675"/>
            <a:ext cx="2284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i="1" dirty="0"/>
              <a:t>Nelson County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" y="787273"/>
            <a:ext cx="4244448" cy="264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" y="4636936"/>
            <a:ext cx="4204567" cy="167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101" y="6289233"/>
            <a:ext cx="4281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chemeClr val="bg1"/>
                </a:solidFill>
              </a:rPr>
              <a:t>from Eaton and others, 2003</a:t>
            </a:r>
          </a:p>
        </p:txBody>
      </p:sp>
    </p:spTree>
    <p:extLst>
      <p:ext uri="{BB962C8B-B14F-4D97-AF65-F5344CB8AC3E}">
        <p14:creationId xmlns:p14="http://schemas.microsoft.com/office/powerpoint/2010/main" val="14897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Owner\Desktop\WUN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1"/>
          <p:cNvSpPr txBox="1">
            <a:spLocks noChangeArrowheads="1"/>
          </p:cNvSpPr>
          <p:nvPr/>
        </p:nvSpPr>
        <p:spPr bwMode="auto">
          <a:xfrm>
            <a:off x="5410200" y="6188075"/>
            <a:ext cx="3462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Hurricane Isabel, 2003</a:t>
            </a:r>
          </a:p>
        </p:txBody>
      </p:sp>
      <p:sp>
        <p:nvSpPr>
          <p:cNvPr id="93188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3017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Rainfall Thresholds</a:t>
            </a:r>
          </a:p>
        </p:txBody>
      </p:sp>
    </p:spTree>
    <p:extLst>
      <p:ext uri="{BB962C8B-B14F-4D97-AF65-F5344CB8AC3E}">
        <p14:creationId xmlns:p14="http://schemas.microsoft.com/office/powerpoint/2010/main" val="154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5" r="1511" b="5360"/>
          <a:stretch>
            <a:fillRect/>
          </a:stretch>
        </p:blipFill>
        <p:spPr bwMode="auto">
          <a:xfrm>
            <a:off x="0" y="669925"/>
            <a:ext cx="9005888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1"/>
          <p:cNvSpPr txBox="1">
            <a:spLocks noChangeArrowheads="1"/>
          </p:cNvSpPr>
          <p:nvPr/>
        </p:nvSpPr>
        <p:spPr bwMode="auto">
          <a:xfrm>
            <a:off x="228600" y="76200"/>
            <a:ext cx="3865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Virginia IFLOWS system</a:t>
            </a:r>
          </a:p>
        </p:txBody>
      </p:sp>
    </p:spTree>
    <p:extLst>
      <p:ext uri="{BB962C8B-B14F-4D97-AF65-F5344CB8AC3E}">
        <p14:creationId xmlns:p14="http://schemas.microsoft.com/office/powerpoint/2010/main" val="14137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685800" y="228600"/>
            <a:ext cx="80010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IFLOW ppt. Data (in) for Augusta County, Virginia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	ID    15MIN   30MIN    1HR     3HR     6HR     12HR    24HR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Toms Branch          1200    0.00    0.00    0.00    0.16    1.32    5.00    7.12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Sherando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1201    0.00    0.00    0.00    0.20    1.84    6.00    8.48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Robinson Hollow   1202    0.00    0.00    0.00    0.04    0.92    4.72    7.24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Spottswood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1203    0.00    0.00    0.00    0.08    0.64    2.92    4.20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Middlebrook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1205    0.00    0.00    0.00    0.00    0.84    4.72    6.44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Stoney Creek          1207    0.00    0.00    0.00    0.04    0.56    4.55    6.67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Stokesville</a:t>
            </a: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1209    0.00    0.00    0.00    0.04    1.56    3.52    4.32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Craigsville              1211    0.00    0.00    0.00    0.08    0.68    2.32    3.44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  <a:latin typeface="Times New Roman" panose="02020603050405020304" pitchFamily="18" charset="0"/>
              </a:rPr>
              <a:t>  Upper </a:t>
            </a:r>
            <a:r>
              <a:rPr lang="en-US" altLang="en-US" sz="16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Sherando</a:t>
            </a:r>
            <a:r>
              <a:rPr lang="en-US" altLang="en-US" sz="1600" dirty="0">
                <a:solidFill>
                  <a:srgbClr val="FFFF00"/>
                </a:solidFill>
                <a:latin typeface="Times New Roman" panose="02020603050405020304" pitchFamily="18" charset="0"/>
              </a:rPr>
              <a:t>      1240    0.00    0.00    0.00    0.08    1.24   14.38   20.20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Jones Hollow          1242    0.00    0.00    0.00    0.04    0.84    4.92    7.36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Elkhorn Lake          1244    0.00    0.00    0.00    0.04    1.40    3.44    4.36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Todd Lake               1246    0.00    0.00    0.00    0.00    1.56    3.60    4.32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Mills Creek Dam     1248    0.00    0.00    0.00    0.04    0.88    6.16    9.16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Hearthstone Lake    1250    0.00    0.00    0.00    0.00    0.00    0.04    0.40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 Waynesboro            1436    0.00    0.00    0.00    0.00    0.44    2.24    2.28</a:t>
            </a:r>
          </a:p>
        </p:txBody>
      </p:sp>
    </p:spTree>
    <p:extLst>
      <p:ext uri="{BB962C8B-B14F-4D97-AF65-F5344CB8AC3E}">
        <p14:creationId xmlns:p14="http://schemas.microsoft.com/office/powerpoint/2010/main" val="11643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8763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TextBox 1"/>
          <p:cNvSpPr txBox="1">
            <a:spLocks noChangeArrowheads="1"/>
          </p:cNvSpPr>
          <p:nvPr/>
        </p:nvSpPr>
        <p:spPr bwMode="auto">
          <a:xfrm>
            <a:off x="3810000" y="3429000"/>
            <a:ext cx="2754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debris flow active</a:t>
            </a:r>
          </a:p>
        </p:txBody>
      </p:sp>
      <p:sp>
        <p:nvSpPr>
          <p:cNvPr id="94212" name="TextBox 2"/>
          <p:cNvSpPr txBox="1">
            <a:spLocks noChangeArrowheads="1"/>
          </p:cNvSpPr>
          <p:nvPr/>
        </p:nvSpPr>
        <p:spPr bwMode="auto">
          <a:xfrm>
            <a:off x="2133600" y="4572000"/>
            <a:ext cx="101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13923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hurricane florence rainf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1" y="71562"/>
            <a:ext cx="8373716" cy="669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55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APPRECIATION OF OUR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LOCAL LANDSCAPES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1.jpeg" descr="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295"/>
            <a:ext cx="5909372" cy="263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2.jpeg" descr="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63" y="3839776"/>
            <a:ext cx="6701083" cy="301822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APPRECIATION OF OUR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LOCAL LANDSCAPES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 advAuto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3.jpeg" descr="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5" y="1757919"/>
            <a:ext cx="8569697" cy="3898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44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7291"/>
          <a:stretch/>
        </p:blipFill>
        <p:spPr>
          <a:xfrm>
            <a:off x="18472" y="92360"/>
            <a:ext cx="9125528" cy="6582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3746" y="4116470"/>
            <a:ext cx="169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Basalt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s5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39" y="950976"/>
            <a:ext cx="38592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ds4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52286" cy="348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7" y="3481641"/>
            <a:ext cx="4502981" cy="337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2785" y="283464"/>
            <a:ext cx="4394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ICE AGE ROCK GLACIERS?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1166</Words>
  <Application>Microsoft Office PowerPoint</Application>
  <PresentationFormat>On-screen Show (4:3)</PresentationFormat>
  <Paragraphs>554</Paragraphs>
  <Slides>90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Calibri</vt:lpstr>
      <vt:lpstr>Garamond</vt:lpstr>
      <vt:lpstr>Times New Roman</vt:lpstr>
      <vt:lpstr>Office Theme</vt:lpstr>
      <vt:lpstr>Slide</vt:lpstr>
      <vt:lpstr>The Geology of Virginia (and why it matters)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SOILS</vt:lpstr>
      <vt:lpstr>SOILS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SINKHOLES</vt:lpstr>
      <vt:lpstr>PowerPoint Presentation</vt:lpstr>
      <vt:lpstr>PowerPoint Presentation</vt:lpstr>
      <vt:lpstr>PowerPoint Presentation</vt:lpstr>
      <vt:lpstr>PowerPoint Presentation</vt:lpstr>
      <vt:lpstr>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APPRECIATION OF OUR LOCAL LANDSCAPES</vt:lpstr>
      <vt:lpstr>APPRECIATION OF OUR LOCAL LANDSCAPES</vt:lpstr>
      <vt:lpstr>PowerPoint Presentation</vt:lpstr>
      <vt:lpstr>PowerPoint Presentation</vt:lpstr>
    </vt:vector>
  </TitlesOfParts>
  <Company>James Madison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Whitmeyer</dc:creator>
  <cp:lastModifiedBy>Scott Eaton</cp:lastModifiedBy>
  <cp:revision>75</cp:revision>
  <dcterms:created xsi:type="dcterms:W3CDTF">2012-03-25T11:27:26Z</dcterms:created>
  <dcterms:modified xsi:type="dcterms:W3CDTF">2019-02-15T14:32:57Z</dcterms:modified>
</cp:coreProperties>
</file>